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2" r:id="rId4"/>
    <p:sldMasterId id="2147483787" r:id="rId5"/>
    <p:sldMasterId id="2147483814" r:id="rId6"/>
    <p:sldMasterId id="2147483855" r:id="rId7"/>
  </p:sldMasterIdLst>
  <p:notesMasterIdLst>
    <p:notesMasterId r:id="rId69"/>
  </p:notesMasterIdLst>
  <p:handoutMasterIdLst>
    <p:handoutMasterId r:id="rId70"/>
  </p:handoutMasterIdLst>
  <p:sldIdLst>
    <p:sldId id="10683" r:id="rId8"/>
    <p:sldId id="3692" r:id="rId9"/>
    <p:sldId id="4266" r:id="rId10"/>
    <p:sldId id="2147468103" r:id="rId11"/>
    <p:sldId id="2147468109" r:id="rId12"/>
    <p:sldId id="2090650757" r:id="rId13"/>
    <p:sldId id="2147468078" r:id="rId14"/>
    <p:sldId id="2142532897" r:id="rId15"/>
    <p:sldId id="2076137342" r:id="rId16"/>
    <p:sldId id="2142532982" r:id="rId17"/>
    <p:sldId id="2147468080" r:id="rId18"/>
    <p:sldId id="2147468107" r:id="rId19"/>
    <p:sldId id="2147468108" r:id="rId20"/>
    <p:sldId id="10660" r:id="rId21"/>
    <p:sldId id="2147468120" r:id="rId22"/>
    <p:sldId id="2123259019" r:id="rId23"/>
    <p:sldId id="2076138331" r:id="rId24"/>
    <p:sldId id="2076138333" r:id="rId25"/>
    <p:sldId id="10661" r:id="rId26"/>
    <p:sldId id="2145705906" r:id="rId27"/>
    <p:sldId id="2145705792" r:id="rId28"/>
    <p:sldId id="2145705871" r:id="rId29"/>
    <p:sldId id="2145705834" r:id="rId30"/>
    <p:sldId id="2147468093" r:id="rId31"/>
    <p:sldId id="2123258995" r:id="rId32"/>
    <p:sldId id="2090650735" r:id="rId33"/>
    <p:sldId id="2147468121" r:id="rId34"/>
    <p:sldId id="2147468094" r:id="rId35"/>
    <p:sldId id="2105" r:id="rId36"/>
    <p:sldId id="2147468096" r:id="rId37"/>
    <p:sldId id="2079" r:id="rId38"/>
    <p:sldId id="10662" r:id="rId39"/>
    <p:sldId id="2147468117" r:id="rId40"/>
    <p:sldId id="2142532991" r:id="rId41"/>
    <p:sldId id="2142532992" r:id="rId42"/>
    <p:sldId id="2147468090" r:id="rId43"/>
    <p:sldId id="2076138332" r:id="rId44"/>
    <p:sldId id="2147468118" r:id="rId45"/>
    <p:sldId id="2087" r:id="rId46"/>
    <p:sldId id="2088" r:id="rId47"/>
    <p:sldId id="2089" r:id="rId48"/>
    <p:sldId id="2090" r:id="rId49"/>
    <p:sldId id="10647" r:id="rId50"/>
    <p:sldId id="2147468087" r:id="rId51"/>
    <p:sldId id="2123258888" r:id="rId52"/>
    <p:sldId id="2147468116" r:id="rId53"/>
    <p:sldId id="2147468113" r:id="rId54"/>
    <p:sldId id="2147468091" r:id="rId55"/>
    <p:sldId id="2142533000" r:id="rId56"/>
    <p:sldId id="2142533027" r:id="rId57"/>
    <p:sldId id="2076138335" r:id="rId58"/>
    <p:sldId id="2147468095" r:id="rId59"/>
    <p:sldId id="2147468119" r:id="rId60"/>
    <p:sldId id="2147468101" r:id="rId61"/>
    <p:sldId id="2147468123" r:id="rId62"/>
    <p:sldId id="2090650750" r:id="rId63"/>
    <p:sldId id="10767" r:id="rId64"/>
    <p:sldId id="2147468122" r:id="rId65"/>
    <p:sldId id="2147468105" r:id="rId66"/>
    <p:sldId id="2090650755" r:id="rId67"/>
    <p:sldId id="10665"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age Instructions" id="{8228BE56-B838-4B6D-82A2-C7702E82DD59}">
          <p14:sldIdLst>
            <p14:sldId id="10683"/>
          </p14:sldIdLst>
        </p14:section>
        <p14:section name="L300" id="{53D0839A-1E3B-43B2-A271-2C78DB9FA9C5}">
          <p14:sldIdLst>
            <p14:sldId id="3692"/>
            <p14:sldId id="4266"/>
          </p14:sldIdLst>
        </p14:section>
        <p14:section name="Overview" id="{48818CFE-5D09-4856-8E80-266BA1E9F96E}">
          <p14:sldIdLst>
            <p14:sldId id="2147468103"/>
            <p14:sldId id="2147468109"/>
            <p14:sldId id="2090650757"/>
            <p14:sldId id="2147468078"/>
            <p14:sldId id="2142532897"/>
            <p14:sldId id="2076137342"/>
            <p14:sldId id="2142532982"/>
          </p14:sldIdLst>
        </p14:section>
        <p14:section name="Common use cases" id="{435E8941-10D8-4201-A8A8-F3724AFD5AED}">
          <p14:sldIdLst>
            <p14:sldId id="2147468080"/>
            <p14:sldId id="2147468107"/>
            <p14:sldId id="2147468108"/>
          </p14:sldIdLst>
        </p14:section>
        <p14:section name="Performance" id="{902DA8D0-BFAA-463C-9070-6BE2E9F44114}">
          <p14:sldIdLst>
            <p14:sldId id="10660"/>
            <p14:sldId id="2147468120"/>
            <p14:sldId id="2123259019"/>
            <p14:sldId id="2076138331"/>
            <p14:sldId id="2076138333"/>
          </p14:sldIdLst>
        </p14:section>
        <p14:section name="Security and Compliance" id="{7EBE54AE-0E25-4F3C-AD39-2E1B64334F48}">
          <p14:sldIdLst>
            <p14:sldId id="10661"/>
            <p14:sldId id="2145705906"/>
            <p14:sldId id="2145705792"/>
            <p14:sldId id="2145705871"/>
            <p14:sldId id="2145705834"/>
            <p14:sldId id="2147468093"/>
            <p14:sldId id="2123258995"/>
            <p14:sldId id="2090650735"/>
            <p14:sldId id="2147468121"/>
            <p14:sldId id="2147468094"/>
            <p14:sldId id="2105"/>
            <p14:sldId id="2147468096"/>
            <p14:sldId id="2079"/>
          </p14:sldIdLst>
        </p14:section>
        <p14:section name="Manageability" id="{10EE28EF-7E3F-4971-AD9D-171D2B9F9AB3}">
          <p14:sldIdLst>
            <p14:sldId id="10662"/>
            <p14:sldId id="2147468117"/>
            <p14:sldId id="2142532991"/>
            <p14:sldId id="2142532992"/>
            <p14:sldId id="2147468090"/>
            <p14:sldId id="2076138332"/>
            <p14:sldId id="2147468118"/>
            <p14:sldId id="2087"/>
            <p14:sldId id="2088"/>
            <p14:sldId id="2089"/>
            <p14:sldId id="2090"/>
          </p14:sldIdLst>
        </p14:section>
        <p14:section name="Business Continuity" id="{87191AEB-C322-4B9E-A3DC-B87D623DAB9C}">
          <p14:sldIdLst>
            <p14:sldId id="10647"/>
            <p14:sldId id="2147468087"/>
            <p14:sldId id="2123258888"/>
            <p14:sldId id="2147468116"/>
            <p14:sldId id="2147468113"/>
            <p14:sldId id="2147468091"/>
            <p14:sldId id="2142533000"/>
            <p14:sldId id="2142533027"/>
            <p14:sldId id="2076138335"/>
          </p14:sldIdLst>
        </p14:section>
        <p14:section name="Migration" id="{2CDF7BB2-56C2-40DD-B710-DF5A7B11B0D8}">
          <p14:sldIdLst>
            <p14:sldId id="2147468095"/>
            <p14:sldId id="2147468119"/>
            <p14:sldId id="2147468101"/>
          </p14:sldIdLst>
        </p14:section>
        <p14:section name="Reference architectures" id="{CF586575-1A36-4C5B-B118-D5F181D8ABF5}">
          <p14:sldIdLst>
            <p14:sldId id="2147468123"/>
            <p14:sldId id="2090650750"/>
            <p14:sldId id="10767"/>
            <p14:sldId id="2147468122"/>
          </p14:sldIdLst>
        </p14:section>
        <p14:section name="Resources" id="{E6D729DA-F731-4BBC-BC3A-7DE7D846A788}">
          <p14:sldIdLst>
            <p14:sldId id="2147468105"/>
            <p14:sldId id="2090650755"/>
            <p14:sldId id="106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FFF100"/>
    <a:srgbClr val="005AA1"/>
    <a:srgbClr val="0078D7"/>
    <a:srgbClr val="4EB1FF"/>
    <a:srgbClr val="F2F2F2"/>
    <a:srgbClr val="595959"/>
    <a:srgbClr val="99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B3B2DD-7F80-4691-8AE5-0E1AC1F78047}" v="2" dt="2022-11-30T20:27:39.411"/>
    <p1510:client id="{BBD3003C-9C8E-4BA5-964C-67AB63692907}" v="343" dt="2022-06-22T20:47:54.612"/>
    <p1510:client id="{FF5C0884-3B88-4BD1-B436-D24BF6A3B417}" v="2" dt="2022-06-22T20:47:02.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1" autoAdjust="0"/>
    <p:restoredTop sz="86406" autoAdjust="0"/>
  </p:normalViewPr>
  <p:slideViewPr>
    <p:cSldViewPr snapToGrid="0">
      <p:cViewPr varScale="1">
        <p:scale>
          <a:sx n="55" d="100"/>
          <a:sy n="55" d="100"/>
        </p:scale>
        <p:origin x="692" y="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6107C-DF24-4EAC-9E9B-78916B0B6FDE}"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917282E5-2905-4C94-8D5D-32A4B7A4AF54}">
      <dgm:prSet custT="1"/>
      <dgm:spPr/>
      <dgm:t>
        <a:bodyPr lIns="91440" rIns="91440"/>
        <a:lstStyle/>
        <a:p>
          <a:pPr marL="0">
            <a:lnSpc>
              <a:spcPct val="90000"/>
            </a:lnSpc>
            <a:spcAft>
              <a:spcPct val="35000"/>
            </a:spcAft>
          </a:pPr>
          <a:r>
            <a:rPr lang="en-US" sz="1800" dirty="0">
              <a:solidFill>
                <a:schemeClr val="tx1"/>
              </a:solidFill>
            </a:rPr>
            <a:t>Geo-redundant </a:t>
          </a:r>
          <a:br>
            <a:rPr lang="en-US" sz="1800" dirty="0">
              <a:solidFill>
                <a:schemeClr val="tx1"/>
              </a:solidFill>
            </a:rPr>
          </a:br>
          <a:r>
            <a:rPr lang="en-US" sz="1800" dirty="0">
              <a:solidFill>
                <a:schemeClr val="tx1"/>
              </a:solidFill>
            </a:rPr>
            <a:t>backup / restore</a:t>
          </a:r>
        </a:p>
      </dgm:t>
      <dgm:extLst>
        <a:ext uri="{E40237B7-FDA0-4F09-8148-C483321AD2D9}">
          <dgm14:cNvPr xmlns:dgm14="http://schemas.microsoft.com/office/drawing/2010/diagram" id="0" name="" descr="Geo-redundant backup / restore and Dat-in Replication based DR&#10;"/>
        </a:ext>
      </dgm:extLst>
    </dgm:pt>
    <dgm:pt modelId="{C81C078D-82D8-4311-8CE0-ACDDE151723C}" type="parTrans" cxnId="{66BCCB01-509D-43BD-8AEA-DEFC775B3DB5}">
      <dgm:prSet/>
      <dgm:spPr/>
      <dgm:t>
        <a:bodyPr/>
        <a:lstStyle/>
        <a:p>
          <a:endParaRPr lang="en-US"/>
        </a:p>
      </dgm:t>
    </dgm:pt>
    <dgm:pt modelId="{20E8D8CD-4E4A-4B79-BA13-1770DEE572FB}" type="sibTrans" cxnId="{66BCCB01-509D-43BD-8AEA-DEFC775B3DB5}">
      <dgm:prSet/>
      <dgm:spPr/>
      <dgm:t>
        <a:bodyPr/>
        <a:lstStyle/>
        <a:p>
          <a:endParaRPr lang="en-US"/>
        </a:p>
      </dgm:t>
    </dgm:pt>
    <dgm:pt modelId="{F58FA455-5D2B-4A96-917F-4AE53EC5F101}">
      <dgm:prSet/>
      <dgm:spPr/>
      <dgm:t>
        <a:bodyPr lIns="91440" rIns="91440"/>
        <a:lstStyle/>
        <a:p>
          <a:pPr marL="225425" indent="-225425">
            <a:lnSpc>
              <a:spcPct val="100000"/>
            </a:lnSpc>
            <a:spcAft>
              <a:spcPts val="600"/>
            </a:spcAft>
          </a:pPr>
          <a:r>
            <a:rPr lang="en-US" sz="1500" dirty="0">
              <a:solidFill>
                <a:schemeClr val="tx1"/>
              </a:solidFill>
            </a:rPr>
            <a:t>DR across geo-paired region</a:t>
          </a:r>
        </a:p>
      </dgm:t>
    </dgm:pt>
    <dgm:pt modelId="{D0FD8E5B-AEA6-4D91-BF62-C6D902EE04D4}" type="parTrans" cxnId="{A3473328-E77B-4FD3-AA25-EE42CE865B32}">
      <dgm:prSet/>
      <dgm:spPr/>
      <dgm:t>
        <a:bodyPr/>
        <a:lstStyle/>
        <a:p>
          <a:endParaRPr lang="en-US"/>
        </a:p>
      </dgm:t>
    </dgm:pt>
    <dgm:pt modelId="{F84CC1A2-0ABD-46EB-A41F-276704115CDF}" type="sibTrans" cxnId="{A3473328-E77B-4FD3-AA25-EE42CE865B32}">
      <dgm:prSet/>
      <dgm:spPr/>
      <dgm:t>
        <a:bodyPr/>
        <a:lstStyle/>
        <a:p>
          <a:endParaRPr lang="en-US"/>
        </a:p>
      </dgm:t>
    </dgm:pt>
    <dgm:pt modelId="{66A320AD-5218-49C2-B33E-C651A21C6C81}">
      <dgm:prSet custT="1"/>
      <dgm:spPr/>
      <dgm:t>
        <a:bodyPr/>
        <a:lstStyle/>
        <a:p>
          <a:pPr marL="0">
            <a:lnSpc>
              <a:spcPct val="90000"/>
            </a:lnSpc>
            <a:spcAft>
              <a:spcPct val="35000"/>
            </a:spcAft>
          </a:pPr>
          <a:r>
            <a:rPr lang="en-US" sz="1800"/>
            <a:t>Data-in Replication - based DR</a:t>
          </a:r>
        </a:p>
      </dgm:t>
    </dgm:pt>
    <dgm:pt modelId="{F4DE65EC-CB06-4719-A29D-38C44E832A22}" type="parTrans" cxnId="{9D910C1D-B5E8-456E-AFCD-5BEDE72DFC84}">
      <dgm:prSet/>
      <dgm:spPr/>
      <dgm:t>
        <a:bodyPr/>
        <a:lstStyle/>
        <a:p>
          <a:endParaRPr lang="en-US"/>
        </a:p>
      </dgm:t>
    </dgm:pt>
    <dgm:pt modelId="{542E8BA6-929F-4470-A24A-EBB0CAE7EFA5}" type="sibTrans" cxnId="{9D910C1D-B5E8-456E-AFCD-5BEDE72DFC84}">
      <dgm:prSet/>
      <dgm:spPr/>
      <dgm:t>
        <a:bodyPr/>
        <a:lstStyle/>
        <a:p>
          <a:endParaRPr lang="en-US"/>
        </a:p>
      </dgm:t>
    </dgm:pt>
    <dgm:pt modelId="{C564E0E1-ACEA-4320-B9AD-65547FE45043}">
      <dgm:prSet/>
      <dgm:spPr/>
      <dgm:t>
        <a:bodyPr lIns="91440" rIns="91440"/>
        <a:lstStyle/>
        <a:p>
          <a:pPr marL="225425" indent="-225425">
            <a:lnSpc>
              <a:spcPct val="100000"/>
            </a:lnSpc>
            <a:spcAft>
              <a:spcPts val="600"/>
            </a:spcAft>
          </a:pPr>
          <a:r>
            <a:rPr lang="en-US" sz="1500">
              <a:solidFill>
                <a:schemeClr val="tx1"/>
              </a:solidFill>
            </a:rPr>
            <a:t>Low-cost DR</a:t>
          </a:r>
        </a:p>
      </dgm:t>
    </dgm:pt>
    <dgm:pt modelId="{B5E44925-25A0-43CF-B379-54462A2FFB13}" type="parTrans" cxnId="{6529B397-40E1-4982-957C-F0FB376B5A3E}">
      <dgm:prSet/>
      <dgm:spPr/>
      <dgm:t>
        <a:bodyPr/>
        <a:lstStyle/>
        <a:p>
          <a:endParaRPr lang="en-US"/>
        </a:p>
      </dgm:t>
    </dgm:pt>
    <dgm:pt modelId="{E89F3CE2-B283-4BAB-8199-815013ADE638}" type="sibTrans" cxnId="{6529B397-40E1-4982-957C-F0FB376B5A3E}">
      <dgm:prSet/>
      <dgm:spPr/>
      <dgm:t>
        <a:bodyPr/>
        <a:lstStyle/>
        <a:p>
          <a:endParaRPr lang="en-US"/>
        </a:p>
      </dgm:t>
    </dgm:pt>
    <dgm:pt modelId="{773B6B6D-C1F4-451D-A12E-13FEAE1A8820}">
      <dgm:prSet/>
      <dgm:spPr/>
      <dgm:t>
        <a:bodyPr lIns="91440" rIns="91440"/>
        <a:lstStyle/>
        <a:p>
          <a:pPr marL="225425" indent="-225425">
            <a:lnSpc>
              <a:spcPct val="100000"/>
            </a:lnSpc>
            <a:spcAft>
              <a:spcPts val="600"/>
            </a:spcAft>
          </a:pPr>
          <a:r>
            <a:rPr lang="en-US" sz="1500">
              <a:solidFill>
                <a:schemeClr val="tx1"/>
              </a:solidFill>
            </a:rPr>
            <a:t>On-demand DR instance creation</a:t>
          </a:r>
        </a:p>
      </dgm:t>
    </dgm:pt>
    <dgm:pt modelId="{D18927B0-F6BB-439F-8888-DEABCA844F46}" type="parTrans" cxnId="{E7577142-93AE-4448-9A70-CE0A1E6C7F79}">
      <dgm:prSet/>
      <dgm:spPr/>
      <dgm:t>
        <a:bodyPr/>
        <a:lstStyle/>
        <a:p>
          <a:endParaRPr lang="en-US"/>
        </a:p>
      </dgm:t>
    </dgm:pt>
    <dgm:pt modelId="{A762B8A1-DE32-4F91-8403-5102C70F2A88}" type="sibTrans" cxnId="{E7577142-93AE-4448-9A70-CE0A1E6C7F79}">
      <dgm:prSet/>
      <dgm:spPr/>
      <dgm:t>
        <a:bodyPr/>
        <a:lstStyle/>
        <a:p>
          <a:endParaRPr lang="en-US"/>
        </a:p>
      </dgm:t>
    </dgm:pt>
    <dgm:pt modelId="{00A5F622-D2B8-4502-B2DD-2475D2DAE446}">
      <dgm:prSet custT="1"/>
      <dgm:spPr/>
      <dgm:t>
        <a:bodyPr/>
        <a:lstStyle/>
        <a:p>
          <a:pPr marL="225425" indent="-225425">
            <a:lnSpc>
              <a:spcPct val="100000"/>
            </a:lnSpc>
            <a:spcAft>
              <a:spcPts val="600"/>
            </a:spcAft>
          </a:pPr>
          <a:r>
            <a:rPr lang="en-US" sz="1400"/>
            <a:t>Lower RTO/RPO</a:t>
          </a:r>
        </a:p>
      </dgm:t>
    </dgm:pt>
    <dgm:pt modelId="{10CCB33A-9C7B-4949-AF64-2D3B4FD5C3AF}" type="parTrans" cxnId="{59172443-81F8-4E56-A784-2BB618EC197B}">
      <dgm:prSet/>
      <dgm:spPr/>
      <dgm:t>
        <a:bodyPr/>
        <a:lstStyle/>
        <a:p>
          <a:endParaRPr lang="en-US"/>
        </a:p>
      </dgm:t>
    </dgm:pt>
    <dgm:pt modelId="{4683A449-9A07-4DAA-9BFE-2A9A4D547513}" type="sibTrans" cxnId="{59172443-81F8-4E56-A784-2BB618EC197B}">
      <dgm:prSet/>
      <dgm:spPr/>
      <dgm:t>
        <a:bodyPr/>
        <a:lstStyle/>
        <a:p>
          <a:endParaRPr lang="en-US"/>
        </a:p>
      </dgm:t>
    </dgm:pt>
    <dgm:pt modelId="{9A7BE36F-F5F3-4A7A-BCC7-BEFE1E571CF4}">
      <dgm:prSet custT="1"/>
      <dgm:spPr/>
      <dgm:t>
        <a:bodyPr/>
        <a:lstStyle/>
        <a:p>
          <a:pPr marL="225425" indent="-225425">
            <a:lnSpc>
              <a:spcPct val="100000"/>
            </a:lnSpc>
            <a:spcAft>
              <a:spcPts val="600"/>
            </a:spcAft>
          </a:pPr>
          <a:r>
            <a:rPr lang="en-US" sz="1400"/>
            <a:t>MySQL Native Replication restrictions apply</a:t>
          </a:r>
          <a:endParaRPr lang="en-US" sz="1500"/>
        </a:p>
      </dgm:t>
    </dgm:pt>
    <dgm:pt modelId="{29B847C2-F1CA-4713-B5A1-CFD25C879EAB}" type="parTrans" cxnId="{F6E52874-1214-4C2A-A180-54B3D2953C1F}">
      <dgm:prSet/>
      <dgm:spPr/>
      <dgm:t>
        <a:bodyPr/>
        <a:lstStyle/>
        <a:p>
          <a:endParaRPr lang="en-US"/>
        </a:p>
      </dgm:t>
    </dgm:pt>
    <dgm:pt modelId="{891DE023-0937-43DE-980C-B035572B6AAF}" type="sibTrans" cxnId="{F6E52874-1214-4C2A-A180-54B3D2953C1F}">
      <dgm:prSet/>
      <dgm:spPr/>
      <dgm:t>
        <a:bodyPr/>
        <a:lstStyle/>
        <a:p>
          <a:endParaRPr lang="en-US"/>
        </a:p>
      </dgm:t>
    </dgm:pt>
    <dgm:pt modelId="{CBCEECF0-11B4-4437-A168-2737289BFBE6}">
      <dgm:prSet custT="1"/>
      <dgm:spPr/>
      <dgm:t>
        <a:bodyPr/>
        <a:lstStyle/>
        <a:p>
          <a:pPr marL="225425" indent="-225425">
            <a:lnSpc>
              <a:spcPct val="100000"/>
            </a:lnSpc>
            <a:spcAft>
              <a:spcPts val="600"/>
            </a:spcAft>
          </a:pPr>
          <a:r>
            <a:rPr lang="en-US" sz="1400"/>
            <a:t>Replicate to the same or</a:t>
          </a:r>
          <a:br>
            <a:rPr lang="en-US" sz="1400"/>
          </a:br>
          <a:r>
            <a:rPr lang="en-US" sz="1400"/>
            <a:t>any region</a:t>
          </a:r>
        </a:p>
      </dgm:t>
    </dgm:pt>
    <dgm:pt modelId="{6F8465D2-1579-4DC9-8130-8C3512921815}" type="parTrans" cxnId="{2842590E-2A24-45E2-91D1-36C5FC13F743}">
      <dgm:prSet/>
      <dgm:spPr/>
      <dgm:t>
        <a:bodyPr/>
        <a:lstStyle/>
        <a:p>
          <a:endParaRPr lang="en-US"/>
        </a:p>
      </dgm:t>
    </dgm:pt>
    <dgm:pt modelId="{03C75E7C-DBD2-4C24-84D5-1E01949927E5}" type="sibTrans" cxnId="{2842590E-2A24-45E2-91D1-36C5FC13F743}">
      <dgm:prSet/>
      <dgm:spPr/>
      <dgm:t>
        <a:bodyPr/>
        <a:lstStyle/>
        <a:p>
          <a:endParaRPr lang="en-US"/>
        </a:p>
      </dgm:t>
    </dgm:pt>
    <dgm:pt modelId="{63F2F66B-BDE2-41B7-94C8-B17EFFF213E4}">
      <dgm:prSet custT="1"/>
      <dgm:spPr/>
      <dgm:t>
        <a:bodyPr/>
        <a:lstStyle/>
        <a:p>
          <a:pPr marL="225425" indent="-225425">
            <a:lnSpc>
              <a:spcPct val="100000"/>
            </a:lnSpc>
            <a:spcAft>
              <a:spcPts val="600"/>
            </a:spcAft>
          </a:pPr>
          <a:r>
            <a:rPr lang="en-US" sz="1400"/>
            <a:t>Customer managed</a:t>
          </a:r>
        </a:p>
      </dgm:t>
    </dgm:pt>
    <dgm:pt modelId="{64921EDD-F19B-4E81-999D-3CB168DB0B51}" type="sibTrans" cxnId="{D0515200-82EB-4A66-AA62-6456048FB866}">
      <dgm:prSet/>
      <dgm:spPr/>
      <dgm:t>
        <a:bodyPr/>
        <a:lstStyle/>
        <a:p>
          <a:endParaRPr lang="en-US"/>
        </a:p>
      </dgm:t>
    </dgm:pt>
    <dgm:pt modelId="{F39DB030-E362-426E-A42C-8ED059974BAE}" type="parTrans" cxnId="{D0515200-82EB-4A66-AA62-6456048FB866}">
      <dgm:prSet/>
      <dgm:spPr/>
      <dgm:t>
        <a:bodyPr/>
        <a:lstStyle/>
        <a:p>
          <a:endParaRPr lang="en-US"/>
        </a:p>
      </dgm:t>
    </dgm:pt>
    <dgm:pt modelId="{A9E56A67-056D-4452-A92F-DE19A70286B5}">
      <dgm:prSet/>
      <dgm:spPr/>
      <dgm:t>
        <a:bodyPr lIns="91440" rIns="91440"/>
        <a:lstStyle/>
        <a:p>
          <a:pPr marL="225425" indent="-225425">
            <a:lnSpc>
              <a:spcPct val="100000"/>
            </a:lnSpc>
            <a:spcAft>
              <a:spcPts val="600"/>
            </a:spcAft>
          </a:pPr>
          <a:r>
            <a:rPr lang="en-US" sz="1500">
              <a:solidFill>
                <a:schemeClr val="tx1"/>
              </a:solidFill>
            </a:rPr>
            <a:t>Higher RTO/RPO</a:t>
          </a:r>
        </a:p>
      </dgm:t>
    </dgm:pt>
    <dgm:pt modelId="{F8E8F36D-500A-4EB9-9721-4957FD5EDD49}" type="parTrans" cxnId="{8347696B-AEB7-4263-97CB-1F267EA2DEA0}">
      <dgm:prSet/>
      <dgm:spPr/>
      <dgm:t>
        <a:bodyPr/>
        <a:lstStyle/>
        <a:p>
          <a:endParaRPr lang="en-US"/>
        </a:p>
      </dgm:t>
    </dgm:pt>
    <dgm:pt modelId="{A3ED56D3-4884-410F-932F-778DBF4EDF96}" type="sibTrans" cxnId="{8347696B-AEB7-4263-97CB-1F267EA2DEA0}">
      <dgm:prSet/>
      <dgm:spPr/>
      <dgm:t>
        <a:bodyPr/>
        <a:lstStyle/>
        <a:p>
          <a:endParaRPr lang="en-US"/>
        </a:p>
      </dgm:t>
    </dgm:pt>
    <dgm:pt modelId="{73108ABE-08B8-49F5-82DC-B02290EB2C89}" type="pres">
      <dgm:prSet presAssocID="{EA56107C-DF24-4EAC-9E9B-78916B0B6FDE}" presName="Name0" presStyleCnt="0">
        <dgm:presLayoutVars>
          <dgm:dir/>
          <dgm:resizeHandles val="exact"/>
        </dgm:presLayoutVars>
      </dgm:prSet>
      <dgm:spPr/>
    </dgm:pt>
    <dgm:pt modelId="{E05F9E52-511E-43B6-A194-0C4047FA2694}" type="pres">
      <dgm:prSet presAssocID="{917282E5-2905-4C94-8D5D-32A4B7A4AF54}" presName="node" presStyleLbl="node1" presStyleIdx="0" presStyleCnt="2" custLinFactNeighborX="-4920" custLinFactNeighborY="1145">
        <dgm:presLayoutVars>
          <dgm:bulletEnabled val="1"/>
        </dgm:presLayoutVars>
      </dgm:prSet>
      <dgm:spPr/>
    </dgm:pt>
    <dgm:pt modelId="{04A0A149-719C-4BAF-A944-B9BB72244818}" type="pres">
      <dgm:prSet presAssocID="{20E8D8CD-4E4A-4B79-BA13-1770DEE572FB}" presName="sibTrans" presStyleCnt="0"/>
      <dgm:spPr/>
    </dgm:pt>
    <dgm:pt modelId="{27A11B9C-177E-4C4D-AE2C-8CEF9147BFA1}" type="pres">
      <dgm:prSet presAssocID="{66A320AD-5218-49C2-B33E-C651A21C6C81}" presName="node" presStyleLbl="node1" presStyleIdx="1" presStyleCnt="2" custLinFactNeighborX="10603">
        <dgm:presLayoutVars>
          <dgm:bulletEnabled val="1"/>
        </dgm:presLayoutVars>
      </dgm:prSet>
      <dgm:spPr/>
    </dgm:pt>
  </dgm:ptLst>
  <dgm:cxnLst>
    <dgm:cxn modelId="{D0515200-82EB-4A66-AA62-6456048FB866}" srcId="{66A320AD-5218-49C2-B33E-C651A21C6C81}" destId="{63F2F66B-BDE2-41B7-94C8-B17EFFF213E4}" srcOrd="0" destOrd="0" parTransId="{F39DB030-E362-426E-A42C-8ED059974BAE}" sibTransId="{64921EDD-F19B-4E81-999D-3CB168DB0B51}"/>
    <dgm:cxn modelId="{66BCCB01-509D-43BD-8AEA-DEFC775B3DB5}" srcId="{EA56107C-DF24-4EAC-9E9B-78916B0B6FDE}" destId="{917282E5-2905-4C94-8D5D-32A4B7A4AF54}" srcOrd="0" destOrd="0" parTransId="{C81C078D-82D8-4311-8CE0-ACDDE151723C}" sibTransId="{20E8D8CD-4E4A-4B79-BA13-1770DEE572FB}"/>
    <dgm:cxn modelId="{2842590E-2A24-45E2-91D1-36C5FC13F743}" srcId="{66A320AD-5218-49C2-B33E-C651A21C6C81}" destId="{CBCEECF0-11B4-4437-A168-2737289BFBE6}" srcOrd="1" destOrd="0" parTransId="{6F8465D2-1579-4DC9-8130-8C3512921815}" sibTransId="{03C75E7C-DBD2-4C24-84D5-1E01949927E5}"/>
    <dgm:cxn modelId="{5AA55010-9AD3-4C1A-A01E-F03D00C6F7FC}" type="presOf" srcId="{773B6B6D-C1F4-451D-A12E-13FEAE1A8820}" destId="{E05F9E52-511E-43B6-A194-0C4047FA2694}" srcOrd="0" destOrd="4" presId="urn:microsoft.com/office/officeart/2005/8/layout/hList6"/>
    <dgm:cxn modelId="{9D910C1D-B5E8-456E-AFCD-5BEDE72DFC84}" srcId="{EA56107C-DF24-4EAC-9E9B-78916B0B6FDE}" destId="{66A320AD-5218-49C2-B33E-C651A21C6C81}" srcOrd="1" destOrd="0" parTransId="{F4DE65EC-CB06-4719-A29D-38C44E832A22}" sibTransId="{542E8BA6-929F-4470-A24A-EBB0CAE7EFA5}"/>
    <dgm:cxn modelId="{A3473328-E77B-4FD3-AA25-EE42CE865B32}" srcId="{917282E5-2905-4C94-8D5D-32A4B7A4AF54}" destId="{F58FA455-5D2B-4A96-917F-4AE53EC5F101}" srcOrd="0" destOrd="0" parTransId="{D0FD8E5B-AEA6-4D91-BF62-C6D902EE04D4}" sibTransId="{F84CC1A2-0ABD-46EB-A41F-276704115CDF}"/>
    <dgm:cxn modelId="{E7577142-93AE-4448-9A70-CE0A1E6C7F79}" srcId="{917282E5-2905-4C94-8D5D-32A4B7A4AF54}" destId="{773B6B6D-C1F4-451D-A12E-13FEAE1A8820}" srcOrd="3" destOrd="0" parTransId="{D18927B0-F6BB-439F-8888-DEABCA844F46}" sibTransId="{A762B8A1-DE32-4F91-8403-5102C70F2A88}"/>
    <dgm:cxn modelId="{59172443-81F8-4E56-A784-2BB618EC197B}" srcId="{66A320AD-5218-49C2-B33E-C651A21C6C81}" destId="{00A5F622-D2B8-4502-B2DD-2475D2DAE446}" srcOrd="2" destOrd="0" parTransId="{10CCB33A-9C7B-4949-AF64-2D3B4FD5C3AF}" sibTransId="{4683A449-9A07-4DAA-9BFE-2A9A4D547513}"/>
    <dgm:cxn modelId="{76DC5743-FC9A-479F-9939-C96725130361}" type="presOf" srcId="{917282E5-2905-4C94-8D5D-32A4B7A4AF54}" destId="{E05F9E52-511E-43B6-A194-0C4047FA2694}" srcOrd="0" destOrd="0" presId="urn:microsoft.com/office/officeart/2005/8/layout/hList6"/>
    <dgm:cxn modelId="{B3A82946-BC58-4EA3-BB5C-492803F377C8}" type="presOf" srcId="{9A7BE36F-F5F3-4A7A-BCC7-BEFE1E571CF4}" destId="{27A11B9C-177E-4C4D-AE2C-8CEF9147BFA1}" srcOrd="0" destOrd="4" presId="urn:microsoft.com/office/officeart/2005/8/layout/hList6"/>
    <dgm:cxn modelId="{8347696B-AEB7-4263-97CB-1F267EA2DEA0}" srcId="{917282E5-2905-4C94-8D5D-32A4B7A4AF54}" destId="{A9E56A67-056D-4452-A92F-DE19A70286B5}" srcOrd="2" destOrd="0" parTransId="{F8E8F36D-500A-4EB9-9721-4957FD5EDD49}" sibTransId="{A3ED56D3-4884-410F-932F-778DBF4EDF96}"/>
    <dgm:cxn modelId="{CAD4896B-90A7-4681-8724-064C849045E6}" type="presOf" srcId="{00A5F622-D2B8-4502-B2DD-2475D2DAE446}" destId="{27A11B9C-177E-4C4D-AE2C-8CEF9147BFA1}" srcOrd="0" destOrd="3" presId="urn:microsoft.com/office/officeart/2005/8/layout/hList6"/>
    <dgm:cxn modelId="{F6E52874-1214-4C2A-A180-54B3D2953C1F}" srcId="{66A320AD-5218-49C2-B33E-C651A21C6C81}" destId="{9A7BE36F-F5F3-4A7A-BCC7-BEFE1E571CF4}" srcOrd="3" destOrd="0" parTransId="{29B847C2-F1CA-4713-B5A1-CFD25C879EAB}" sibTransId="{891DE023-0937-43DE-980C-B035572B6AAF}"/>
    <dgm:cxn modelId="{73368089-9550-47F8-82D8-15B0267AAC27}" type="presOf" srcId="{CBCEECF0-11B4-4437-A168-2737289BFBE6}" destId="{27A11B9C-177E-4C4D-AE2C-8CEF9147BFA1}" srcOrd="0" destOrd="2" presId="urn:microsoft.com/office/officeart/2005/8/layout/hList6"/>
    <dgm:cxn modelId="{6529B397-40E1-4982-957C-F0FB376B5A3E}" srcId="{917282E5-2905-4C94-8D5D-32A4B7A4AF54}" destId="{C564E0E1-ACEA-4320-B9AD-65547FE45043}" srcOrd="1" destOrd="0" parTransId="{B5E44925-25A0-43CF-B379-54462A2FFB13}" sibTransId="{E89F3CE2-B283-4BAB-8199-815013ADE638}"/>
    <dgm:cxn modelId="{CE274AA7-289B-44C6-874C-18FBF99561FC}" type="presOf" srcId="{F58FA455-5D2B-4A96-917F-4AE53EC5F101}" destId="{E05F9E52-511E-43B6-A194-0C4047FA2694}" srcOrd="0" destOrd="1" presId="urn:microsoft.com/office/officeart/2005/8/layout/hList6"/>
    <dgm:cxn modelId="{4AE75CB8-F419-48AF-B1D8-45636183B8F9}" type="presOf" srcId="{66A320AD-5218-49C2-B33E-C651A21C6C81}" destId="{27A11B9C-177E-4C4D-AE2C-8CEF9147BFA1}" srcOrd="0" destOrd="0" presId="urn:microsoft.com/office/officeart/2005/8/layout/hList6"/>
    <dgm:cxn modelId="{A9D421BA-9A14-4590-9817-16E4FDF489C7}" type="presOf" srcId="{63F2F66B-BDE2-41B7-94C8-B17EFFF213E4}" destId="{27A11B9C-177E-4C4D-AE2C-8CEF9147BFA1}" srcOrd="0" destOrd="1" presId="urn:microsoft.com/office/officeart/2005/8/layout/hList6"/>
    <dgm:cxn modelId="{34CFD4BE-6736-4F4A-8FA1-D785C8FDDC22}" type="presOf" srcId="{EA56107C-DF24-4EAC-9E9B-78916B0B6FDE}" destId="{73108ABE-08B8-49F5-82DC-B02290EB2C89}" srcOrd="0" destOrd="0" presId="urn:microsoft.com/office/officeart/2005/8/layout/hList6"/>
    <dgm:cxn modelId="{1A7AD5DF-E9ED-4453-957C-4CFD28782049}" type="presOf" srcId="{A9E56A67-056D-4452-A92F-DE19A70286B5}" destId="{E05F9E52-511E-43B6-A194-0C4047FA2694}" srcOrd="0" destOrd="3" presId="urn:microsoft.com/office/officeart/2005/8/layout/hList6"/>
    <dgm:cxn modelId="{ACDCF2EF-0ACA-424C-908D-8A94C2E68C2C}" type="presOf" srcId="{C564E0E1-ACEA-4320-B9AD-65547FE45043}" destId="{E05F9E52-511E-43B6-A194-0C4047FA2694}" srcOrd="0" destOrd="2" presId="urn:microsoft.com/office/officeart/2005/8/layout/hList6"/>
    <dgm:cxn modelId="{2C2CEB36-DD81-4AD7-B927-ED8F037AC952}" type="presParOf" srcId="{73108ABE-08B8-49F5-82DC-B02290EB2C89}" destId="{E05F9E52-511E-43B6-A194-0C4047FA2694}" srcOrd="0" destOrd="0" presId="urn:microsoft.com/office/officeart/2005/8/layout/hList6"/>
    <dgm:cxn modelId="{FB9EF43E-F07F-4CD4-8DE6-FBD371A50F37}" type="presParOf" srcId="{73108ABE-08B8-49F5-82DC-B02290EB2C89}" destId="{04A0A149-719C-4BAF-A944-B9BB72244818}" srcOrd="1" destOrd="0" presId="urn:microsoft.com/office/officeart/2005/8/layout/hList6"/>
    <dgm:cxn modelId="{45CFE0C2-D35E-4D5F-9383-8EF4AD427DA4}" type="presParOf" srcId="{73108ABE-08B8-49F5-82DC-B02290EB2C89}" destId="{27A11B9C-177E-4C4D-AE2C-8CEF9147BFA1}"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9E52-511E-43B6-A194-0C4047FA2694}">
      <dsp:nvSpPr>
        <dsp:cNvPr id="0" name=""/>
        <dsp:cNvSpPr/>
      </dsp:nvSpPr>
      <dsp:spPr>
        <a:xfrm rot="16200000">
          <a:off x="-389778" y="389778"/>
          <a:ext cx="3717319" cy="2937761"/>
        </a:xfrm>
        <a:prstGeom prst="flowChartManualOperati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Geo-redundant </a:t>
          </a:r>
          <a:br>
            <a:rPr lang="en-US" sz="1800" kern="1200" dirty="0">
              <a:solidFill>
                <a:schemeClr val="tx1"/>
              </a:solidFill>
            </a:rPr>
          </a:br>
          <a:r>
            <a:rPr lang="en-US" sz="1800" kern="1200" dirty="0">
              <a:solidFill>
                <a:schemeClr val="tx1"/>
              </a:solidFill>
            </a:rPr>
            <a:t>backup / restore</a:t>
          </a:r>
        </a:p>
        <a:p>
          <a:pPr marL="225425" lvl="1" indent="-225425" algn="l" defTabSz="666750">
            <a:lnSpc>
              <a:spcPct val="100000"/>
            </a:lnSpc>
            <a:spcBef>
              <a:spcPct val="0"/>
            </a:spcBef>
            <a:spcAft>
              <a:spcPts val="600"/>
            </a:spcAft>
            <a:buChar char="•"/>
          </a:pPr>
          <a:r>
            <a:rPr lang="en-US" sz="1500" kern="1200" dirty="0">
              <a:solidFill>
                <a:schemeClr val="tx1"/>
              </a:solidFill>
            </a:rPr>
            <a:t>DR across geo-paired region</a:t>
          </a:r>
        </a:p>
        <a:p>
          <a:pPr marL="225425" lvl="1" indent="-225425" algn="l" defTabSz="666750">
            <a:lnSpc>
              <a:spcPct val="100000"/>
            </a:lnSpc>
            <a:spcBef>
              <a:spcPct val="0"/>
            </a:spcBef>
            <a:spcAft>
              <a:spcPts val="600"/>
            </a:spcAft>
            <a:buChar char="•"/>
          </a:pPr>
          <a:r>
            <a:rPr lang="en-US" sz="1500" kern="1200">
              <a:solidFill>
                <a:schemeClr val="tx1"/>
              </a:solidFill>
            </a:rPr>
            <a:t>Low-cost DR</a:t>
          </a:r>
        </a:p>
        <a:p>
          <a:pPr marL="225425" lvl="1" indent="-225425" algn="l" defTabSz="666750">
            <a:lnSpc>
              <a:spcPct val="100000"/>
            </a:lnSpc>
            <a:spcBef>
              <a:spcPct val="0"/>
            </a:spcBef>
            <a:spcAft>
              <a:spcPts val="600"/>
            </a:spcAft>
            <a:buChar char="•"/>
          </a:pPr>
          <a:r>
            <a:rPr lang="en-US" sz="1500" kern="1200">
              <a:solidFill>
                <a:schemeClr val="tx1"/>
              </a:solidFill>
            </a:rPr>
            <a:t>Higher RTO/RPO</a:t>
          </a:r>
        </a:p>
        <a:p>
          <a:pPr marL="225425" lvl="1" indent="-225425" algn="l" defTabSz="666750">
            <a:lnSpc>
              <a:spcPct val="100000"/>
            </a:lnSpc>
            <a:spcBef>
              <a:spcPct val="0"/>
            </a:spcBef>
            <a:spcAft>
              <a:spcPts val="600"/>
            </a:spcAft>
            <a:buChar char="•"/>
          </a:pPr>
          <a:r>
            <a:rPr lang="en-US" sz="1500" kern="1200">
              <a:solidFill>
                <a:schemeClr val="tx1"/>
              </a:solidFill>
            </a:rPr>
            <a:t>On-demand DR instance creation</a:t>
          </a:r>
        </a:p>
      </dsp:txBody>
      <dsp:txXfrm rot="5400000">
        <a:off x="1" y="743463"/>
        <a:ext cx="2937761" cy="2230391"/>
      </dsp:txXfrm>
    </dsp:sp>
    <dsp:sp modelId="{27A11B9C-177E-4C4D-AE2C-8CEF9147BFA1}">
      <dsp:nvSpPr>
        <dsp:cNvPr id="0" name=""/>
        <dsp:cNvSpPr/>
      </dsp:nvSpPr>
      <dsp:spPr>
        <a:xfrm rot="16200000">
          <a:off x="2774422" y="389778"/>
          <a:ext cx="3717319" cy="293776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en-US" sz="1800" kern="1200"/>
            <a:t>Data-in Replication - based DR</a:t>
          </a:r>
        </a:p>
        <a:p>
          <a:pPr marL="225425" lvl="1" indent="-225425" algn="l" defTabSz="622300">
            <a:lnSpc>
              <a:spcPct val="100000"/>
            </a:lnSpc>
            <a:spcBef>
              <a:spcPct val="0"/>
            </a:spcBef>
            <a:spcAft>
              <a:spcPts val="600"/>
            </a:spcAft>
            <a:buChar char="•"/>
          </a:pPr>
          <a:r>
            <a:rPr lang="en-US" sz="1400" kern="1200"/>
            <a:t>Customer managed</a:t>
          </a:r>
        </a:p>
        <a:p>
          <a:pPr marL="225425" lvl="1" indent="-225425" algn="l" defTabSz="622300">
            <a:lnSpc>
              <a:spcPct val="100000"/>
            </a:lnSpc>
            <a:spcBef>
              <a:spcPct val="0"/>
            </a:spcBef>
            <a:spcAft>
              <a:spcPts val="600"/>
            </a:spcAft>
            <a:buChar char="•"/>
          </a:pPr>
          <a:r>
            <a:rPr lang="en-US" sz="1400" kern="1200"/>
            <a:t>Replicate to the same or</a:t>
          </a:r>
          <a:br>
            <a:rPr lang="en-US" sz="1400" kern="1200"/>
          </a:br>
          <a:r>
            <a:rPr lang="en-US" sz="1400" kern="1200"/>
            <a:t>any region</a:t>
          </a:r>
        </a:p>
        <a:p>
          <a:pPr marL="225425" lvl="1" indent="-225425" algn="l" defTabSz="622300">
            <a:lnSpc>
              <a:spcPct val="100000"/>
            </a:lnSpc>
            <a:spcBef>
              <a:spcPct val="0"/>
            </a:spcBef>
            <a:spcAft>
              <a:spcPts val="600"/>
            </a:spcAft>
            <a:buChar char="•"/>
          </a:pPr>
          <a:r>
            <a:rPr lang="en-US" sz="1400" kern="1200"/>
            <a:t>Lower RTO/RPO</a:t>
          </a:r>
        </a:p>
        <a:p>
          <a:pPr marL="225425" lvl="1" indent="-225425" algn="l" defTabSz="622300">
            <a:lnSpc>
              <a:spcPct val="100000"/>
            </a:lnSpc>
            <a:spcBef>
              <a:spcPct val="0"/>
            </a:spcBef>
            <a:spcAft>
              <a:spcPts val="600"/>
            </a:spcAft>
            <a:buChar char="•"/>
          </a:pPr>
          <a:r>
            <a:rPr lang="en-US" sz="1400" kern="1200"/>
            <a:t>MySQL Native Replication restrictions apply</a:t>
          </a:r>
          <a:endParaRPr lang="en-US" sz="1500" kern="1200"/>
        </a:p>
      </dsp:txBody>
      <dsp:txXfrm rot="5400000">
        <a:off x="3164201" y="743463"/>
        <a:ext cx="2937761" cy="223039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C14FC6-DD7A-494E-AC20-C76202DF383A}"/>
              </a:ext>
            </a:extLst>
          </p:cNvPr>
          <p:cNvSpPr>
            <a:spLocks noGrp="1"/>
          </p:cNvSpPr>
          <p:nvPr>
            <p:ph type="hdr" sz="quarter"/>
          </p:nvPr>
        </p:nvSpPr>
        <p:spPr>
          <a:xfrm>
            <a:off x="0" y="0"/>
            <a:ext cx="2971800" cy="354254"/>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1FAA3-3391-45CC-812D-DAFDE4FAF0F2}"/>
              </a:ext>
            </a:extLst>
          </p:cNvPr>
          <p:cNvSpPr>
            <a:spLocks noGrp="1"/>
          </p:cNvSpPr>
          <p:nvPr>
            <p:ph type="dt" sz="quarter" idx="1"/>
          </p:nvPr>
        </p:nvSpPr>
        <p:spPr>
          <a:xfrm>
            <a:off x="3884613" y="0"/>
            <a:ext cx="2971800" cy="354254"/>
          </a:xfrm>
          <a:prstGeom prst="rect">
            <a:avLst/>
          </a:prstGeom>
        </p:spPr>
        <p:txBody>
          <a:bodyPr vert="horz" lIns="91440" tIns="45720" rIns="91440" bIns="45720" rtlCol="0"/>
          <a:lstStyle>
            <a:lvl1pPr algn="r">
              <a:defRPr sz="1200"/>
            </a:lvl1pPr>
          </a:lstStyle>
          <a:p>
            <a:fld id="{0A52A017-23BD-40C2-8040-BB022BFDA2FC}" type="datetimeFigureOut">
              <a:rPr lang="en-US" smtClean="0"/>
              <a:t>11/30/2022</a:t>
            </a:fld>
            <a:endParaRPr lang="en-US"/>
          </a:p>
        </p:txBody>
      </p:sp>
      <p:sp>
        <p:nvSpPr>
          <p:cNvPr id="4" name="Footer Placeholder 3">
            <a:extLst>
              <a:ext uri="{FF2B5EF4-FFF2-40B4-BE49-F238E27FC236}">
                <a16:creationId xmlns:a16="http://schemas.microsoft.com/office/drawing/2014/main" id="{53A6C4CE-B20E-4BC8-9DD8-EE2AA2E3872A}"/>
              </a:ext>
            </a:extLst>
          </p:cNvPr>
          <p:cNvSpPr>
            <a:spLocks noGrp="1"/>
          </p:cNvSpPr>
          <p:nvPr>
            <p:ph type="ftr" sz="quarter" idx="2"/>
          </p:nvPr>
        </p:nvSpPr>
        <p:spPr>
          <a:xfrm>
            <a:off x="0" y="6706304"/>
            <a:ext cx="2971800" cy="35425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EEA54C0-EFE4-4CD1-B91E-6ACEB99A6403}"/>
              </a:ext>
            </a:extLst>
          </p:cNvPr>
          <p:cNvSpPr>
            <a:spLocks noGrp="1"/>
          </p:cNvSpPr>
          <p:nvPr>
            <p:ph type="sldNum" sz="quarter" idx="3"/>
          </p:nvPr>
        </p:nvSpPr>
        <p:spPr>
          <a:xfrm>
            <a:off x="3884613" y="6706304"/>
            <a:ext cx="2971800" cy="354253"/>
          </a:xfrm>
          <a:prstGeom prst="rect">
            <a:avLst/>
          </a:prstGeom>
        </p:spPr>
        <p:txBody>
          <a:bodyPr vert="horz" lIns="91440" tIns="45720" rIns="91440" bIns="45720" rtlCol="0" anchor="b"/>
          <a:lstStyle>
            <a:lvl1pPr algn="r">
              <a:defRPr sz="1200"/>
            </a:lvl1pPr>
          </a:lstStyle>
          <a:p>
            <a:fld id="{0B9D9872-0379-4AF4-8E75-C8F3AE722BD5}" type="slidenum">
              <a:rPr lang="en-US" smtClean="0"/>
              <a:t>‹#›</a:t>
            </a:fld>
            <a:endParaRPr lang="en-US"/>
          </a:p>
        </p:txBody>
      </p:sp>
    </p:spTree>
    <p:extLst>
      <p:ext uri="{BB962C8B-B14F-4D97-AF65-F5344CB8AC3E}">
        <p14:creationId xmlns:p14="http://schemas.microsoft.com/office/powerpoint/2010/main" val="643791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35425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354254"/>
          </a:xfrm>
          <a:prstGeom prst="rect">
            <a:avLst/>
          </a:prstGeom>
        </p:spPr>
        <p:txBody>
          <a:bodyPr vert="horz" lIns="91440" tIns="45720" rIns="91440" bIns="45720" rtlCol="0"/>
          <a:lstStyle>
            <a:lvl1pPr algn="r">
              <a:defRPr sz="1200"/>
            </a:lvl1pPr>
          </a:lstStyle>
          <a:p>
            <a:fld id="{F446CC82-256F-463C-A1D8-A0E18785568B}" type="datetimeFigureOut">
              <a:rPr lang="en-US" smtClean="0"/>
              <a:t>11/30/2022</a:t>
            </a:fld>
            <a:endParaRPr lang="en-US"/>
          </a:p>
        </p:txBody>
      </p:sp>
      <p:sp>
        <p:nvSpPr>
          <p:cNvPr id="4" name="Slide Image Placeholder 3"/>
          <p:cNvSpPr>
            <a:spLocks noGrp="1" noRot="1" noChangeAspect="1"/>
          </p:cNvSpPr>
          <p:nvPr>
            <p:ph type="sldImg" idx="2"/>
          </p:nvPr>
        </p:nvSpPr>
        <p:spPr>
          <a:xfrm>
            <a:off x="1311275" y="882650"/>
            <a:ext cx="4235450" cy="23828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397893"/>
            <a:ext cx="5486400" cy="278009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06304"/>
            <a:ext cx="2971800" cy="35425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6706304"/>
            <a:ext cx="2971800" cy="354253"/>
          </a:xfrm>
          <a:prstGeom prst="rect">
            <a:avLst/>
          </a:prstGeom>
        </p:spPr>
        <p:txBody>
          <a:bodyPr vert="horz" lIns="91440" tIns="45720" rIns="91440" bIns="45720" rtlCol="0" anchor="b"/>
          <a:lstStyle>
            <a:lvl1pPr algn="r">
              <a:defRPr sz="1200"/>
            </a:lvl1pPr>
          </a:lstStyle>
          <a:p>
            <a:fld id="{FC450352-D365-40C6-8345-F254D64D03D4}" type="slidenum">
              <a:rPr lang="en-US" smtClean="0"/>
              <a:t>‹#›</a:t>
            </a:fld>
            <a:endParaRPr lang="en-US"/>
          </a:p>
        </p:txBody>
      </p:sp>
    </p:spTree>
    <p:extLst>
      <p:ext uri="{BB962C8B-B14F-4D97-AF65-F5344CB8AC3E}">
        <p14:creationId xmlns:p14="http://schemas.microsoft.com/office/powerpoint/2010/main" val="348094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mysql.com/doc/refman/5.7/en/binlog-replication-configuration-overview.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ka.ms/ProxySQLLoadBalanceReplic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ysql/flexible-server/how-to-connect-tls-ss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mysql/flexible-server/concepts-audit-log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mysql/flexible-server/concepts-monito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ysql/flexible-server/how-to-alert-on-metric"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ysql/flexible-server/concepts-workbook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ysql/flexible-server/concepts-audit-log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ysql/flexible-server/concepts-high-availabilit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ysql/flexible-server/concepts-data-in-replic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ysql/flexible-server/concepts-data-in-replica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Migrate%20from%20Azure%20Database%20for%20MySQL%20-%20Single%20Server%20to%20Flexible%20Server%20in%205%20easy%20steps!%20-%20Microsoft%20Tech%20Community"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azure/mysql/howto-migrate-single-flexible-minimum-downtime" TargetMode="External"/><Relationship Id="rId4" Type="http://schemas.openxmlformats.org/officeDocument/2006/relationships/hyperlink" Target="Tutorial:%20Migrate%20MySQL%20to%20Azure%20Database%20for%20MySQL%20offline%20using%20DMS%20-%20Azure%20Database%20Migration%20Service%20|%20Microsoft%20Docs"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Tutorial:%20Migrate%20MySQL%20to%20Azure%20Database%20for%20MySQL%20offline%20using%20DMS%20-%20Azure%20Database%20Migration%20Service%20|%20Microsoft%20Docs"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docs.microsoft.com/en-us/azure/mysql/concepts-migrate-dbforge-studio-for-mysql" TargetMode="External"/><Relationship Id="rId5" Type="http://schemas.openxmlformats.org/officeDocument/2006/relationships/hyperlink" Target="https://docs.microsoft.com/en-us/azure/mysql/concepts-migrate-mydumper-myloader" TargetMode="External"/><Relationship Id="rId4" Type="http://schemas.openxmlformats.org/officeDocument/2006/relationships/hyperlink" Target="https://docs.microsoft.com/en-us/azure/mysql/concepts-migrate-import-expor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4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compute tiers are differentiated by the underlying VM SKU used B-series, D-series, and E-series. The choice of compute tier and size determines the memory and </a:t>
            </a:r>
            <a:r>
              <a:rPr lang="en-US" err="1"/>
              <a:t>vCores</a:t>
            </a:r>
            <a:r>
              <a:rPr lang="en-US"/>
              <a:t> available on the server. The same storage technology is used across all compute tiers. All resources are provisioned at the MySQL server level. A server can have one or many databases.</a:t>
            </a:r>
          </a:p>
          <a:p>
            <a:endParaRPr lang="en-US"/>
          </a:p>
          <a:p>
            <a:r>
              <a:rPr lang="en-US" b="1"/>
              <a:t>Target workloads</a:t>
            </a:r>
            <a:endParaRPr lang="en-US"/>
          </a:p>
          <a:p>
            <a:r>
              <a:rPr lang="en-US"/>
              <a:t>Best for workloads that don’t need the full CPU continuously.</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Best for most business workloads that require balanced compute and memory with scalable I/O throughput. </a:t>
            </a:r>
            <a:r>
              <a:rPr lang="en-US"/>
              <a:t>Examples include servers for hosting web and `mobile apps and other enterprise applications.</a:t>
            </a:r>
            <a:endParaRPr lang="en-US">
              <a:cs typeface="Calibri"/>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a:solidFill>
                  <a:schemeClr val="tx1"/>
                </a:solidFill>
                <a:effectLst/>
              </a:rPr>
              <a:t>Best for high-performance </a:t>
            </a:r>
            <a:r>
              <a:rPr lang="en-US" sz="1200">
                <a:solidFill>
                  <a:schemeClr val="tx1"/>
                </a:solidFill>
              </a:rPr>
              <a:t>tier 1 </a:t>
            </a:r>
            <a:r>
              <a:rPr lang="en-US" sz="1200">
                <a:solidFill>
                  <a:schemeClr val="tx1"/>
                </a:solidFill>
                <a:effectLst/>
              </a:rPr>
              <a:t>database workloads that require in-memory performance </a:t>
            </a:r>
            <a:r>
              <a:rPr lang="en-US" sz="1200">
                <a:solidFill>
                  <a:schemeClr val="tx1"/>
                </a:solidFill>
              </a:rPr>
              <a:t>and low disk latency </a:t>
            </a:r>
            <a:r>
              <a:rPr lang="en-US" sz="1200">
                <a:solidFill>
                  <a:schemeClr val="tx1"/>
                </a:solidFill>
                <a:effectLst/>
              </a:rPr>
              <a:t>for faster transaction processing and higher concurrency.</a:t>
            </a:r>
            <a:r>
              <a:rPr lang="en-US" sz="1200">
                <a:solidFill>
                  <a:schemeClr val="tx1"/>
                </a:solidFill>
              </a:rPr>
              <a:t> </a:t>
            </a:r>
            <a:r>
              <a:rPr lang="en-US"/>
              <a:t>Examples include servers for processing real-time data and high-performance transactional or analytical apps.</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a:cs typeface="Calibri"/>
            </a:endParaRPr>
          </a:p>
          <a:p>
            <a:r>
              <a:rPr lang="en-US" b="1"/>
              <a:t>Compute tier	</a:t>
            </a:r>
            <a:endParaRPr lang="en-US"/>
          </a:p>
          <a:p>
            <a:r>
              <a:rPr lang="en-US"/>
              <a:t>Burstable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General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ea typeface="Segoe UI" pitchFamily="34" charset="0"/>
                <a:cs typeface="Segoe UI"/>
              </a:rPr>
              <a:t>Business Critical</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50352-D365-40C6-8345-F254D64D03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42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Azure Database for Flexible server offers </a:t>
            </a:r>
            <a:r>
              <a:rPr lang="en-US" sz="1200" b="1" kern="1200">
                <a:gradFill>
                  <a:gsLst>
                    <a:gs pos="1250">
                      <a:srgbClr val="000000"/>
                    </a:gs>
                    <a:gs pos="100000">
                      <a:srgbClr val="000000"/>
                    </a:gs>
                  </a:gsLst>
                  <a:lin ang="5400000" scaled="0"/>
                </a:gradFill>
                <a:latin typeface="Segoe UI"/>
                <a:ea typeface="+mn-ea"/>
                <a:cs typeface="+mn-cs"/>
              </a:rPr>
              <a:t>colocation between compute and storage by default</a:t>
            </a:r>
            <a:r>
              <a:rPr lang="en-US" sz="1200" kern="1200">
                <a:gradFill>
                  <a:gsLst>
                    <a:gs pos="1250">
                      <a:srgbClr val="000000"/>
                    </a:gs>
                    <a:gs pos="100000">
                      <a:srgbClr val="000000"/>
                    </a:gs>
                  </a:gsLst>
                  <a:lin ang="5400000" scaled="0"/>
                </a:gradFill>
                <a:latin typeface="Segoe UI"/>
                <a:ea typeface="+mn-ea"/>
                <a:cs typeface="+mn-cs"/>
              </a:rPr>
              <a:t>, users get to choose the zone to deploy the server and may choose to place application and database server in the same zone which reduces network latency significantly.</a:t>
            </a: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Azure Database for MySQL – Flexible server offers a much richer set of configurable server parameters which enable users to tune the server depending on their workload.</a:t>
            </a: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Thread pool allows you to support higher connections, extract more throughput, and overcommit the number of </a:t>
            </a:r>
            <a:r>
              <a:rPr lang="en-US" sz="1200" kern="1200" err="1">
                <a:gradFill>
                  <a:gsLst>
                    <a:gs pos="1250">
                      <a:srgbClr val="000000"/>
                    </a:gs>
                    <a:gs pos="100000">
                      <a:srgbClr val="000000"/>
                    </a:gs>
                  </a:gsLst>
                  <a:lin ang="5400000" scaled="0"/>
                </a:gradFill>
                <a:latin typeface="Segoe UI"/>
                <a:ea typeface="+mn-ea"/>
                <a:cs typeface="+mn-cs"/>
              </a:rPr>
              <a:t>vCores</a:t>
            </a:r>
            <a:r>
              <a:rPr lang="en-US" sz="1200" kern="1200">
                <a:gradFill>
                  <a:gsLst>
                    <a:gs pos="1250">
                      <a:srgbClr val="000000"/>
                    </a:gs>
                    <a:gs pos="100000">
                      <a:srgbClr val="000000"/>
                    </a:gs>
                  </a:gsLst>
                  <a:lin ang="5400000" scaled="0"/>
                </a:gradFill>
                <a:latin typeface="Segoe UI"/>
                <a:ea typeface="+mn-ea"/>
                <a:cs typeface="+mn-cs"/>
              </a:rPr>
              <a:t> available on the server to maximize performance, assuming the server has enough memory. A thread pool, which is a server-side feature distinct from connection pooling, maximizes performance by introducing a dynamic pool of worker threads that limit the number of active threads running on the server, minimizing thread churn. Instead of creating a new thread for each new connection, a thread pool assigns one of the threads from the pool to handle the request and then returns the connection to the pool after the operation is completed. This helps to ensure that a burst of connections won't cause the server to run out of resources or crash with an out of memory error.</a:t>
            </a:r>
          </a:p>
          <a:p>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16</a:t>
            </a:fld>
            <a:endParaRPr lang="en-US"/>
          </a:p>
        </p:txBody>
      </p:sp>
    </p:spTree>
    <p:extLst>
      <p:ext uri="{BB962C8B-B14F-4D97-AF65-F5344CB8AC3E}">
        <p14:creationId xmlns:p14="http://schemas.microsoft.com/office/powerpoint/2010/main" val="364390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read replica feature allows you to replicate data from an Azure Database for MySQL flexible server to a read-only server.</a:t>
            </a:r>
          </a:p>
          <a:p>
            <a:r>
              <a:rPr lang="en-US"/>
              <a:t>Replicas are updated asynchronously using the MySQL engine's native binary log (</a:t>
            </a:r>
            <a:r>
              <a:rPr lang="en-US" err="1"/>
              <a:t>binlog</a:t>
            </a:r>
            <a:r>
              <a:rPr lang="en-US"/>
              <a:t>) file position-based replication technology.</a:t>
            </a:r>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17</a:t>
            </a:fld>
            <a:endParaRPr lang="en-US"/>
          </a:p>
        </p:txBody>
      </p:sp>
    </p:spTree>
    <p:extLst>
      <p:ext uri="{BB962C8B-B14F-4D97-AF65-F5344CB8AC3E}">
        <p14:creationId xmlns:p14="http://schemas.microsoft.com/office/powerpoint/2010/main" val="29187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read replica feature allows you to replicate data from an Azure Database for MySQL flexible server to a read-only server. You can replicate from the source server to up to </a:t>
            </a:r>
            <a:r>
              <a:rPr lang="en-US" b="1" i="0">
                <a:solidFill>
                  <a:srgbClr val="171717"/>
                </a:solidFill>
                <a:effectLst/>
                <a:latin typeface="Segoe UI" panose="020B0502040204020203" pitchFamily="34" charset="0"/>
              </a:rPr>
              <a:t>10</a:t>
            </a:r>
            <a:r>
              <a:rPr lang="en-US" b="0" i="0">
                <a:solidFill>
                  <a:srgbClr val="171717"/>
                </a:solidFill>
                <a:effectLst/>
                <a:latin typeface="Segoe UI" panose="020B0502040204020203" pitchFamily="34" charset="0"/>
              </a:rPr>
              <a:t> replicas. Replicas are updated asynchronously using the MySQL engine's native binary log (</a:t>
            </a:r>
            <a:r>
              <a:rPr lang="en-US" b="0" i="0" err="1">
                <a:solidFill>
                  <a:srgbClr val="171717"/>
                </a:solidFill>
                <a:effectLst/>
                <a:latin typeface="Segoe UI" panose="020B0502040204020203" pitchFamily="34" charset="0"/>
              </a:rPr>
              <a:t>binlog</a:t>
            </a:r>
            <a:r>
              <a:rPr lang="en-US" b="0" i="0">
                <a:solidFill>
                  <a:srgbClr val="171717"/>
                </a:solidFill>
                <a:effectLst/>
                <a:latin typeface="Segoe UI" panose="020B0502040204020203" pitchFamily="34" charset="0"/>
              </a:rPr>
              <a:t>) file position-based replication technology. To learn more about </a:t>
            </a:r>
            <a:r>
              <a:rPr lang="en-US" b="0" i="0" err="1">
                <a:solidFill>
                  <a:srgbClr val="171717"/>
                </a:solidFill>
                <a:effectLst/>
                <a:latin typeface="Segoe UI" panose="020B0502040204020203" pitchFamily="34" charset="0"/>
              </a:rPr>
              <a:t>binlog</a:t>
            </a:r>
            <a:r>
              <a:rPr lang="en-US" b="0" i="0">
                <a:solidFill>
                  <a:srgbClr val="171717"/>
                </a:solidFill>
                <a:effectLst/>
                <a:latin typeface="Segoe UI" panose="020B0502040204020203" pitchFamily="34" charset="0"/>
              </a:rPr>
              <a:t> replication, see the </a:t>
            </a:r>
            <a:r>
              <a:rPr lang="en-US" b="0" i="0" u="none" strike="noStrike">
                <a:solidFill>
                  <a:srgbClr val="171717"/>
                </a:solidFill>
                <a:effectLst/>
                <a:latin typeface="Segoe UI" panose="020B0502040204020203" pitchFamily="34" charset="0"/>
                <a:hlinkClick r:id="rId3"/>
              </a:rPr>
              <a:t>MySQL </a:t>
            </a:r>
            <a:r>
              <a:rPr lang="en-US" b="0" i="0" u="none" strike="noStrike" err="1">
                <a:solidFill>
                  <a:srgbClr val="171717"/>
                </a:solidFill>
                <a:effectLst/>
                <a:latin typeface="Segoe UI" panose="020B0502040204020203" pitchFamily="34" charset="0"/>
                <a:hlinkClick r:id="rId3"/>
              </a:rPr>
              <a:t>binlog</a:t>
            </a:r>
            <a:r>
              <a:rPr lang="en-US" b="0" i="0" u="none" strike="noStrike">
                <a:solidFill>
                  <a:srgbClr val="171717"/>
                </a:solidFill>
                <a:effectLst/>
                <a:latin typeface="Segoe UI" panose="020B0502040204020203" pitchFamily="34" charset="0"/>
                <a:hlinkClick r:id="rId3"/>
              </a:rPr>
              <a:t> replication overview</a:t>
            </a:r>
            <a:r>
              <a:rPr lang="en-US" b="0" i="0">
                <a:solidFill>
                  <a:srgbClr val="171717"/>
                </a:solidFill>
                <a:effectLst/>
                <a:latin typeface="Segoe UI" panose="020B0502040204020203" pitchFamily="34" charset="0"/>
              </a:rPr>
              <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Replicas are new servers that you manage similar to your source Azure Database for MySQL flexible servers. You will incur billing charges for each read replica based on the provisioned compute in </a:t>
            </a:r>
            <a:r>
              <a:rPr lang="en-US" b="0" i="0" err="1">
                <a:solidFill>
                  <a:srgbClr val="171717"/>
                </a:solidFill>
                <a:effectLst/>
                <a:latin typeface="Segoe UI" panose="020B0502040204020203" pitchFamily="34" charset="0"/>
              </a:rPr>
              <a:t>vCores</a:t>
            </a:r>
            <a:r>
              <a:rPr lang="en-US" b="0" i="0">
                <a:solidFill>
                  <a:srgbClr val="171717"/>
                </a:solidFill>
                <a:effectLst/>
                <a:latin typeface="Segoe UI" panose="020B0502040204020203" pitchFamily="34" charset="0"/>
              </a:rPr>
              <a:t> and storage in GB/ month.</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Common use cases for read </a:t>
            </a:r>
            <a:r>
              <a:rPr lang="en-US" b="0" i="0" err="1">
                <a:solidFill>
                  <a:srgbClr val="171717"/>
                </a:solidFill>
                <a:effectLst/>
                <a:latin typeface="Segoe UI" panose="020B0502040204020203" pitchFamily="34" charset="0"/>
              </a:rPr>
              <a:t>repicas</a:t>
            </a:r>
            <a:r>
              <a:rPr lang="en-US" b="0" i="0">
                <a:solidFill>
                  <a:srgbClr val="171717"/>
                </a:solidFill>
                <a:effectLst/>
                <a:latin typeface="Segoe UI" panose="020B0502040204020203" pitchFamily="34" charset="0"/>
              </a:rPr>
              <a:t> are:</a:t>
            </a:r>
          </a:p>
          <a:p>
            <a:pPr algn="l">
              <a:buFont typeface="Arial" panose="020B0604020202020204" pitchFamily="34" charset="0"/>
              <a:buChar char="•"/>
            </a:pPr>
            <a:r>
              <a:rPr lang="en-US" b="0" i="0">
                <a:solidFill>
                  <a:srgbClr val="171717"/>
                </a:solidFill>
                <a:effectLst/>
                <a:latin typeface="Segoe UI" panose="020B0502040204020203" pitchFamily="34" charset="0"/>
              </a:rPr>
              <a:t>Scaling read-workloads coming from the application by using lightweight connection proxy like </a:t>
            </a:r>
            <a:r>
              <a:rPr lang="en-US" b="0" i="0" u="none" strike="noStrike" dirty="0">
                <a:solidFill>
                  <a:srgbClr val="171717"/>
                </a:solidFill>
                <a:effectLst/>
                <a:latin typeface="Segoe UI" panose="020B0502040204020203" pitchFamily="34" charset="0"/>
                <a:hlinkClick r:id="rId4"/>
              </a:rPr>
              <a:t>ProxySQL</a:t>
            </a:r>
            <a:r>
              <a:rPr lang="en-US" b="0" i="0">
                <a:solidFill>
                  <a:srgbClr val="171717"/>
                </a:solidFill>
                <a:effectLst/>
                <a:latin typeface="Segoe UI" panose="020B0502040204020203" pitchFamily="34" charset="0"/>
              </a:rPr>
              <a:t> or using microservices-based pattern to scale out your read queries coming from the application to read replicas</a:t>
            </a:r>
          </a:p>
          <a:p>
            <a:pPr algn="l">
              <a:buFont typeface="Arial" panose="020B0604020202020204" pitchFamily="34" charset="0"/>
              <a:buChar char="•"/>
            </a:pPr>
            <a:r>
              <a:rPr lang="en-US" b="0" i="0">
                <a:solidFill>
                  <a:srgbClr val="171717"/>
                </a:solidFill>
                <a:effectLst/>
                <a:latin typeface="Segoe UI" panose="020B0502040204020203" pitchFamily="34" charset="0"/>
              </a:rPr>
              <a:t>BI or analytical reporting workloads can use read replicas as data source for reporting</a:t>
            </a:r>
          </a:p>
          <a:p>
            <a:pPr algn="l">
              <a:buFont typeface="Arial" panose="020B0604020202020204" pitchFamily="34" charset="0"/>
              <a:buChar char="•"/>
            </a:pPr>
            <a:r>
              <a:rPr lang="en-US" b="0" i="0">
                <a:solidFill>
                  <a:srgbClr val="171717"/>
                </a:solidFill>
                <a:effectLst/>
                <a:latin typeface="Segoe UI" panose="020B0502040204020203" pitchFamily="34" charset="0"/>
              </a:rPr>
              <a:t>For IoT or Manufacturing scenario where telemetry information is ingested into MySQL database engine while multiple read replicas are use for reporting of data</a:t>
            </a:r>
          </a:p>
          <a:p>
            <a:pPr algn="l">
              <a:buFont typeface="Arial" panose="020B0604020202020204" pitchFamily="34" charset="0"/>
              <a:buChar char="•"/>
            </a:pPr>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Because replicas are read-only, they don't directly reduce write-capacity burdens on the source. This feature isn't targeted at write-intensive workloads.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read replica feature uses MySQL asynchronous replication. The feature isn't meant for synchronous replication scenarios. There will be a measurable delay between the source and the replica. The data on the replica eventually becomes consistent with the data on the source. Use this feature for workloads that can accommodate this delay.</a:t>
            </a:r>
          </a:p>
        </p:txBody>
      </p:sp>
      <p:sp>
        <p:nvSpPr>
          <p:cNvPr id="4" name="Slide Number Placeholder 3"/>
          <p:cNvSpPr>
            <a:spLocks noGrp="1"/>
          </p:cNvSpPr>
          <p:nvPr>
            <p:ph type="sldNum" sz="quarter" idx="5"/>
          </p:nvPr>
        </p:nvSpPr>
        <p:spPr/>
        <p:txBody>
          <a:bodyPr/>
          <a:lstStyle/>
          <a:p>
            <a:fld id="{FC450352-D365-40C6-8345-F254D64D03D4}" type="slidenum">
              <a:rPr lang="en-US" smtClean="0"/>
              <a:t>18</a:t>
            </a:fld>
            <a:endParaRPr lang="en-US"/>
          </a:p>
        </p:txBody>
      </p:sp>
    </p:spTree>
    <p:extLst>
      <p:ext uri="{BB962C8B-B14F-4D97-AF65-F5344CB8AC3E}">
        <p14:creationId xmlns:p14="http://schemas.microsoft.com/office/powerpoint/2010/main" val="213617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Authentication and access management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Azure Active Directory Authentication</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MySQL native password authentication (</a:t>
            </a:r>
            <a:r>
              <a:rPr lang="en-US" sz="1200" kern="1200" err="1">
                <a:gradFill>
                  <a:gsLst>
                    <a:gs pos="1250">
                      <a:srgbClr val="000000"/>
                    </a:gs>
                    <a:gs pos="100000">
                      <a:srgbClr val="000000"/>
                    </a:gs>
                  </a:gsLst>
                  <a:lin ang="5400000" scaled="0"/>
                </a:gradFill>
                <a:latin typeface="Segoe UI"/>
                <a:ea typeface="+mn-ea"/>
                <a:cs typeface="+mn-cs"/>
              </a:rPr>
              <a:t>validate_password</a:t>
            </a:r>
            <a:r>
              <a:rPr lang="en-US" sz="1200" kern="1200">
                <a:gradFill>
                  <a:gsLst>
                    <a:gs pos="1250">
                      <a:srgbClr val="000000"/>
                    </a:gs>
                    <a:gs pos="100000">
                      <a:srgbClr val="000000"/>
                    </a:gs>
                  </a:gsLst>
                  <a:lin ang="5400000" scaled="0"/>
                </a:gradFill>
                <a:latin typeface="Segoe UI"/>
                <a:ea typeface="+mn-ea"/>
                <a:cs typeface="+mn-cs"/>
              </a:rPr>
              <a:t>, caching_sha2_password plugin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Data protection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SSL/TLS enforcement with TLS v1.3 support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Transparent Data Encryption at Rest with Customer Managed 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Network security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0">
                <a:solidFill>
                  <a:srgbClr val="50E6FF"/>
                </a:solidFill>
                <a:latin typeface="Segoe UI Semibold"/>
                <a:ea typeface="Segoe UI" pitchFamily="34" charset="0"/>
                <a:cs typeface="Segoe UI"/>
              </a:rPr>
              <a:t>Private access with Network Isolation with VNet Injection and </a:t>
            </a:r>
            <a:r>
              <a:rPr lang="en-US" sz="1200" kern="0">
                <a:solidFill>
                  <a:srgbClr val="50E6FF"/>
                </a:solidFill>
                <a:latin typeface="Segoe UI Semibold"/>
                <a:ea typeface="Segoe UI" pitchFamily="34" charset="0"/>
                <a:cs typeface="Segoe UI Semibold"/>
              </a:rPr>
              <a:t>Network Security Groups</a:t>
            </a:r>
            <a:endParaRPr lang="en-US" sz="1200" kern="0">
              <a:ea typeface="+mn-lt"/>
              <a:cs typeface="+mn-lt"/>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nb-NO" sz="1200" kern="1200">
                <a:gradFill>
                  <a:gsLst>
                    <a:gs pos="1250">
                      <a:srgbClr val="000000"/>
                    </a:gs>
                    <a:gs pos="100000">
                      <a:srgbClr val="000000"/>
                    </a:gs>
                  </a:gsLst>
                  <a:lin ang="5400000" scaled="0"/>
                </a:gradFill>
                <a:latin typeface="Segoe UI"/>
                <a:ea typeface="+mn-ea"/>
                <a:cs typeface="+mn-cs"/>
              </a:rPr>
              <a:t>Private Link for MySQL*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0">
                <a:solidFill>
                  <a:srgbClr val="50E6FF"/>
                </a:solidFill>
                <a:latin typeface="Segoe UI Semibold"/>
                <a:ea typeface="Segoe UI" pitchFamily="34" charset="0"/>
                <a:cs typeface="Segoe UI"/>
              </a:rPr>
              <a:t>Public endpoints with Firewall Rules</a:t>
            </a:r>
          </a:p>
          <a:p>
            <a:pPr marL="0" inden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Threat prevention and detection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Vulnerability Assessment*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Threat Detection*</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Auditing with Multiple Targets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Audit of Microsoft Support Operations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Integration*</a:t>
            </a:r>
          </a:p>
          <a:p>
            <a:pPr algn="l" defTabSz="914080" fontAlgn="base">
              <a:spcBef>
                <a:spcPct val="0"/>
              </a:spcBef>
              <a:spcAft>
                <a:spcPct val="0"/>
              </a:spcAft>
              <a:defRPr/>
            </a:pPr>
            <a:endParaRPr lang="en-US" sz="1200" kern="0">
              <a:solidFill>
                <a:srgbClr val="FFFF00"/>
              </a:solidFill>
              <a:latin typeface="Segoe UI Semibold"/>
              <a:ea typeface="ＭＳ Ｐゴシック" pitchFamily="-72" charset="-128"/>
              <a:cs typeface="Segoe UI" pitchFamily="34" charset="0"/>
            </a:endParaRPr>
          </a:p>
          <a:p>
            <a:pPr marL="0" marR="0" lvl="0" indent="0" algn="l" defTabSz="914080" rtl="0" eaLnBrk="1" fontAlgn="base" latinLnBrk="0" hangingPunct="1">
              <a:lnSpc>
                <a:spcPct val="100000"/>
              </a:lnSpc>
              <a:spcBef>
                <a:spcPct val="0"/>
              </a:spcBef>
              <a:spcAft>
                <a:spcPct val="0"/>
              </a:spcAft>
              <a:buClrTx/>
              <a:buSzTx/>
              <a:buFontTx/>
              <a:buNone/>
              <a:tabLst/>
              <a:defRPr/>
            </a:pPr>
            <a:r>
              <a:rPr lang="en-US" sz="1200" i="1">
                <a:gradFill>
                  <a:gsLst>
                    <a:gs pos="2917">
                      <a:schemeClr val="tx1"/>
                    </a:gs>
                    <a:gs pos="30000">
                      <a:schemeClr val="tx1"/>
                    </a:gs>
                  </a:gsLst>
                  <a:lin ang="5400000" scaled="0"/>
                </a:gradFill>
              </a:rPr>
              <a:t>*Available in Single Server; coming soon to Flexible Server.</a:t>
            </a:r>
          </a:p>
          <a:p>
            <a:pPr algn="l" defTabSz="914080" fontAlgn="base">
              <a:spcBef>
                <a:spcPct val="0"/>
              </a:spcBef>
              <a:spcAft>
                <a:spcPct val="0"/>
              </a:spcAft>
              <a:defRPr/>
            </a:pPr>
            <a:endParaRPr lang="en-US" sz="1200" kern="0">
              <a:solidFill>
                <a:srgbClr val="FFFF00"/>
              </a:solidFill>
              <a:latin typeface="Segoe UI Semibold"/>
              <a:ea typeface="ＭＳ Ｐゴシック" pitchFamily="-72" charset="-128"/>
              <a:cs typeface="Segoe UI" pitchFamily="34" charset="0"/>
            </a:endParaRP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458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Authentication and access management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Azure Active Directory Authentication - </a:t>
            </a:r>
            <a:r>
              <a:rPr lang="en-US" sz="1200" kern="0">
                <a:solidFill>
                  <a:srgbClr val="50E6FF"/>
                </a:solidFill>
                <a:latin typeface="Segoe UI" panose="020B0502040204020203" pitchFamily="34" charset="0"/>
                <a:ea typeface="ＭＳ Ｐゴシック" pitchFamily="-72" charset="-128"/>
                <a:cs typeface="Segoe UI" panose="020B0502040204020203" pitchFamily="34" charset="0"/>
              </a:rPr>
              <a:t>Supports token-based authentication for applications connecting to Azure Database for MySQL – Flexible Server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MySQL native password authentication (</a:t>
            </a:r>
            <a:r>
              <a:rPr lang="en-US" sz="1200" kern="1200" err="1">
                <a:gradFill>
                  <a:gsLst>
                    <a:gs pos="1250">
                      <a:srgbClr val="000000"/>
                    </a:gs>
                    <a:gs pos="100000">
                      <a:srgbClr val="000000"/>
                    </a:gs>
                  </a:gsLst>
                  <a:lin ang="5400000" scaled="0"/>
                </a:gradFill>
                <a:latin typeface="Segoe UI"/>
                <a:ea typeface="+mn-ea"/>
                <a:cs typeface="+mn-cs"/>
              </a:rPr>
              <a:t>validate_password</a:t>
            </a:r>
            <a:r>
              <a:rPr lang="en-US" sz="1200" kern="1200">
                <a:gradFill>
                  <a:gsLst>
                    <a:gs pos="1250">
                      <a:srgbClr val="000000"/>
                    </a:gs>
                    <a:gs pos="100000">
                      <a:srgbClr val="000000"/>
                    </a:gs>
                  </a:gsLst>
                  <a:lin ang="5400000" scaled="0"/>
                </a:gradFill>
                <a:latin typeface="Segoe UI"/>
                <a:ea typeface="+mn-ea"/>
                <a:cs typeface="+mn-cs"/>
              </a:rPr>
              <a:t>, caching_sha2_password plugin support) - </a:t>
            </a:r>
            <a:r>
              <a:rPr lang="en-US" sz="1200" kern="0">
                <a:solidFill>
                  <a:srgbClr val="50E6FF"/>
                </a:solidFill>
                <a:latin typeface="Segoe UI" panose="020B0502040204020203" pitchFamily="34" charset="0"/>
                <a:ea typeface="ＭＳ Ｐゴシック" pitchFamily="-72" charset="-128"/>
                <a:cs typeface="Segoe UI" panose="020B0502040204020203" pitchFamily="34" charset="0"/>
              </a:rPr>
              <a:t>Native password authentication with support for the </a:t>
            </a:r>
            <a:r>
              <a:rPr lang="en-US" sz="1200" b="1" kern="0" err="1">
                <a:solidFill>
                  <a:srgbClr val="50E6FF"/>
                </a:solidFill>
                <a:latin typeface="Segoe UI" panose="020B0502040204020203" pitchFamily="34" charset="0"/>
                <a:ea typeface="ＭＳ Ｐゴシック" pitchFamily="-72" charset="-128"/>
                <a:cs typeface="Segoe UI" panose="020B0502040204020203" pitchFamily="34" charset="0"/>
              </a:rPr>
              <a:t>validate_password</a:t>
            </a:r>
            <a:r>
              <a:rPr lang="en-US" sz="1200" b="1" kern="0">
                <a:solidFill>
                  <a:srgbClr val="50E6FF"/>
                </a:solidFill>
                <a:latin typeface="Segoe UI" panose="020B0502040204020203" pitchFamily="34" charset="0"/>
                <a:ea typeface="ＭＳ Ｐゴシック" pitchFamily="-72" charset="-128"/>
                <a:cs typeface="Segoe UI" panose="020B0502040204020203" pitchFamily="34" charset="0"/>
              </a:rPr>
              <a:t> </a:t>
            </a:r>
            <a:r>
              <a:rPr lang="en-US" sz="1200" kern="0">
                <a:solidFill>
                  <a:srgbClr val="50E6FF"/>
                </a:solidFill>
                <a:latin typeface="Segoe UI" panose="020B0502040204020203" pitchFamily="34" charset="0"/>
                <a:ea typeface="ＭＳ Ｐゴシック" pitchFamily="-72" charset="-128"/>
                <a:cs typeface="Segoe UI" panose="020B0502040204020203" pitchFamily="34" charset="0"/>
              </a:rPr>
              <a:t>and </a:t>
            </a:r>
            <a:r>
              <a:rPr lang="en-US" sz="1200" b="1" kern="0">
                <a:solidFill>
                  <a:srgbClr val="50E6FF"/>
                </a:solidFill>
                <a:latin typeface="Segoe UI" panose="020B0502040204020203" pitchFamily="34" charset="0"/>
                <a:ea typeface="ＭＳ Ｐゴシック" pitchFamily="-72" charset="-128"/>
                <a:cs typeface="Segoe UI" panose="020B0502040204020203" pitchFamily="34" charset="0"/>
              </a:rPr>
              <a:t>caching_sha2_password </a:t>
            </a:r>
            <a:r>
              <a:rPr lang="en-US" sz="1200" kern="0">
                <a:solidFill>
                  <a:srgbClr val="50E6FF"/>
                </a:solidFill>
                <a:latin typeface="Segoe UI" panose="020B0502040204020203" pitchFamily="34" charset="0"/>
                <a:ea typeface="ＭＳ Ｐゴシック" pitchFamily="-72" charset="-128"/>
                <a:cs typeface="Segoe UI" panose="020B0502040204020203" pitchFamily="34" charset="0"/>
              </a:rPr>
              <a:t>plugins</a:t>
            </a:r>
            <a:endParaRPr lang="en-US" sz="1200" kern="1200">
              <a:gradFill>
                <a:gsLst>
                  <a:gs pos="1250">
                    <a:srgbClr val="000000"/>
                  </a:gs>
                  <a:gs pos="100000">
                    <a:srgbClr val="000000"/>
                  </a:gs>
                </a:gsLst>
                <a:lin ang="5400000" scaled="0"/>
              </a:gradFill>
              <a:latin typeface="Segoe UI"/>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1">
                <a:effectLst/>
                <a:latin typeface="Segoe UI" panose="020B0502040204020203" pitchFamily="34" charset="0"/>
                <a:ea typeface="Calibri" panose="020F0502020204030204" pitchFamily="34" charset="0"/>
                <a:cs typeface="Segoe UI" panose="020B0502040204020203" pitchFamily="34" charset="0"/>
              </a:rPr>
              <a:t>Benefits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Simplifies permission management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Provides an alternative to username/password authentication</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Helps stop the proliferation of user identities across servers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Allows password rotation and expiration in a single place</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Allows additional authentication protections (MFA)</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Allows to manage database permissions using external (Azure AD) groups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It can eliminate storing passwords by enabling integrated Windows authentication and other forms of authentication supported by Azure AD</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Uses contained users to authenticate identities at the database level</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Supports token-based authentication for applications connecting to Azure SQL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07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Database for MySQL Flexible Server supports connecting your client applications to the MySQL server using Secure Sockets Layer (SSL) with Transport layer security(TLS) encryption. TLS is an industry standard protocol that ensures encrypted network connections between your database server and client applications, allowing you to adhere to compliance requirements.</a:t>
            </a:r>
          </a:p>
          <a:p>
            <a:endParaRPr lang="en-US"/>
          </a:p>
          <a:p>
            <a:endParaRPr lang="en-US"/>
          </a:p>
          <a:p>
            <a:r>
              <a:rPr lang="en-US">
                <a:hlinkClick r:id="rId3"/>
              </a:rPr>
              <a:t>Encrypted connectivity using TLS/SSL in Azure Database for MySQL - Flexible Server | Microsoft Docs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79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8"/>
            <a:r>
              <a:rPr lang="en-US" sz="1765" b="1" kern="0">
                <a:solidFill>
                  <a:schemeClr val="bg1"/>
                </a:solidFill>
                <a:latin typeface="Segoe UI Semibold"/>
              </a:rPr>
              <a:t>Transparent Data Encryption (TDE) </a:t>
            </a:r>
            <a:r>
              <a:rPr lang="en-US" sz="1600" b="1" kern="0">
                <a:solidFill>
                  <a:schemeClr val="bg2">
                    <a:lumMod val="85000"/>
                  </a:schemeClr>
                </a:solidFill>
                <a:latin typeface="Segoe UI"/>
              </a:rPr>
              <a:t>protects against the threat of malicious offline activity by encrypting data at-rest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Real-time encryption and decryption </a:t>
            </a:r>
            <a:br>
              <a:rPr lang="en-US" sz="1200" kern="1200">
                <a:gradFill>
                  <a:gsLst>
                    <a:gs pos="1250">
                      <a:srgbClr val="000000"/>
                    </a:gs>
                    <a:gs pos="100000">
                      <a:srgbClr val="000000"/>
                    </a:gs>
                  </a:gsLst>
                  <a:lin ang="5400000" scaled="0"/>
                </a:gradFill>
                <a:latin typeface="Segoe UI"/>
                <a:ea typeface="+mn-ea"/>
                <a:cs typeface="+mn-cs"/>
              </a:rPr>
            </a:br>
            <a:r>
              <a:rPr lang="en-US" sz="1200" kern="1200">
                <a:gradFill>
                  <a:gsLst>
                    <a:gs pos="1250">
                      <a:srgbClr val="000000"/>
                    </a:gs>
                    <a:gs pos="100000">
                      <a:srgbClr val="000000"/>
                    </a:gs>
                  </a:gsLst>
                  <a:lin ang="5400000" scaled="0"/>
                </a:gradFill>
                <a:latin typeface="Segoe UI"/>
                <a:ea typeface="+mn-ea"/>
                <a:cs typeface="+mn-cs"/>
              </a:rPr>
              <a:t>without requiring changes to the application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Enables organizations to meet compliance and regulatory requirements, along with defense-in-depth protection</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200" kern="1200">
              <a:gradFill>
                <a:gsLst>
                  <a:gs pos="1250">
                    <a:srgbClr val="000000"/>
                  </a:gs>
                  <a:gs pos="100000">
                    <a:srgbClr val="000000"/>
                  </a:gs>
                </a:gsLst>
                <a:lin ang="5400000" scaled="0"/>
              </a:gradFill>
              <a:latin typeface="Segoe UI"/>
              <a:ea typeface="+mn-ea"/>
              <a:cs typeface="+mn-cs"/>
            </a:endParaRPr>
          </a:p>
          <a:p>
            <a:pPr defTabSz="914228"/>
            <a:r>
              <a:rPr lang="en-US" sz="1765" b="1" kern="0">
                <a:solidFill>
                  <a:schemeClr val="bg1"/>
                </a:solidFill>
                <a:latin typeface="Segoe UI Semibold"/>
              </a:rPr>
              <a:t>Multiple flexible </a:t>
            </a:r>
            <a:r>
              <a:rPr lang="en-US" sz="1765" b="1" kern="0">
                <a:solidFill>
                  <a:srgbClr val="FFFFFF"/>
                </a:solidFill>
              </a:rPr>
              <a:t>key management options</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Bring-Your-Own-Key (BYOK) stored in Azure Key Vault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Hold-Your-Own-Key (HYOK) in an HSM exclusively managed by the customer </a:t>
            </a: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793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panose="020B0502040204020203" pitchFamily="34" charset="0"/>
                <a:ea typeface="ＭＳ Ｐゴシック" pitchFamily="-72" charset="-128"/>
                <a:cs typeface="Segoe UI" panose="020B0502040204020203" pitchFamily="34" charset="0"/>
              </a:rPr>
              <a:t>Network security </a:t>
            </a:r>
            <a:r>
              <a:rPr lang="en-US" sz="1200" kern="0">
                <a:gradFill>
                  <a:gsLst>
                    <a:gs pos="18939">
                      <a:srgbClr val="FFFFFF"/>
                    </a:gs>
                    <a:gs pos="43000">
                      <a:srgbClr val="FFFFFF"/>
                    </a:gs>
                  </a:gsLst>
                  <a:lin ang="18900000" scaled="0"/>
                </a:gradFill>
                <a:latin typeface="Segoe UI" panose="020B0502040204020203" pitchFamily="34" charset="0"/>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kern="0">
                <a:solidFill>
                  <a:srgbClr val="50E6FF"/>
                </a:solidFill>
                <a:latin typeface="Segoe UI Semibold"/>
                <a:ea typeface="Segoe UI" pitchFamily="34" charset="0"/>
                <a:cs typeface="Segoe UI"/>
              </a:rPr>
              <a:t>Private access with Network Isolation with VNET Injection and </a:t>
            </a:r>
            <a:r>
              <a:rPr lang="en-US" sz="1200" b="1" kern="0">
                <a:solidFill>
                  <a:srgbClr val="50E6FF"/>
                </a:solidFill>
                <a:latin typeface="Segoe UI Semibold"/>
                <a:ea typeface="Segoe UI" pitchFamily="34" charset="0"/>
                <a:cs typeface="Segoe UI Semibold"/>
              </a:rPr>
              <a:t>Network Security Groups </a:t>
            </a:r>
            <a:r>
              <a:rPr lang="en-US" sz="1200" b="0" kern="0">
                <a:solidFill>
                  <a:srgbClr val="50E6FF"/>
                </a:solidFill>
                <a:latin typeface="Segoe UI Semibold"/>
                <a:ea typeface="Segoe UI" pitchFamily="34" charset="0"/>
                <a:cs typeface="Segoe UI Semibold"/>
              </a:rPr>
              <a:t>- </a:t>
            </a:r>
            <a:r>
              <a:rPr lang="en-US" sz="1200" kern="0">
                <a:solidFill>
                  <a:schemeClr val="accent2"/>
                </a:solidFill>
                <a:ea typeface="+mn-lt"/>
                <a:cs typeface="+mn-lt"/>
              </a:rPr>
              <a:t>You can deploy your flexible server into your Azure Virtual Network. Azure virtual networks provide private and secure network communication.</a:t>
            </a:r>
            <a:r>
              <a:rPr lang="en-US" sz="1200" kern="0">
                <a:ea typeface="+mn-lt"/>
                <a:cs typeface="+mn-lt"/>
              </a:rPr>
              <a:t> </a:t>
            </a:r>
            <a:r>
              <a:rPr lang="en-US" sz="1200" kern="0">
                <a:solidFill>
                  <a:schemeClr val="accent2"/>
                </a:solidFill>
                <a:ea typeface="+mn-lt"/>
                <a:cs typeface="+mn-lt"/>
              </a:rPr>
              <a:t>Resources in a virtual network or a peered network can communicate through private IP addresses. The access to the severs can be controlled with Network Security Groups </a:t>
            </a:r>
            <a:endParaRPr lang="en-US" sz="1200">
              <a:solidFill>
                <a:schemeClr val="accent2"/>
              </a:solidFill>
              <a:ea typeface="+mn-lt"/>
              <a:cs typeface="+mn-lt"/>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nb-NO" sz="1200" b="1" kern="0">
                <a:solidFill>
                  <a:srgbClr val="50E6FF"/>
                </a:solidFill>
                <a:latin typeface="Segoe UI Semibold"/>
                <a:ea typeface="ＭＳ Ｐゴシック"/>
                <a:cs typeface="Segoe UI"/>
              </a:rPr>
              <a:t>Private Link for MySQL</a:t>
            </a:r>
            <a:r>
              <a:rPr lang="nb-NO" sz="1200" b="1" kern="0">
                <a:solidFill>
                  <a:srgbClr val="FFFF00"/>
                </a:solidFill>
                <a:latin typeface="Segoe UI Semibold"/>
                <a:ea typeface="ＭＳ Ｐゴシック"/>
                <a:cs typeface="Segoe UI"/>
              </a:rPr>
              <a:t>* </a:t>
            </a:r>
            <a:r>
              <a:rPr lang="nb-NO" sz="1200" kern="0">
                <a:solidFill>
                  <a:srgbClr val="FFFF00"/>
                </a:solidFill>
                <a:latin typeface="Segoe UI Semibold"/>
                <a:ea typeface="ＭＳ Ｐゴシック"/>
                <a:cs typeface="Segoe UI"/>
              </a:rPr>
              <a:t>- </a:t>
            </a:r>
            <a:r>
              <a:rPr lang="en-US" sz="1200" kern="0">
                <a:solidFill>
                  <a:schemeClr val="accent2"/>
                </a:solidFill>
                <a:ea typeface="+mn-lt"/>
                <a:cs typeface="+mn-lt"/>
              </a:rPr>
              <a:t>Private Link allows you to connect to via a private endpoint. Azure Private Link essentially brings Azure services inside your private Virtual Network (VNet). The resources can be accessed using the private IP address just like any other resource in the VNet.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kern="0">
                <a:solidFill>
                  <a:srgbClr val="50E6FF"/>
                </a:solidFill>
                <a:latin typeface="Segoe UI Semibold"/>
                <a:ea typeface="Segoe UI" pitchFamily="34" charset="0"/>
                <a:cs typeface="Segoe UI"/>
              </a:rPr>
              <a:t>Public endpoints with Firewall Rules</a:t>
            </a:r>
            <a:r>
              <a:rPr lang="en-US" sz="1200" kern="0">
                <a:solidFill>
                  <a:srgbClr val="50E6FF"/>
                </a:solidFill>
                <a:latin typeface="Segoe UI Semibold"/>
                <a:ea typeface="Segoe UI" pitchFamily="34" charset="0"/>
                <a:cs typeface="Segoe UI"/>
              </a:rPr>
              <a:t> </a:t>
            </a:r>
            <a:r>
              <a:rPr lang="en-US" sz="1200" kern="0">
                <a:solidFill>
                  <a:srgbClr val="50E6FF"/>
                </a:solidFill>
                <a:latin typeface="Segoe UI" panose="020B0502040204020203" pitchFamily="34" charset="0"/>
                <a:ea typeface="ＭＳ Ｐゴシック" pitchFamily="-72" charset="-128"/>
                <a:cs typeface="Segoe UI" panose="020B0502040204020203" pitchFamily="34" charset="0"/>
              </a:rPr>
              <a:t>- </a:t>
            </a:r>
            <a:r>
              <a:rPr lang="en-US" sz="1200" kern="0">
                <a:solidFill>
                  <a:schemeClr val="accent2"/>
                </a:solidFill>
                <a:ea typeface="+mn-lt"/>
                <a:cs typeface="+mn-lt"/>
              </a:rPr>
              <a:t>Your flexible server is accessed through a public endpoint. The public endpoint is a publicly resolvable DNS address. The phrase “allowed IP addresses” refers to a range of IPs you choose to give permission to access your server. These permissions are called firewall rules.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64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08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1200" cap="none" spc="0" normalizeH="0" baseline="0" noProof="0">
                <a:ln>
                  <a:noFill/>
                </a:ln>
                <a:solidFill>
                  <a:schemeClr val="accent1"/>
                </a:solidFill>
                <a:effectLst/>
                <a:uLnTx/>
                <a:uFillTx/>
                <a:latin typeface="Segoe UI"/>
                <a:ea typeface="+mn-ea"/>
                <a:cs typeface="Segoe UI"/>
              </a:rPr>
              <a:t>Public access </a:t>
            </a:r>
            <a:r>
              <a:rPr kumimoji="0" lang="en-US" sz="1400" b="0" i="0" u="none" strike="noStrike" kern="1200" cap="none" spc="0" normalizeH="0" baseline="0" noProof="0">
                <a:ln>
                  <a:noFill/>
                </a:ln>
                <a:solidFill>
                  <a:schemeClr val="tx1"/>
                </a:solidFill>
                <a:effectLst/>
                <a:uLnTx/>
                <a:uFillTx/>
                <a:latin typeface="Segoe UI"/>
                <a:ea typeface="+mn-ea"/>
                <a:cs typeface="Segoe UI"/>
              </a:rPr>
              <a:t>(allowed IP addresses)</a:t>
            </a:r>
            <a:endParaRPr kumimoji="0" lang="en-US" sz="1400" b="1" i="0" u="none" strike="noStrike" kern="1200" cap="none" spc="0" normalizeH="0" baseline="0" noProof="0">
              <a:ln>
                <a:noFill/>
              </a:ln>
              <a:solidFill>
                <a:schemeClr val="accent1"/>
              </a:solidFill>
              <a:effectLst/>
              <a:uLnTx/>
              <a:uFillTx/>
              <a:latin typeface="Segoe UI"/>
              <a:ea typeface="+mn-ea"/>
              <a:cs typeface="Segoe UI"/>
            </a:endParaRPr>
          </a:p>
          <a:p>
            <a:pPr marL="312738" lvl="0" indent="-185738">
              <a:lnSpc>
                <a:spcPct val="110000"/>
              </a:lnSpc>
              <a:spcAft>
                <a:spcPts val="600"/>
              </a:spcAft>
              <a:buFont typeface="Arial" panose="020B0604020202020204" pitchFamily="34" charset="0"/>
              <a:buChar char="•"/>
              <a:defRPr/>
            </a:pPr>
            <a:r>
              <a:rPr lang="en-US" sz="1200">
                <a:solidFill>
                  <a:schemeClr val="tx1"/>
                </a:solidFill>
                <a:latin typeface="Segoe UI"/>
                <a:cs typeface="Segoe UI"/>
              </a:rPr>
              <a:t>Restricted by firewall rules</a:t>
            </a:r>
          </a:p>
          <a:p>
            <a:pPr marL="312738" marR="0" lvl="0" indent="-185738" algn="l" defTabSz="932089" rtl="0" eaLnBrk="1" fontAlgn="auto" latinLnBrk="0" hangingPunct="1">
              <a:lnSpc>
                <a:spcPct val="110000"/>
              </a:lnSpc>
              <a:spcBef>
                <a:spcPts val="0"/>
              </a:spcBef>
              <a:spcAft>
                <a:spcPts val="600"/>
              </a:spcAft>
              <a:buClrTx/>
              <a:buSzPct val="90000"/>
              <a:buFont typeface="Arial" panose="020B0604020202020204" pitchFamily="34" charset="0"/>
              <a:buChar char="•"/>
              <a:defRPr/>
            </a:pPr>
            <a:r>
              <a:rPr kumimoji="0" lang="en-US" sz="1200" b="0" i="0" u="none" strike="noStrike" kern="1200" cap="none" spc="0" normalizeH="0" baseline="0" noProof="0">
                <a:ln>
                  <a:noFill/>
                </a:ln>
                <a:solidFill>
                  <a:schemeClr val="tx1"/>
                </a:solidFill>
                <a:effectLst/>
                <a:uLnTx/>
                <a:uFillTx/>
                <a:latin typeface="Segoe UI"/>
                <a:ea typeface="+mn-ea"/>
                <a:cs typeface="Segoe UI"/>
              </a:rPr>
              <a:t>Add client access list</a:t>
            </a:r>
          </a:p>
          <a:p>
            <a:endParaRPr lang="en-US"/>
          </a:p>
          <a:p>
            <a:pPr marR="0" lvl="0" algn="l" defTabSz="932089" rtl="0" eaLnBrk="1" fontAlgn="auto" latinLnBrk="0" hangingPunct="1">
              <a:lnSpc>
                <a:spcPct val="100000"/>
              </a:lnSpc>
              <a:spcBef>
                <a:spcPct val="20000"/>
              </a:spcBef>
              <a:spcAft>
                <a:spcPts val="0"/>
              </a:spcAft>
              <a:buClrTx/>
              <a:buSzPct val="90000"/>
              <a:defRPr/>
            </a:pPr>
            <a:r>
              <a:rPr kumimoji="0" lang="en-US" sz="2000" b="1" i="0" u="none" strike="noStrike" kern="1200" cap="none" spc="0" normalizeH="0" baseline="0" noProof="0">
                <a:ln>
                  <a:noFill/>
                </a:ln>
                <a:solidFill>
                  <a:schemeClr val="accent1"/>
                </a:solidFill>
                <a:effectLst/>
                <a:uLnTx/>
                <a:uFillTx/>
                <a:latin typeface="Segoe UI"/>
                <a:ea typeface="+mn-ea"/>
                <a:cs typeface="Segoe UI"/>
              </a:rPr>
              <a:t>Private access</a:t>
            </a:r>
            <a:r>
              <a:rPr kumimoji="0" lang="en-US" sz="2000" b="1" i="0" u="none" strike="noStrike" kern="1200" cap="none" spc="0" normalizeH="0" baseline="0" noProof="0">
                <a:ln>
                  <a:noFill/>
                </a:ln>
                <a:solidFill>
                  <a:schemeClr val="tx1"/>
                </a:solidFill>
                <a:effectLst/>
                <a:uLnTx/>
                <a:uFillTx/>
                <a:latin typeface="Segoe UI"/>
                <a:ea typeface="+mn-ea"/>
                <a:cs typeface="Segoe UI"/>
              </a:rPr>
              <a:t> </a:t>
            </a:r>
            <a:r>
              <a:rPr kumimoji="0" lang="en-US" sz="2000" b="0" i="0" u="none" strike="noStrike" kern="1200" cap="none" spc="0" normalizeH="0" baseline="0" noProof="0">
                <a:ln>
                  <a:noFill/>
                </a:ln>
                <a:solidFill>
                  <a:schemeClr val="tx1"/>
                </a:solidFill>
                <a:effectLst/>
                <a:uLnTx/>
                <a:uFillTx/>
                <a:latin typeface="Segoe UI"/>
                <a:ea typeface="+mn-ea"/>
                <a:cs typeface="Segoe UI"/>
              </a:rPr>
              <a:t>(VNet integration)</a:t>
            </a:r>
          </a:p>
          <a:p>
            <a:pPr marL="312738" indent="-185738">
              <a:lnSpc>
                <a:spcPct val="114000"/>
              </a:lnSpc>
              <a:spcAft>
                <a:spcPts val="600"/>
              </a:spcAft>
              <a:buFont typeface="Arial" panose="020B0604020202020204" pitchFamily="34" charset="0"/>
              <a:buChar char="•"/>
              <a:defRPr/>
            </a:pPr>
            <a:r>
              <a:rPr lang="en-US" sz="1800">
                <a:solidFill>
                  <a:schemeClr val="tx1"/>
                </a:solidFill>
                <a:latin typeface="Segoe UI"/>
                <a:cs typeface="Segoe UI"/>
              </a:rPr>
              <a:t>Inject flexible servers to a delegated subnet</a:t>
            </a:r>
          </a:p>
          <a:p>
            <a:pPr marL="312738" indent="-185738">
              <a:lnSpc>
                <a:spcPct val="114000"/>
              </a:lnSpc>
              <a:buFont typeface="Arial" panose="020B0604020202020204" pitchFamily="34" charset="0"/>
              <a:buChar char="•"/>
              <a:defRPr/>
            </a:pPr>
            <a:r>
              <a:rPr lang="en-US" sz="1800">
                <a:solidFill>
                  <a:schemeClr val="tx1"/>
                </a:solidFill>
                <a:latin typeface="Segoe UI"/>
                <a:cs typeface="Segoe UI"/>
              </a:rPr>
              <a:t>Client can be in:</a:t>
            </a:r>
          </a:p>
          <a:p>
            <a:pPr marL="641190" lvl="1" indent="-285750">
              <a:lnSpc>
                <a:spcPct val="114000"/>
              </a:lnSpc>
              <a:buFont typeface="Courier New" panose="02070309020205020404" pitchFamily="49" charset="0"/>
              <a:buChar char="o"/>
              <a:defRPr/>
            </a:pPr>
            <a:r>
              <a:rPr lang="en-US" sz="1600">
                <a:solidFill>
                  <a:schemeClr val="tx1"/>
                </a:solidFill>
                <a:latin typeface="Segoe UI"/>
                <a:cs typeface="Segoe UI"/>
              </a:rPr>
              <a:t>The same VNet</a:t>
            </a:r>
          </a:p>
          <a:p>
            <a:pPr marL="641190" lvl="1" indent="-285750">
              <a:lnSpc>
                <a:spcPct val="114000"/>
              </a:lnSpc>
              <a:buFont typeface="Courier New" panose="02070309020205020404" pitchFamily="49" charset="0"/>
              <a:buChar char="o"/>
              <a:defRPr/>
            </a:pPr>
            <a:r>
              <a:rPr lang="en-US" sz="1600">
                <a:solidFill>
                  <a:schemeClr val="tx1"/>
                </a:solidFill>
                <a:latin typeface="Segoe UI"/>
                <a:cs typeface="Segoe UI"/>
              </a:rPr>
              <a:t>A different VNet in the same region or a different region (VNet peering)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2AE36-3FD8-4D4D-A046-BBF9DE5A70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00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3</a:t>
            </a:fld>
            <a:endParaRPr lang="en-US"/>
          </a:p>
        </p:txBody>
      </p:sp>
    </p:spTree>
    <p:extLst>
      <p:ext uri="{BB962C8B-B14F-4D97-AF65-F5344CB8AC3E}">
        <p14:creationId xmlns:p14="http://schemas.microsoft.com/office/powerpoint/2010/main" val="127747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Architecture shown represents a design pattern where an application and a MySQL instance are deployed in the same </a:t>
            </a:r>
            <a:r>
              <a:rPr lang="en-US" sz="1200" kern="1200" dirty="0">
                <a:gradFill>
                  <a:gsLst>
                    <a:gs pos="1250">
                      <a:srgbClr val="000000"/>
                    </a:gs>
                    <a:gs pos="100000">
                      <a:srgbClr val="000000"/>
                    </a:gs>
                  </a:gsLst>
                  <a:lin ang="5400000" scaled="0"/>
                </a:gradFill>
                <a:latin typeface="Segoe UI"/>
                <a:ea typeface="+mn-ea"/>
                <a:cs typeface="+mn-cs"/>
              </a:rPr>
              <a:t>VNet</a:t>
            </a:r>
            <a:r>
              <a:rPr lang="en-US" sz="1200" kern="1200">
                <a:gradFill>
                  <a:gsLst>
                    <a:gs pos="1250">
                      <a:srgbClr val="000000"/>
                    </a:gs>
                    <a:gs pos="100000">
                      <a:srgbClr val="000000"/>
                    </a:gs>
                  </a:gsLst>
                  <a:lin ang="5400000" scaled="0"/>
                </a:gradFill>
                <a:latin typeface="Segoe UI"/>
                <a:ea typeface="+mn-ea"/>
                <a:cs typeface="+mn-cs"/>
              </a:rPr>
              <a:t> (Customer VNet1)</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Azure DB for MySQL – Flexible Server requires delegated Subnet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For customer connectivity, the “Customer” virtual NIC is injected into the “Delegated” Subnet within the “Customer” VNET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For Microsoft connectivity, a MSFT virtual NIC is provisioned automatically</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Microsoft connectivity to maintain the health of the Azure DB for MySQL – Flexible Server instance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FD9196-B747-C840-B910-EBFFFCF7545D}" type="slidenum">
              <a:rPr kumimoji="0" 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4713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Architecture depicted here represents a design pattern where an application and a MySQL instance are deployed in the same </a:t>
            </a:r>
            <a:r>
              <a:rPr kumimoji="0" lang="en-US" sz="12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mn-cs"/>
              </a:rPr>
              <a:t>vNet</a:t>
            </a: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Azure DB for MySQL – Flexible Server requires delegated subnet.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Azure DB for MySQL – Flexible Server instance is deployed using HA where primary and secondary instances are in different Azure Zone.</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The Standby Server has the same configuration as the Primary Server (compute tier, compute size, storage size, and network configuration).</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Replication happens between DB layer and storage layer. The standby pull data from the storage of primary server.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For customer connectivity, the “Customer” virtual NIC is injected into the “Delegated” Subnet within the “Customer” VNET</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For Microsoft connectivity, a MSFT virtual NIC is provisioned automatically.</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Microsoft connectivity to maintain the Azure DB for MySQL – Flexible Server instance health.</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During the fail-over, the Standby replica is activated, and the Primary Server binary logs continue to apply to the last committed transaction.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DNS is updated to automatically redirect client connections to the new primary when the client reconnects. No action is required at the client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FD9196-B747-C840-B910-EBFFFCF7545D}" type="slidenum">
              <a:rPr kumimoji="0" 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49251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Threat prevention and detection </a:t>
            </a:r>
            <a:r>
              <a:rPr lang="en-US" sz="1200" kern="0">
                <a:gradFill>
                  <a:gsLst>
                    <a:gs pos="18939">
                      <a:srgbClr val="FFFFFF"/>
                    </a:gs>
                    <a:gs pos="43000">
                      <a:srgbClr val="FFFFFF"/>
                    </a:gs>
                  </a:gsLst>
                  <a:lin ang="18900000" scaled="0"/>
                </a:gradFill>
                <a:latin typeface="Segoe UI Semibold"/>
                <a:ea typeface="ＭＳ Ｐゴシック" pitchFamily="-72" charset="-128"/>
                <a:cs typeface="Segoe UI" panose="020B0502040204020203" pitchFamily="34" charset="0"/>
              </a:rPr>
              <a:t>- </a:t>
            </a: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Vulnerability Assessment* - </a:t>
            </a:r>
            <a:r>
              <a:rPr lang="en-US" sz="1200" kern="0">
                <a:solidFill>
                  <a:schemeClr val="accent2"/>
                </a:solidFill>
                <a:latin typeface="Segoe UI"/>
                <a:ea typeface="ＭＳ Ｐゴシック"/>
                <a:cs typeface="Segoe UI"/>
              </a:rPr>
              <a:t>Periodically scan for security misconfiguration and suggest remediation steps. Also provides a security baseline tuned to your environment.</a:t>
            </a:r>
            <a:endParaRPr lang="en-US" sz="1200" kern="1200">
              <a:gradFill>
                <a:gsLst>
                  <a:gs pos="1250">
                    <a:srgbClr val="000000"/>
                  </a:gs>
                  <a:gs pos="100000">
                    <a:srgbClr val="000000"/>
                  </a:gs>
                </a:gsLst>
                <a:lin ang="5400000" scaled="0"/>
              </a:gradFill>
              <a:latin typeface="Segoe UI"/>
              <a:ea typeface="+mn-ea"/>
              <a:cs typeface="+mn-cs"/>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Threat Detection* - </a:t>
            </a:r>
            <a:r>
              <a:rPr lang="en-US" sz="1200" kern="0">
                <a:solidFill>
                  <a:schemeClr val="accent2"/>
                </a:solidFill>
                <a:latin typeface="Segoe UI"/>
                <a:ea typeface="ＭＳ Ｐゴシック"/>
                <a:cs typeface="Segoe UI"/>
              </a:rPr>
              <a:t>Defender for Cloud provides security alerts on anomalous activities so that you can detect potential threats and respond to them as they occur.</a:t>
            </a:r>
            <a:endParaRPr lang="en-US" sz="1200" kern="1200">
              <a:gradFill>
                <a:gsLst>
                  <a:gs pos="1250">
                    <a:srgbClr val="000000"/>
                  </a:gs>
                  <a:gs pos="100000">
                    <a:srgbClr val="000000"/>
                  </a:gs>
                </a:gsLst>
                <a:lin ang="5400000" scaled="0"/>
              </a:gradFill>
              <a:latin typeface="Segoe UI"/>
              <a:ea typeface="+mn-ea"/>
              <a:cs typeface="+mn-cs"/>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Auditing with Multiple Targets - </a:t>
            </a:r>
            <a:r>
              <a:rPr lang="en-US" sz="1200" kern="0">
                <a:solidFill>
                  <a:schemeClr val="accent2"/>
                </a:solidFill>
                <a:latin typeface="Segoe UI Semibold"/>
                <a:ea typeface="ＭＳ Ｐゴシック"/>
                <a:cs typeface="Segoe UI Semibold"/>
              </a:rPr>
              <a:t>Ability to enable </a:t>
            </a:r>
            <a:r>
              <a:rPr lang="en-US" sz="1200" kern="0">
                <a:solidFill>
                  <a:schemeClr val="accent2"/>
                </a:solidFill>
                <a:ea typeface="+mn-lt"/>
                <a:cs typeface="+mn-lt"/>
              </a:rPr>
              <a:t>Audit logs that can be used to track database-level activity including connection, admin, DDL, and DML events. These logs can be piped to LA, Event Hub or Storage using Azure diagnostics settings.</a:t>
            </a:r>
            <a:endParaRPr lang="en-US" sz="1200" kern="1200">
              <a:gradFill>
                <a:gsLst>
                  <a:gs pos="1250">
                    <a:srgbClr val="000000"/>
                  </a:gs>
                  <a:gs pos="100000">
                    <a:srgbClr val="000000"/>
                  </a:gs>
                </a:gsLst>
                <a:lin ang="5400000" scaled="0"/>
              </a:gradFill>
              <a:latin typeface="Segoe UI"/>
              <a:ea typeface="+mn-ea"/>
              <a:cs typeface="+mn-cs"/>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Audit of Microsoft Support Operations - </a:t>
            </a:r>
            <a:r>
              <a:rPr lang="en-US" sz="1200" kern="0">
                <a:solidFill>
                  <a:schemeClr val="accent2"/>
                </a:solidFill>
                <a:ea typeface="ＭＳ Ｐゴシック"/>
                <a:cs typeface="Segoe UI Semibold"/>
              </a:rPr>
              <a:t>Activity Logs </a:t>
            </a:r>
            <a:r>
              <a:rPr lang="en-US" sz="1200" kern="0">
                <a:solidFill>
                  <a:schemeClr val="accent2"/>
                </a:solidFill>
                <a:ea typeface="+mn-lt"/>
                <a:cs typeface="+mn-lt"/>
              </a:rPr>
              <a:t>gives you details on activity performed on the service. It helps to determine the </a:t>
            </a:r>
            <a:r>
              <a:rPr lang="en-US" sz="1200" i="1" kern="0">
                <a:solidFill>
                  <a:schemeClr val="accent2"/>
                </a:solidFill>
                <a:ea typeface="+mn-lt"/>
                <a:cs typeface="+mn-lt"/>
              </a:rPr>
              <a:t>what, who, and when </a:t>
            </a:r>
            <a:r>
              <a:rPr lang="en-US" sz="1200" kern="0">
                <a:solidFill>
                  <a:schemeClr val="accent2"/>
                </a:solidFill>
                <a:ea typeface="+mn-lt"/>
                <a:cs typeface="+mn-lt"/>
              </a:rPr>
              <a:t>for any write operations (PUT, POST, DELETE) that are performed on the resources in your subscription.</a:t>
            </a:r>
            <a:endParaRPr lang="en-US" sz="1200" kern="0">
              <a:solidFill>
                <a:schemeClr val="accent2"/>
              </a:solidFill>
              <a:ea typeface="ＭＳ Ｐゴシック"/>
              <a:cs typeface="Segoe UI Semibold"/>
            </a:endParaRPr>
          </a:p>
          <a:p>
            <a:pPr marL="461963" marR="0" lvl="1"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a:gradFill>
                  <a:gsLst>
                    <a:gs pos="1250">
                      <a:srgbClr val="000000"/>
                    </a:gs>
                    <a:gs pos="100000">
                      <a:srgbClr val="000000"/>
                    </a:gs>
                  </a:gsLst>
                  <a:lin ang="5400000" scaled="0"/>
                </a:gradFill>
                <a:latin typeface="Segoe UI"/>
                <a:ea typeface="+mn-ea"/>
                <a:cs typeface="+mn-cs"/>
              </a:rPr>
              <a:t>Defender for Cloud: Integration* - </a:t>
            </a:r>
            <a:r>
              <a:rPr lang="en-US" sz="1200" kern="0">
                <a:solidFill>
                  <a:schemeClr val="accent2"/>
                </a:solidFill>
                <a:latin typeface="Segoe UI"/>
                <a:ea typeface="ＭＳ Ｐゴシック"/>
                <a:cs typeface="Segoe UI"/>
              </a:rPr>
              <a:t>Integrated with the Microsoft Defender for Cloud</a:t>
            </a:r>
            <a:r>
              <a:rPr lang="en-US" sz="1200" kern="0">
                <a:solidFill>
                  <a:srgbClr val="FFFF00"/>
                </a:solidFill>
                <a:latin typeface="Segoe UI"/>
                <a:ea typeface="ＭＳ Ｐゴシック"/>
                <a:cs typeface="Segoe UI"/>
              </a:rPr>
              <a:t>*</a:t>
            </a:r>
            <a:r>
              <a:rPr lang="en-US" sz="1200" kern="0">
                <a:solidFill>
                  <a:schemeClr val="accent2"/>
                </a:solidFill>
                <a:latin typeface="Segoe UI"/>
                <a:ea typeface="ＭＳ Ｐゴシック"/>
                <a:cs typeface="Segoe UI"/>
              </a:rPr>
              <a:t>, which helps to have centralized visibility for all the resources. Unified view to monitor and act on security recommendations</a:t>
            </a:r>
            <a:endParaRPr lang="en-US" sz="1200" kern="1200">
              <a:gradFill>
                <a:gsLst>
                  <a:gs pos="1250">
                    <a:srgbClr val="000000"/>
                  </a:gs>
                  <a:gs pos="100000">
                    <a:srgbClr val="000000"/>
                  </a:gs>
                </a:gsLst>
                <a:lin ang="5400000" scaled="0"/>
              </a:gradFill>
              <a:latin typeface="Segoe UI"/>
              <a:ea typeface="+mn-ea"/>
              <a:cs typeface="+mn-cs"/>
            </a:endParaRPr>
          </a:p>
          <a:p>
            <a:pPr algn="l" defTabSz="914080" fontAlgn="base">
              <a:spcBef>
                <a:spcPct val="0"/>
              </a:spcBef>
              <a:spcAft>
                <a:spcPct val="0"/>
              </a:spcAft>
              <a:defRPr/>
            </a:pPr>
            <a:endParaRPr lang="en-US" sz="1200" kern="0">
              <a:solidFill>
                <a:srgbClr val="FFFF00"/>
              </a:solidFill>
              <a:latin typeface="Segoe UI Semibold"/>
              <a:ea typeface="ＭＳ Ｐゴシック" pitchFamily="-72" charset="-128"/>
              <a:cs typeface="Segoe UI" pitchFamily="34" charset="0"/>
            </a:endParaRPr>
          </a:p>
          <a:p>
            <a:pPr marL="0" marR="0" lvl="0" indent="0" algn="l" defTabSz="914080" rtl="0" eaLnBrk="1" fontAlgn="base" latinLnBrk="0" hangingPunct="1">
              <a:lnSpc>
                <a:spcPct val="100000"/>
              </a:lnSpc>
              <a:spcBef>
                <a:spcPct val="0"/>
              </a:spcBef>
              <a:spcAft>
                <a:spcPct val="0"/>
              </a:spcAft>
              <a:buClrTx/>
              <a:buSzTx/>
              <a:buFontTx/>
              <a:buNone/>
              <a:tabLst/>
              <a:defRPr/>
            </a:pPr>
            <a:r>
              <a:rPr lang="en-US" sz="1200" i="1">
                <a:gradFill>
                  <a:gsLst>
                    <a:gs pos="2917">
                      <a:schemeClr val="tx1"/>
                    </a:gs>
                    <a:gs pos="30000">
                      <a:schemeClr val="tx1"/>
                    </a:gs>
                  </a:gsLst>
                  <a:lin ang="5400000" scaled="0"/>
                </a:gradFill>
              </a:rPr>
              <a:t>*Available in Single Server; coming soon to Flexible Server.</a:t>
            </a: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637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574675"/>
            <a:ext cx="5110162" cy="2874963"/>
          </a:xfrm>
          <a:prstGeom prst="rect">
            <a:avLst/>
          </a:prstGeom>
        </p:spPr>
      </p:sp>
      <p:sp>
        <p:nvSpPr>
          <p:cNvPr id="3" name="Notes Placeholder 2"/>
          <p:cNvSpPr>
            <a:spLocks noGrp="1"/>
          </p:cNvSpPr>
          <p:nvPr>
            <p:ph type="body" idx="1"/>
          </p:nvPr>
        </p:nvSpPr>
        <p:spPr>
          <a:xfrm>
            <a:off x="666909" y="3641397"/>
            <a:ext cx="5335270" cy="3449744"/>
          </a:xfrm>
          <a:prstGeom prst="rect">
            <a:avLst/>
          </a:prstGeom>
        </p:spPr>
        <p:txBody>
          <a:bodyPr>
            <a:normAutofit fontScale="55000" lnSpcReduction="20000"/>
          </a:bodyPr>
          <a:lstStyle/>
          <a:p>
            <a:pPr marL="0" indent="0">
              <a:spcBef>
                <a:spcPts val="0"/>
              </a:spcBef>
              <a:spcAft>
                <a:spcPts val="600"/>
              </a:spcAft>
              <a:buNone/>
            </a:pPr>
            <a:r>
              <a:rPr lang="en-US" sz="1400" b="1">
                <a:solidFill>
                  <a:schemeClr val="accent1"/>
                </a:solidFill>
                <a:latin typeface="+mj-lt"/>
                <a:ea typeface="Segoe UI" panose="020B0502040204020203" pitchFamily="34" charset="0"/>
                <a:cs typeface="Segoe UI"/>
              </a:rPr>
              <a:t>Learns from millions of databases</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ea typeface="Segoe UI" panose="020B0502040204020203" pitchFamily="34" charset="0"/>
                <a:cs typeface="Segoe UI"/>
              </a:rPr>
              <a:t>Analysis across all Azure data services world-wide</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ea typeface="Segoe UI" panose="020B0502040204020203" pitchFamily="34" charset="0"/>
                <a:cs typeface="Segoe UI"/>
              </a:rPr>
              <a:t>Uses AI and ML to continuously enhance models</a:t>
            </a:r>
          </a:p>
          <a:p>
            <a:pPr marL="0" indent="0">
              <a:spcBef>
                <a:spcPts val="0"/>
              </a:spcBef>
              <a:spcAft>
                <a:spcPts val="600"/>
              </a:spcAft>
              <a:buNone/>
            </a:pPr>
            <a:endParaRPr lang="en-US" sz="1400">
              <a:solidFill>
                <a:schemeClr val="accent1"/>
              </a:solidFill>
              <a:latin typeface="+mj-lt"/>
              <a:ea typeface="Segoe UI" panose="020B0502040204020203" pitchFamily="34" charset="0"/>
              <a:cs typeface="Segoe UI"/>
            </a:endParaRPr>
          </a:p>
          <a:p>
            <a:pPr marL="0" indent="0">
              <a:spcBef>
                <a:spcPts val="0"/>
              </a:spcBef>
              <a:spcAft>
                <a:spcPts val="600"/>
              </a:spcAft>
              <a:buNone/>
            </a:pPr>
            <a:r>
              <a:rPr lang="en-US" sz="1400" b="1">
                <a:solidFill>
                  <a:schemeClr val="accent1"/>
                </a:solidFill>
                <a:latin typeface="+mj-lt"/>
                <a:ea typeface="Segoe UI" panose="020B0502040204020203" pitchFamily="34" charset="0"/>
                <a:cs typeface="Segoe UI"/>
              </a:rPr>
              <a:t>Sends alerts with</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Intelligent recommendations</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Prescriptive actions</a:t>
            </a:r>
          </a:p>
          <a:p>
            <a:pPr marL="0" indent="0">
              <a:spcBef>
                <a:spcPts val="0"/>
              </a:spcBef>
              <a:spcAft>
                <a:spcPts val="600"/>
              </a:spcAft>
              <a:buNone/>
            </a:pPr>
            <a:endParaRPr lang="en-US" sz="1400">
              <a:solidFill>
                <a:schemeClr val="accent1"/>
              </a:solidFill>
              <a:latin typeface="+mj-lt"/>
              <a:ea typeface="Segoe UI" panose="020B0502040204020203" pitchFamily="34" charset="0"/>
              <a:cs typeface="Segoe UI"/>
            </a:endParaRPr>
          </a:p>
          <a:p>
            <a:pPr marL="0" indent="0">
              <a:spcBef>
                <a:spcPts val="0"/>
              </a:spcBef>
              <a:spcAft>
                <a:spcPts val="600"/>
              </a:spcAft>
              <a:buNone/>
            </a:pPr>
            <a:r>
              <a:rPr lang="en-US" sz="1400" b="1">
                <a:solidFill>
                  <a:schemeClr val="accent1"/>
                </a:solidFill>
                <a:latin typeface="+mj-lt"/>
                <a:ea typeface="Segoe UI" panose="020B0502040204020203" pitchFamily="34" charset="0"/>
                <a:cs typeface="Segoe UI"/>
              </a:rPr>
              <a:t>Monitor your servers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Unfamiliar source locations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Brute force attacks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Suspicious users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SQL injection</a:t>
            </a:r>
            <a:endParaRPr lang="en-US">
              <a:solidFill>
                <a:schemeClr val="tx1"/>
              </a:solidFill>
              <a:latin typeface="Segoe UI"/>
              <a:cs typeface="Segoe UI"/>
            </a:endParaRPr>
          </a:p>
          <a:p>
            <a:pPr marL="0" lvl="1" indent="0">
              <a:spcBef>
                <a:spcPts val="0"/>
              </a:spcBef>
              <a:spcAft>
                <a:spcPts val="600"/>
              </a:spcAft>
              <a:buNone/>
            </a:pPr>
            <a:endParaRPr lang="en-US" sz="1400">
              <a:solidFill>
                <a:schemeClr val="accent1"/>
              </a:solidFill>
              <a:latin typeface="+mj-lt"/>
              <a:cs typeface="Segoe UI"/>
            </a:endParaRPr>
          </a:p>
          <a:p>
            <a:pPr marL="0" lvl="1" indent="0">
              <a:spcBef>
                <a:spcPts val="0"/>
              </a:spcBef>
              <a:spcAft>
                <a:spcPts val="600"/>
              </a:spcAft>
              <a:buNone/>
            </a:pPr>
            <a:r>
              <a:rPr lang="en-US" sz="1400" b="1">
                <a:solidFill>
                  <a:schemeClr val="accent1"/>
                </a:solidFill>
                <a:latin typeface="+mj-lt"/>
                <a:cs typeface="Segoe UI"/>
              </a:rPr>
              <a:t>Detect unusual/harmful attempts to breach your database</a:t>
            </a:r>
          </a:p>
          <a:p>
            <a:pPr marL="400050" lvl="1" indent="-276225" algn="l" defTabSz="914400" rtl="0" eaLnBrk="1" latinLnBrk="0" hangingPunct="1">
              <a:spcBef>
                <a:spcPts val="0"/>
              </a:spcBef>
              <a:spcAft>
                <a:spcPts val="600"/>
              </a:spcAft>
              <a:buSzPct val="70000"/>
              <a:buFont typeface="Arial" panose="020B0604020202020204" pitchFamily="34" charset="0"/>
              <a:buChar char="•"/>
            </a:pPr>
            <a:r>
              <a:rPr lang="en-US" sz="1400" kern="1200">
                <a:solidFill>
                  <a:schemeClr val="tx1"/>
                </a:solidFill>
                <a:latin typeface="Segoe UI"/>
                <a:ea typeface="+mn-ea"/>
                <a:cs typeface="Segoe UI"/>
              </a:rPr>
              <a:t>Just turn it ON </a:t>
            </a:r>
          </a:p>
          <a:p>
            <a:pPr marL="400050" lvl="1" indent="-276225" algn="l" defTabSz="914400" rtl="0" eaLnBrk="1" latinLnBrk="0" hangingPunct="1">
              <a:spcBef>
                <a:spcPts val="0"/>
              </a:spcBef>
              <a:spcAft>
                <a:spcPts val="600"/>
              </a:spcAft>
              <a:buSzPct val="70000"/>
              <a:buFont typeface="Arial" panose="020B0604020202020204" pitchFamily="34" charset="0"/>
              <a:buChar char="•"/>
            </a:pPr>
            <a:r>
              <a:rPr lang="en-US" sz="1400" kern="1200">
                <a:solidFill>
                  <a:schemeClr val="tx1"/>
                </a:solidFill>
                <a:latin typeface="Segoe UI"/>
                <a:ea typeface="+mn-ea"/>
                <a:cs typeface="Segoe UI"/>
              </a:rPr>
              <a:t>Detects anomalous access (e.g., brute force, location, app, user…)</a:t>
            </a:r>
          </a:p>
          <a:p>
            <a:pPr marL="400050" lvl="1" indent="-276225" algn="l" defTabSz="914400" rtl="0" eaLnBrk="1" latinLnBrk="0" hangingPunct="1">
              <a:spcBef>
                <a:spcPts val="0"/>
              </a:spcBef>
              <a:spcAft>
                <a:spcPts val="600"/>
              </a:spcAft>
              <a:buSzPct val="70000"/>
              <a:buFont typeface="Arial" panose="020B0604020202020204" pitchFamily="34" charset="0"/>
              <a:buChar char="•"/>
            </a:pPr>
            <a:r>
              <a:rPr lang="en-US" sz="1400" kern="1200">
                <a:solidFill>
                  <a:schemeClr val="tx1"/>
                </a:solidFill>
                <a:latin typeface="Segoe UI"/>
                <a:ea typeface="+mn-ea"/>
                <a:cs typeface="Segoe UI"/>
              </a:rPr>
              <a:t>Actionable alerts to investigate and remediate</a:t>
            </a:r>
          </a:p>
          <a:p>
            <a:pPr marL="400050" lvl="1" indent="-276225" algn="l" defTabSz="914400" rtl="0" eaLnBrk="1" latinLnBrk="0" hangingPunct="1">
              <a:spcBef>
                <a:spcPts val="0"/>
              </a:spcBef>
              <a:spcAft>
                <a:spcPts val="600"/>
              </a:spcAft>
              <a:buSzPct val="70000"/>
              <a:buFont typeface="Arial" panose="020B0604020202020204" pitchFamily="34" charset="0"/>
              <a:buChar char="•"/>
            </a:pPr>
            <a:r>
              <a:rPr lang="en-US" sz="1400" kern="1200">
                <a:solidFill>
                  <a:schemeClr val="tx1"/>
                </a:solidFill>
                <a:latin typeface="Segoe UI"/>
                <a:ea typeface="+mn-ea"/>
                <a:cs typeface="Segoe UI"/>
              </a:rPr>
              <a:t>View alerts for your entire Azure tenant using Microsoft Defender for Cloud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baseline="0"/>
          </a:p>
        </p:txBody>
      </p:sp>
      <p:sp>
        <p:nvSpPr>
          <p:cNvPr id="4" name="Date Placeholder 3"/>
          <p:cNvSpPr>
            <a:spLocks noGrp="1"/>
          </p:cNvSpPr>
          <p:nvPr>
            <p:ph type="dt" idx="10"/>
          </p:nvPr>
        </p:nvSpPr>
        <p:spPr>
          <a:xfrm>
            <a:off x="3777607" y="0"/>
            <a:ext cx="2889938" cy="38330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7281463"/>
            <a:ext cx="665366" cy="38330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152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Azure Database for MySQL Flexible Server provides users with the ability to configure audit logs. Audit logs can be used to track database-level activity including connection, admin, DDL, and DML events. These types of logs are commonly used for compliance purposes.</a:t>
            </a:r>
            <a:endParaRPr lang="en-US">
              <a:cs typeface="Calibri"/>
            </a:endParaRPr>
          </a:p>
          <a:p>
            <a:endParaRPr lang="en-US">
              <a:cs typeface="Calibri"/>
            </a:endParaRPr>
          </a:p>
          <a:p>
            <a:r>
              <a:rPr lang="en-US">
                <a:cs typeface="Calibri"/>
              </a:rPr>
              <a:t>1,  2 &amp; 3 are the steps to configure Audit logs </a:t>
            </a:r>
          </a:p>
          <a:p>
            <a:endParaRPr lang="en-US">
              <a:cs typeface="Calibri"/>
            </a:endParaRPr>
          </a:p>
          <a:p>
            <a:r>
              <a:rPr lang="en-US">
                <a:hlinkClick r:id="rId3"/>
              </a:rPr>
              <a:t>Audit logs - Azure Database for MySQL - Flexible Server | Microsoft Docs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30</a:t>
            </a:fld>
            <a:endParaRPr lang="en-US"/>
          </a:p>
        </p:txBody>
      </p:sp>
    </p:spTree>
    <p:extLst>
      <p:ext uri="{BB962C8B-B14F-4D97-AF65-F5344CB8AC3E}">
        <p14:creationId xmlns:p14="http://schemas.microsoft.com/office/powerpoint/2010/main" val="1219690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kern="1200">
                <a:solidFill>
                  <a:schemeClr val="tx1"/>
                </a:solidFill>
                <a:effectLst/>
                <a:latin typeface="Segoe UI" panose="020B0502040204020203" pitchFamily="34" charset="0"/>
                <a:ea typeface="+mn-ea"/>
                <a:cs typeface="Segoe UI" panose="020B0502040204020203" pitchFamily="34" charset="0"/>
              </a:rPr>
              <a:t>Protecting your innovation in the cloud: </a:t>
            </a:r>
            <a:r>
              <a:rPr lang="en-US" sz="1000" b="0" i="0" u="none" strike="noStrike" kern="1200">
                <a:solidFill>
                  <a:schemeClr val="tx1"/>
                </a:solidFill>
                <a:effectLst/>
                <a:latin typeface="Segoe UI" panose="020B0502040204020203" pitchFamily="34" charset="0"/>
                <a:ea typeface="+mn-ea"/>
                <a:cs typeface="Segoe UI" panose="020B0502040204020203" pitchFamily="34" charset="0"/>
              </a:rPr>
              <a:t>Reduce risk, innovate with confidence, and operate with freedom in the cloud. </a:t>
            </a:r>
            <a:r>
              <a:rPr lang="en-US" sz="1000" b="1" i="0" u="none" strike="noStrike" kern="1200">
                <a:solidFill>
                  <a:schemeClr val="tx1"/>
                </a:solidFill>
                <a:effectLst/>
                <a:latin typeface="Segoe UI" panose="020B0502040204020203" pitchFamily="34" charset="0"/>
                <a:ea typeface="+mn-ea"/>
                <a:cs typeface="Segoe UI" panose="020B0502040204020203" pitchFamily="34" charset="0"/>
              </a:rPr>
              <a:t>Azure IP Advantage provides the industry’s most comprehensive protection against intellectual property (IP) risks.</a:t>
            </a:r>
          </a:p>
          <a:p>
            <a:r>
              <a:rPr lang="en-US" sz="1000">
                <a:latin typeface="Segoe UI" panose="020B0502040204020203" pitchFamily="34" charset="0"/>
                <a:cs typeface="Segoe UI" panose="020B0502040204020203" pitchFamily="34" charset="0"/>
              </a:rPr>
              <a:t>-</a:t>
            </a:r>
            <a:r>
              <a:rPr lang="en-US" sz="1000" b="1">
                <a:latin typeface="Segoe UI" panose="020B0502040204020203" pitchFamily="34" charset="0"/>
                <a:cs typeface="Segoe UI" panose="020B0502040204020203" pitchFamily="34" charset="0"/>
              </a:rPr>
              <a:t>Best-in-industry intellectual property protection</a:t>
            </a:r>
          </a:p>
          <a:p>
            <a:r>
              <a:rPr lang="en-US" sz="1000" b="1">
                <a:latin typeface="Segoe UI" panose="020B0502040204020203" pitchFamily="34" charset="0"/>
                <a:cs typeface="Segoe UI" panose="020B0502040204020203" pitchFamily="34" charset="0"/>
              </a:rPr>
              <a:t>-Build confidently with uncapped indemnification</a:t>
            </a:r>
          </a:p>
          <a:p>
            <a:r>
              <a:rPr lang="en-US" sz="1000">
                <a:latin typeface="Segoe UI" panose="020B0502040204020203" pitchFamily="34" charset="0"/>
                <a:cs typeface="Segoe UI" panose="020B0502040204020203" pitchFamily="34" charset="0"/>
              </a:rPr>
              <a:t>-Deter and defend lawsuits with patent pick</a:t>
            </a:r>
          </a:p>
          <a:p>
            <a:r>
              <a:rPr lang="en-US" sz="1000">
                <a:latin typeface="Segoe UI" panose="020B0502040204020203" pitchFamily="34" charset="0"/>
                <a:cs typeface="Segoe UI" panose="020B0502040204020203" pitchFamily="34" charset="0"/>
              </a:rPr>
              <a:t>-Get broad protection with a springing license</a:t>
            </a:r>
          </a:p>
          <a:p>
            <a:endParaRPr lang="en-US" sz="1000">
              <a:latin typeface="Segoe UI" panose="020B0502040204020203" pitchFamily="34" charset="0"/>
              <a:cs typeface="Segoe UI" panose="020B0502040204020203" pitchFamily="34" charset="0"/>
            </a:endParaRPr>
          </a:p>
          <a:p>
            <a:r>
              <a:rPr lang="en-US" sz="1000" b="1">
                <a:latin typeface="Segoe UI" panose="020B0502040204020203" pitchFamily="34" charset="0"/>
                <a:cs typeface="Segoe UI" panose="020B0502040204020203" pitchFamily="34" charset="0"/>
              </a:rPr>
              <a:t>Based on customer demand from various industry verticals</a:t>
            </a:r>
          </a:p>
          <a:p>
            <a:r>
              <a:rPr lang="en-US" sz="1000">
                <a:latin typeface="Segoe UI" panose="020B0502040204020203" pitchFamily="34" charset="0"/>
                <a:cs typeface="Segoe UI" panose="020B0502040204020203" pitchFamily="34" charset="0"/>
              </a:rPr>
              <a:t>SOC2 - Service Organization Controls standards for operational security</a:t>
            </a:r>
          </a:p>
          <a:p>
            <a:r>
              <a:rPr lang="en-US" sz="1000">
                <a:latin typeface="Segoe UI" panose="020B0502040204020203" pitchFamily="34" charset="0"/>
                <a:cs typeface="Segoe UI" panose="020B0502040204020203" pitchFamily="34" charset="0"/>
              </a:rPr>
              <a:t>ISO 27001 - Information Security Management Standards</a:t>
            </a:r>
          </a:p>
          <a:p>
            <a:r>
              <a:rPr lang="en-US" sz="1000">
                <a:latin typeface="Segoe UI" panose="020B0502040204020203" pitchFamily="34" charset="0"/>
                <a:cs typeface="Segoe UI" panose="020B0502040204020203" pitchFamily="34" charset="0"/>
              </a:rPr>
              <a:t>ISO 27018 - Code of Practice for Protecting Personal Data in the Cloud</a:t>
            </a:r>
          </a:p>
          <a:p>
            <a:r>
              <a:rPr lang="en-US" sz="1000">
                <a:latin typeface="Segoe UI" panose="020B0502040204020203" pitchFamily="34" charset="0"/>
                <a:cs typeface="Segoe UI" panose="020B0502040204020203" pitchFamily="34" charset="0"/>
              </a:rPr>
              <a:t>CSA STAR -  Cloud Security Alliance: Security, Trust &amp; Assurance Registry (STAR)</a:t>
            </a:r>
          </a:p>
          <a:p>
            <a:r>
              <a:rPr lang="en-US" sz="1000">
                <a:latin typeface="Segoe UI" panose="020B0502040204020203" pitchFamily="34" charset="0"/>
                <a:cs typeface="Segoe UI" panose="020B0502040204020203" pitchFamily="34" charset="0"/>
              </a:rPr>
              <a:t>PCI DSS Level 1 - Payment Card Industry (PCI) Data Security Standard (DSS) Level 1 Service Provider</a:t>
            </a:r>
          </a:p>
          <a:p>
            <a:r>
              <a:rPr lang="en-US" sz="1000">
                <a:latin typeface="Segoe UI" panose="020B0502040204020203" pitchFamily="34" charset="0"/>
                <a:cs typeface="Segoe UI" panose="020B0502040204020203" pitchFamily="34" charset="0"/>
              </a:rPr>
              <a:t>HIPAA / HITECH Act - Health Insurance Portability and Accountability Act / Health Information Technology for Economic and Clinical Health Act</a:t>
            </a:r>
          </a:p>
          <a:p>
            <a:r>
              <a:rPr lang="en-US" sz="1000">
                <a:latin typeface="Segoe UI" panose="020B0502040204020203" pitchFamily="34" charset="0"/>
                <a:cs typeface="Segoe UI" panose="020B0502040204020203" pitchFamily="34" charset="0"/>
              </a:rPr>
              <a:t>ISO 27017:2015 - Code of Practice for Information Security Controls</a:t>
            </a:r>
          </a:p>
          <a:p>
            <a:r>
              <a:rPr lang="en-US" sz="1000">
                <a:latin typeface="Segoe UI" panose="020B0502040204020203" pitchFamily="34" charset="0"/>
                <a:cs typeface="Segoe UI" panose="020B0502040204020203" pitchFamily="34" charset="0"/>
              </a:rPr>
              <a:t>ISO 9001:2015 Quality Management Systems Standards</a:t>
            </a:r>
          </a:p>
          <a:p>
            <a:r>
              <a:rPr lang="en-US" sz="1000">
                <a:latin typeface="Segoe UI" panose="020B0502040204020203" pitchFamily="34" charset="0"/>
                <a:cs typeface="Segoe UI" panose="020B0502040204020203" pitchFamily="34" charset="0"/>
              </a:rPr>
              <a:t>ISO 22301:2012 Business Continuity Management Standard</a:t>
            </a:r>
          </a:p>
          <a:p>
            <a:r>
              <a:rPr lang="en-US" sz="1000">
                <a:latin typeface="Segoe UI" panose="020B0502040204020203" pitchFamily="34" charset="0"/>
                <a:cs typeface="Segoe UI" panose="020B0502040204020203" pitchFamily="34" charset="0"/>
              </a:rPr>
              <a:t>ISO/IEC 20000-1:2011 Information Technology Service Management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616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Metrics</a:t>
            </a:r>
            <a:r>
              <a:rPr lang="en-US">
                <a:cs typeface="Calibri"/>
              </a:rPr>
              <a:t> --&gt; Help to view the telemetry information of metrics collected </a:t>
            </a:r>
          </a:p>
          <a:p>
            <a:r>
              <a:rPr lang="en-US" b="1">
                <a:cs typeface="Calibri"/>
              </a:rPr>
              <a:t>Logs</a:t>
            </a:r>
            <a:r>
              <a:rPr lang="en-US">
                <a:cs typeface="Calibri"/>
              </a:rPr>
              <a:t> --&gt; Help to query the logs Audit/slow-query which is send to log analytics workspace</a:t>
            </a:r>
          </a:p>
          <a:p>
            <a:r>
              <a:rPr lang="en-US" b="1">
                <a:cs typeface="Calibri"/>
              </a:rPr>
              <a:t>Workbooks</a:t>
            </a:r>
            <a:r>
              <a:rPr lang="en-US">
                <a:cs typeface="Calibri"/>
              </a:rPr>
              <a:t> --&gt; Help to Visualize data from different data sources like </a:t>
            </a:r>
            <a:r>
              <a:rPr lang="en-US" err="1">
                <a:cs typeface="Calibri"/>
              </a:rPr>
              <a:t>ARM,AGE,Log</a:t>
            </a:r>
            <a:r>
              <a:rPr lang="en-US">
                <a:cs typeface="Calibri"/>
              </a:rPr>
              <a:t> </a:t>
            </a:r>
            <a:r>
              <a:rPr lang="en-US" err="1">
                <a:cs typeface="Calibri"/>
              </a:rPr>
              <a:t>anlytics,metrices</a:t>
            </a:r>
            <a:r>
              <a:rPr lang="en-US">
                <a:cs typeface="Calibri"/>
              </a:rPr>
              <a:t> </a:t>
            </a:r>
            <a:r>
              <a:rPr lang="en-US" err="1">
                <a:cs typeface="Calibri"/>
              </a:rPr>
              <a:t>etc</a:t>
            </a:r>
            <a:r>
              <a:rPr lang="en-US">
                <a:cs typeface="Calibri"/>
              </a:rPr>
              <a:t> in one single pane</a:t>
            </a:r>
          </a:p>
          <a:p>
            <a:r>
              <a:rPr lang="en-US" b="1">
                <a:cs typeface="Calibri"/>
              </a:rPr>
              <a:t>Resource health </a:t>
            </a:r>
            <a:r>
              <a:rPr lang="en-US">
                <a:cs typeface="Calibri"/>
              </a:rPr>
              <a:t>--&gt; Health of the service and </a:t>
            </a:r>
            <a:r>
              <a:rPr lang="en-US" err="1">
                <a:cs typeface="Calibri"/>
              </a:rPr>
              <a:t>dispalys</a:t>
            </a:r>
            <a:r>
              <a:rPr lang="en-US">
                <a:cs typeface="Calibri"/>
              </a:rPr>
              <a:t> health events </a:t>
            </a:r>
          </a:p>
          <a:p>
            <a:r>
              <a:rPr lang="en-US" b="1">
                <a:cs typeface="Calibri"/>
              </a:rPr>
              <a:t>Activity Logs </a:t>
            </a:r>
            <a:r>
              <a:rPr lang="en-US">
                <a:cs typeface="Calibri"/>
              </a:rPr>
              <a:t>--&gt; </a:t>
            </a:r>
            <a:r>
              <a:rPr lang="en-US"/>
              <a:t>Activity Logs give you details on activity performed on the service. It helps to determine the </a:t>
            </a:r>
            <a:r>
              <a:rPr lang="en-US" i="1"/>
              <a:t>what, who, and when </a:t>
            </a:r>
            <a:r>
              <a:rPr lang="en-US" i="0"/>
              <a:t>for any write operations (PUT, POST, DELETE) that are performed on the resources in your subscription.</a:t>
            </a:r>
            <a:endParaRPr lang="en-US" i="0">
              <a:cs typeface="Calibri"/>
            </a:endParaRPr>
          </a:p>
          <a:p>
            <a:r>
              <a:rPr lang="en-US" b="1" i="0">
                <a:cs typeface="Calibri"/>
              </a:rPr>
              <a:t>Alerts</a:t>
            </a:r>
            <a:r>
              <a:rPr lang="en-US" i="0">
                <a:cs typeface="Calibri"/>
              </a:rPr>
              <a:t>-</a:t>
            </a:r>
            <a:r>
              <a:rPr lang="en-US" i="1">
                <a:cs typeface="Calibri"/>
              </a:rPr>
              <a:t>-&gt; </a:t>
            </a:r>
            <a:r>
              <a:rPr lang="en-US" i="0">
                <a:cs typeface="Calibri"/>
              </a:rPr>
              <a:t>Help you configure and send alert notification when a specific condition is met.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50352-D365-40C6-8345-F254D64D03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64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Database for MySQL Flexible Server provides monitoring of servers through Azure Monitor. Metrics are numerical values that describe some aspect of the resources of your server at a particular time. Monitoring your server's resources helps you troubleshoot and optimize your workload by allowing you to monitor what matters the most to you. Monitoring the right metrics helps you keep the performance, reliability, and availability of your server and applications.</a:t>
            </a:r>
            <a:endParaRPr lang="en-US">
              <a:cs typeface="Calibri" panose="020F0502020204030204"/>
            </a:endParaRPr>
          </a:p>
          <a:p>
            <a:endParaRPr lang="en-US"/>
          </a:p>
          <a:p>
            <a:r>
              <a:rPr lang="en-US">
                <a:hlinkClick r:id="rId3"/>
              </a:rPr>
              <a:t>Monitoring - Azure Database for MySQL - Flexible Server | Microsoft Docs</a:t>
            </a:r>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34</a:t>
            </a:fld>
            <a:endParaRPr lang="en-US"/>
          </a:p>
        </p:txBody>
      </p:sp>
    </p:spTree>
    <p:extLst>
      <p:ext uri="{BB962C8B-B14F-4D97-AF65-F5344CB8AC3E}">
        <p14:creationId xmlns:p14="http://schemas.microsoft.com/office/powerpoint/2010/main" val="100834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alert triggers when the value of a specified metric crosses a threshold you assign. The alert triggers both when the condition is first met, and then afterwards when that condition is no longer being met. Metric alerts are stateful, that is, they only send out notifications when the state changes.</a:t>
            </a:r>
          </a:p>
          <a:p>
            <a:endParaRPr lang="en-US">
              <a:cs typeface="Calibri"/>
            </a:endParaRPr>
          </a:p>
          <a:p>
            <a:r>
              <a:rPr lang="en-US">
                <a:hlinkClick r:id="rId3"/>
              </a:rPr>
              <a:t>Configure metric alerts - Azure portal - Azure Database for MySQL - Flexible Server | Microsoft Docs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35</a:t>
            </a:fld>
            <a:endParaRPr lang="en-US"/>
          </a:p>
        </p:txBody>
      </p:sp>
    </p:spTree>
    <p:extLst>
      <p:ext uri="{BB962C8B-B14F-4D97-AF65-F5344CB8AC3E}">
        <p14:creationId xmlns:p14="http://schemas.microsoft.com/office/powerpoint/2010/main" val="2084354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Resource Health helps you diagnose and get support for service problems that affect your Azure resources. It reports on the current and past health of your resources.</a:t>
            </a:r>
          </a:p>
          <a:p>
            <a:endParaRPr lang="en-US">
              <a:cs typeface="Calibri"/>
            </a:endParaRPr>
          </a:p>
          <a:p>
            <a:r>
              <a:rPr lang="en-US"/>
              <a:t>https://docs.microsoft.com/en-us/azure/service-health/resource-health-overview</a:t>
            </a:r>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36</a:t>
            </a:fld>
            <a:endParaRPr lang="en-US"/>
          </a:p>
        </p:txBody>
      </p:sp>
    </p:spTree>
    <p:extLst>
      <p:ext uri="{BB962C8B-B14F-4D97-AF65-F5344CB8AC3E}">
        <p14:creationId xmlns:p14="http://schemas.microsoft.com/office/powerpoint/2010/main" val="78107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MySQL is a fully managed, intelligent, and scalable MySQL offering with:</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Security</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Global reach</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Extension support</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Easy ecosystem integration</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Built-in HA</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Scale up and out</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Compliance</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Intelligent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w="3175">
                <a:noFill/>
              </a:ln>
              <a:solidFill>
                <a:srgbClr val="0078D4"/>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w="3175">
                  <a:noFill/>
                </a:ln>
                <a:solidFill>
                  <a:srgbClr val="0078D4"/>
                </a:solidFill>
                <a:effectLst/>
                <a:uLnTx/>
                <a:uFillTx/>
                <a:latin typeface="Segoe UI Semibold"/>
                <a:ea typeface="+mn-ea"/>
                <a:cs typeface="Segoe UI" pitchFamily="34" charset="0"/>
              </a:rPr>
              <a:t>The service supports building a wide variety of applications, such as:</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LAMP stack apps</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eCommerce apps</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Gaming and mobile apps</a:t>
            </a:r>
          </a:p>
          <a:p>
            <a:pPr marL="461963"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kern="1200" noProof="0">
                <a:gradFill>
                  <a:gsLst>
                    <a:gs pos="1250">
                      <a:srgbClr val="000000"/>
                    </a:gs>
                    <a:gs pos="100000">
                      <a:srgbClr val="000000"/>
                    </a:gs>
                  </a:gsLst>
                  <a:lin ang="5400000" scaled="0"/>
                </a:gradFill>
                <a:latin typeface="Segoe UI"/>
                <a:ea typeface="+mn-ea"/>
                <a:cs typeface="+mn-cs"/>
              </a:rPr>
              <a:t>Web apps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991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Database for MySQL Flexible Server is now integrated with Azure Monitor workbooks. With workbooks, you get a flexible canvas for analyzing data and creating rich visual reports within the Azure portal. Workbooks allow you to tap into multiple data sources across Azure and combine them into unified interactive experiences. Workbook templates serve as curated reports that are designed for flexible reuse by multiple users and teams.</a:t>
            </a:r>
          </a:p>
          <a:p>
            <a:endParaRPr lang="en-US"/>
          </a:p>
          <a:p>
            <a:r>
              <a:rPr lang="en-US">
                <a:hlinkClick r:id="rId3"/>
              </a:rPr>
              <a:t>Monitor Azure Database for MySQL Flexible Server by using Azure Monitor workbooks | Microsoft Docs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37</a:t>
            </a:fld>
            <a:endParaRPr lang="en-US"/>
          </a:p>
        </p:txBody>
      </p:sp>
    </p:spTree>
    <p:extLst>
      <p:ext uri="{BB962C8B-B14F-4D97-AF65-F5344CB8AC3E}">
        <p14:creationId xmlns:p14="http://schemas.microsoft.com/office/powerpoint/2010/main" val="1017157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Azure Database for MySQL Flexible Server provides users with the ability to configure audit logs. Audit logs can be used to track database-level activity including connection, admin, DDL, and DML events. These types of logs are commonly used for compliance purposes.</a:t>
            </a:r>
            <a:endParaRPr lang="en-US">
              <a:cs typeface="Calibri"/>
            </a:endParaRPr>
          </a:p>
          <a:p>
            <a:endParaRPr lang="en-US">
              <a:cs typeface="Calibri"/>
            </a:endParaRPr>
          </a:p>
          <a:p>
            <a:r>
              <a:rPr lang="en-US">
                <a:cs typeface="Calibri"/>
              </a:rPr>
              <a:t>1,  2 &amp; 3 are the steps to configure Audit logs </a:t>
            </a:r>
          </a:p>
          <a:p>
            <a:endParaRPr lang="en-US">
              <a:cs typeface="Calibri"/>
            </a:endParaRPr>
          </a:p>
          <a:p>
            <a:r>
              <a:rPr lang="en-US">
                <a:hlinkClick r:id="rId3"/>
              </a:rPr>
              <a:t>Audit logs - Azure Database for MySQL - Flexible Server | Microsoft Docs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50352-D365-40C6-8345-F254D64D03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795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900"/>
              </a:spcAft>
              <a:buNone/>
            </a:pPr>
            <a:r>
              <a:rPr lang="en-US" sz="1800">
                <a:solidFill>
                  <a:schemeClr val="accent1"/>
                </a:solidFill>
                <a:latin typeface="Segoe UI" panose="020B0502040204020203" pitchFamily="34" charset="0"/>
                <a:cs typeface="Segoe UI" panose="020B0502040204020203" pitchFamily="34" charset="0"/>
              </a:rPr>
              <a:t>Monitor </a:t>
            </a:r>
            <a:r>
              <a:rPr lang="en-US" sz="1800" b="1" err="1">
                <a:solidFill>
                  <a:schemeClr val="accent1"/>
                </a:solidFill>
                <a:latin typeface="Segoe UI" panose="020B0502040204020203" pitchFamily="34" charset="0"/>
                <a:cs typeface="Segoe UI" panose="020B0502040204020203" pitchFamily="34" charset="0"/>
              </a:rPr>
              <a:t>storage_used</a:t>
            </a:r>
            <a:r>
              <a:rPr lang="en-US" sz="1800">
                <a:solidFill>
                  <a:schemeClr val="accent1"/>
                </a:solidFill>
                <a:latin typeface="Segoe UI" panose="020B0502040204020203" pitchFamily="34" charset="0"/>
                <a:cs typeface="Segoe UI" panose="020B0502040204020203" pitchFamily="34" charset="0"/>
              </a:rPr>
              <a:t> and </a:t>
            </a:r>
            <a:r>
              <a:rPr lang="en-US" sz="1800" b="1" err="1">
                <a:solidFill>
                  <a:schemeClr val="accent1"/>
                </a:solidFill>
                <a:latin typeface="Segoe UI" panose="020B0502040204020203" pitchFamily="34" charset="0"/>
                <a:cs typeface="Segoe UI" panose="020B0502040204020203" pitchFamily="34" charset="0"/>
              </a:rPr>
              <a:t>storage_percent</a:t>
            </a:r>
            <a:r>
              <a:rPr lang="en-US" sz="1800">
                <a:solidFill>
                  <a:schemeClr val="accent1"/>
                </a:solidFill>
                <a:latin typeface="Segoe UI" panose="020B0502040204020203" pitchFamily="34" charset="0"/>
                <a:cs typeface="Segoe UI" panose="020B0502040204020203" pitchFamily="34" charset="0"/>
              </a:rPr>
              <a:t>. Remember to configure alerting.</a:t>
            </a:r>
          </a:p>
          <a:p>
            <a:pPr marL="400050" lvl="1" indent="-273050">
              <a:spcBef>
                <a:spcPts val="0"/>
              </a:spcBef>
              <a:spcAft>
                <a:spcPts val="900"/>
              </a:spcAft>
              <a:buSzPct val="100000"/>
              <a:buFont typeface="Courier New" panose="02070309020205020404" pitchFamily="49" charset="0"/>
              <a:buAutoNum type="arabicPeriod"/>
            </a:pPr>
            <a:r>
              <a:rPr lang="en-US" sz="1800"/>
              <a:t>The server is marked read-only when the amount of free storage reaches less than 5 GB or 5% of provisioned storage, whichever is less.</a:t>
            </a:r>
          </a:p>
          <a:p>
            <a:pPr marL="400050" lvl="1" indent="-273050">
              <a:spcBef>
                <a:spcPts val="0"/>
              </a:spcBef>
              <a:spcAft>
                <a:spcPts val="900"/>
              </a:spcAft>
              <a:buSzPct val="100000"/>
              <a:buFont typeface="Courier New" panose="02070309020205020404" pitchFamily="49" charset="0"/>
              <a:buAutoNum type="arabicPeriod"/>
            </a:pPr>
            <a:r>
              <a:rPr lang="en-US" sz="1800"/>
              <a:t>The storage provisioned is used for database data and logs.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accent1"/>
                </a:solidFill>
                <a:latin typeface="+mj-lt"/>
              </a:rPr>
              <a:t>Scale up storage size before hitting the limit. The service allows you to increase storage elastically with no application impact. </a:t>
            </a:r>
          </a:p>
          <a:p>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39</a:t>
            </a:fld>
            <a:endParaRPr lang="en-US"/>
          </a:p>
        </p:txBody>
      </p:sp>
    </p:spTree>
    <p:extLst>
      <p:ext uri="{BB962C8B-B14F-4D97-AF65-F5344CB8AC3E}">
        <p14:creationId xmlns:p14="http://schemas.microsoft.com/office/powerpoint/2010/main" val="265792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900"/>
              </a:spcAft>
              <a:buNone/>
            </a:pPr>
            <a:r>
              <a:rPr lang="en-US" sz="1800">
                <a:solidFill>
                  <a:schemeClr val="accent1"/>
                </a:solidFill>
                <a:latin typeface="+mn-lt"/>
              </a:rPr>
              <a:t>Monitor </a:t>
            </a:r>
            <a:r>
              <a:rPr lang="en-US" sz="1800" b="1" err="1">
                <a:solidFill>
                  <a:schemeClr val="accent1"/>
                </a:solidFill>
                <a:latin typeface="+mn-lt"/>
              </a:rPr>
              <a:t>io_percent</a:t>
            </a:r>
            <a:r>
              <a:rPr lang="en-US" sz="1800" b="1">
                <a:solidFill>
                  <a:schemeClr val="accent1"/>
                </a:solidFill>
                <a:latin typeface="+mn-lt"/>
              </a:rPr>
              <a:t> </a:t>
            </a:r>
            <a:r>
              <a:rPr lang="en-US" sz="1800">
                <a:solidFill>
                  <a:schemeClr val="accent1"/>
                </a:solidFill>
                <a:latin typeface="+mn-lt"/>
              </a:rPr>
              <a:t>and remember to configure alerting.</a:t>
            </a:r>
          </a:p>
          <a:p>
            <a:pPr marL="457200" lvl="1" indent="-330200">
              <a:spcBef>
                <a:spcPts val="0"/>
              </a:spcBef>
              <a:spcAft>
                <a:spcPts val="900"/>
              </a:spcAft>
              <a:buSzPct val="100000"/>
              <a:buFont typeface="Courier New" panose="02070309020205020404" pitchFamily="49" charset="0"/>
              <a:buAutoNum type="arabicPeriod"/>
            </a:pPr>
            <a:r>
              <a:rPr lang="en-US" sz="1600"/>
              <a:t>Azure Database for MySQL – Flexible Server supports the provisioning of additional IOPs above the complimentary IOPs limit. </a:t>
            </a:r>
          </a:p>
          <a:p>
            <a:pPr marL="457200" lvl="1" indent="-330200">
              <a:spcBef>
                <a:spcPts val="0"/>
              </a:spcBef>
              <a:spcAft>
                <a:spcPts val="900"/>
              </a:spcAft>
              <a:buSzPct val="100000"/>
              <a:buFont typeface="Courier New" panose="02070309020205020404" pitchFamily="49" charset="0"/>
              <a:buAutoNum type="arabicPeriod"/>
            </a:pPr>
            <a:r>
              <a:rPr lang="en-US" sz="1600"/>
              <a:t>Complimentary IOPs are equal to MINIMUM("Max </a:t>
            </a:r>
            <a:r>
              <a:rPr lang="en-US" sz="1600" err="1"/>
              <a:t>uncached</a:t>
            </a:r>
            <a:r>
              <a:rPr lang="en-US" sz="1600"/>
              <a:t> disk throughput: IOPS/</a:t>
            </a:r>
            <a:r>
              <a:rPr lang="en-US" sz="1600" err="1"/>
              <a:t>MBps</a:t>
            </a:r>
            <a:r>
              <a:rPr lang="en-US" sz="1600"/>
              <a:t>" of compute size, 300 + storage provisioned in GiB * 3)</a:t>
            </a:r>
          </a:p>
          <a:p>
            <a:pPr marL="400050" lvl="1" indent="-273050">
              <a:spcBef>
                <a:spcPts val="0"/>
              </a:spcBef>
              <a:spcAft>
                <a:spcPts val="900"/>
              </a:spcAft>
              <a:buSzPct val="100000"/>
              <a:buFont typeface="Courier New" panose="02070309020205020404" pitchFamily="49" charset="0"/>
              <a:buAutoNum type="arabicPeriod"/>
            </a:pPr>
            <a:r>
              <a:rPr lang="en-US" sz="1600"/>
              <a:t> Minimum IOPs is 360 across all compute sizes</a:t>
            </a:r>
          </a:p>
          <a:p>
            <a:pPr marL="400050" lvl="1" indent="-273050">
              <a:spcBef>
                <a:spcPts val="0"/>
              </a:spcBef>
              <a:spcAft>
                <a:spcPts val="900"/>
              </a:spcAft>
              <a:buSzPct val="100000"/>
              <a:buFont typeface="Courier New" panose="02070309020205020404" pitchFamily="49" charset="0"/>
              <a:buAutoNum type="arabicPeriod"/>
            </a:pPr>
            <a:r>
              <a:rPr lang="en-US" sz="1600"/>
              <a:t> Maximum IOPs is determined by the selected compute size. Max – 20000 IOPS</a:t>
            </a:r>
          </a:p>
          <a:p>
            <a:pPr marL="400050" lvl="1" indent="-273050">
              <a:spcBef>
                <a:spcPts val="0"/>
              </a:spcBef>
              <a:spcAft>
                <a:spcPts val="900"/>
              </a:spcAft>
              <a:buSzPct val="100000"/>
              <a:buFont typeface="Courier New" panose="02070309020205020404" pitchFamily="49" charset="0"/>
              <a:buAutoNum type="arabicPeriod"/>
            </a:pPr>
            <a:r>
              <a:rPr lang="en-US" sz="1600"/>
              <a:t> </a:t>
            </a:r>
            <a:r>
              <a:rPr lang="en-US" sz="1600" b="1" err="1"/>
              <a:t>io_percent</a:t>
            </a:r>
            <a:r>
              <a:rPr lang="en-US" sz="1600" b="1"/>
              <a:t> </a:t>
            </a:r>
            <a:r>
              <a:rPr lang="en-US" sz="1600"/>
              <a:t>at 100% would cause excessive throttling, impacting database performance.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accent1"/>
                </a:solidFill>
                <a:latin typeface="+mj-lt"/>
              </a:rPr>
              <a:t>Evaluate/tune indexes and queries as necessary.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12:25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327223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900"/>
              </a:spcAft>
              <a:buNone/>
            </a:pPr>
            <a:r>
              <a:rPr lang="en-US" sz="1800">
                <a:solidFill>
                  <a:schemeClr val="accent1"/>
                </a:solidFill>
                <a:latin typeface="+mn-lt"/>
              </a:rPr>
              <a:t>Monitor </a:t>
            </a:r>
            <a:r>
              <a:rPr lang="en-US" sz="1800" b="1" err="1">
                <a:solidFill>
                  <a:schemeClr val="accent1"/>
                </a:solidFill>
                <a:latin typeface="+mn-lt"/>
              </a:rPr>
              <a:t>cpu_percent</a:t>
            </a:r>
            <a:r>
              <a:rPr lang="en-US" sz="1800" b="1">
                <a:solidFill>
                  <a:schemeClr val="accent1"/>
                </a:solidFill>
                <a:latin typeface="+mn-lt"/>
              </a:rPr>
              <a:t> </a:t>
            </a:r>
            <a:r>
              <a:rPr lang="en-US" sz="1800">
                <a:solidFill>
                  <a:schemeClr val="accent1"/>
                </a:solidFill>
                <a:latin typeface="+mn-lt"/>
              </a:rPr>
              <a:t>and </a:t>
            </a:r>
            <a:r>
              <a:rPr lang="en-US" sz="1800" b="1" err="1">
                <a:solidFill>
                  <a:schemeClr val="accent1"/>
                </a:solidFill>
                <a:latin typeface="+mn-lt"/>
              </a:rPr>
              <a:t>memory_percent</a:t>
            </a:r>
            <a:r>
              <a:rPr lang="en-US" sz="1800">
                <a:solidFill>
                  <a:schemeClr val="accent1"/>
                </a:solidFill>
                <a:latin typeface="+mn-lt"/>
              </a:rPr>
              <a:t>, and remember to configure alerting.</a:t>
            </a:r>
          </a:p>
          <a:p>
            <a:pPr marL="288925" lvl="1" indent="-273050">
              <a:spcBef>
                <a:spcPts val="0"/>
              </a:spcBef>
              <a:spcAft>
                <a:spcPts val="900"/>
              </a:spcAft>
              <a:buSzPct val="100000"/>
              <a:buFont typeface="Courier New" panose="02070309020205020404" pitchFamily="49" charset="0"/>
              <a:buAutoNum type="arabicPeriod"/>
            </a:pPr>
            <a:r>
              <a:rPr lang="en-US" sz="1600">
                <a:solidFill>
                  <a:schemeClr val="tx1"/>
                </a:solidFill>
              </a:rPr>
              <a:t>Memory usage should be mostly consistent at steady state. </a:t>
            </a:r>
          </a:p>
          <a:p>
            <a:pPr marL="288925" lvl="1" indent="-273050">
              <a:spcBef>
                <a:spcPts val="0"/>
              </a:spcBef>
              <a:spcAft>
                <a:spcPts val="900"/>
              </a:spcAft>
              <a:buSzPct val="100000"/>
              <a:buFont typeface="Courier New" panose="02070309020205020404" pitchFamily="49" charset="0"/>
              <a:buAutoNum type="arabicPeriod"/>
            </a:pPr>
            <a:r>
              <a:rPr lang="en-US" sz="1600">
                <a:solidFill>
                  <a:schemeClr val="tx1"/>
                </a:solidFill>
              </a:rPr>
              <a:t>Key drivers for excessive memory usage are number of connections, or non-optimal query execution. </a:t>
            </a:r>
          </a:p>
          <a:p>
            <a:pPr marL="288925" lvl="1" indent="-273050">
              <a:spcBef>
                <a:spcPts val="0"/>
              </a:spcBef>
              <a:spcAft>
                <a:spcPts val="900"/>
              </a:spcAft>
              <a:buSzPct val="100000"/>
              <a:buFont typeface="Courier New" panose="02070309020205020404" pitchFamily="49" charset="0"/>
              <a:buAutoNum type="arabicPeriod"/>
            </a:pPr>
            <a:r>
              <a:rPr lang="en-US" sz="1600">
                <a:solidFill>
                  <a:schemeClr val="tx1"/>
                </a:solidFill>
              </a:rPr>
              <a:t>Opening and closing connections may drive excessive CPU usage. Consider using connection pooling.</a:t>
            </a:r>
          </a:p>
          <a:p>
            <a:endParaRPr lang="en-US"/>
          </a:p>
          <a:p>
            <a:endParaRPr lang="en-US"/>
          </a:p>
          <a:p>
            <a:pPr>
              <a:lnSpc>
                <a:spcPct val="114000"/>
              </a:lnSpc>
              <a:spcAft>
                <a:spcPts val="900"/>
              </a:spcAft>
            </a:pPr>
            <a:r>
              <a:rPr lang="en-US">
                <a:solidFill>
                  <a:schemeClr val="accent1"/>
                </a:solidFill>
                <a:latin typeface="+mj-lt"/>
              </a:rPr>
              <a:t>Scale up compute before hitting the limit. The service allows you to dynamically scale compute up or down. Memory scales per </a:t>
            </a:r>
            <a:r>
              <a:rPr lang="en-US" err="1">
                <a:solidFill>
                  <a:schemeClr val="accent1"/>
                </a:solidFill>
                <a:latin typeface="+mj-lt"/>
              </a:rPr>
              <a:t>vCore</a:t>
            </a:r>
            <a:r>
              <a:rPr lang="en-US">
                <a:solidFill>
                  <a:schemeClr val="accent1"/>
                </a:solidFill>
                <a:latin typeface="+mj-lt"/>
              </a:rPr>
              <a:t> and consider using Business Critical tier for better price/performance.</a:t>
            </a:r>
          </a:p>
          <a:p>
            <a:pPr>
              <a:lnSpc>
                <a:spcPct val="114000"/>
              </a:lnSpc>
              <a:spcAft>
                <a:spcPts val="900"/>
              </a:spcAft>
            </a:pPr>
            <a:r>
              <a:rPr lang="en-US">
                <a:solidFill>
                  <a:schemeClr val="accent1"/>
                </a:solidFill>
                <a:latin typeface="+mj-lt"/>
              </a:rPr>
              <a:t>High CPU usage is not the only indicator of CPU bottleneck. Watch out for those single threaded jobs!</a:t>
            </a:r>
          </a:p>
          <a:p>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41</a:t>
            </a:fld>
            <a:endParaRPr lang="en-US"/>
          </a:p>
        </p:txBody>
      </p:sp>
    </p:spTree>
    <p:extLst>
      <p:ext uri="{BB962C8B-B14F-4D97-AF65-F5344CB8AC3E}">
        <p14:creationId xmlns:p14="http://schemas.microsoft.com/office/powerpoint/2010/main" val="4128398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0"/>
              </a:spcBef>
              <a:spcAft>
                <a:spcPts val="900"/>
              </a:spcAft>
              <a:buNone/>
            </a:pPr>
            <a:r>
              <a:rPr lang="en-US" sz="1200">
                <a:solidFill>
                  <a:schemeClr val="accent1"/>
                </a:solidFill>
                <a:latin typeface="+mn-lt"/>
              </a:rPr>
              <a:t>Monitor network latency between application VM and the database. Measure with SELECT 1 tests from the client.</a:t>
            </a:r>
          </a:p>
          <a:p>
            <a:pPr marL="239713" indent="-223838">
              <a:lnSpc>
                <a:spcPct val="110000"/>
              </a:lnSpc>
              <a:spcBef>
                <a:spcPts val="0"/>
              </a:spcBef>
              <a:spcAft>
                <a:spcPts val="900"/>
              </a:spcAft>
            </a:pPr>
            <a:r>
              <a:rPr lang="en-US" sz="1200">
                <a:solidFill>
                  <a:schemeClr val="tx1"/>
                </a:solidFill>
                <a:latin typeface="+mn-lt"/>
              </a:rPr>
              <a:t>Average network latency should be &lt; 2ms</a:t>
            </a:r>
          </a:p>
          <a:p>
            <a:pPr marL="239713" indent="-223838">
              <a:lnSpc>
                <a:spcPct val="110000"/>
              </a:lnSpc>
              <a:spcBef>
                <a:spcPts val="0"/>
              </a:spcBef>
              <a:spcAft>
                <a:spcPts val="900"/>
              </a:spcAft>
            </a:pPr>
            <a:endParaRPr lang="en-US" sz="1200">
              <a:solidFill>
                <a:schemeClr val="tx1"/>
              </a:solidFill>
              <a:latin typeface="+mn-lt"/>
            </a:endParaRPr>
          </a:p>
          <a:p>
            <a:pPr marL="239713" indent="-223838">
              <a:lnSpc>
                <a:spcPct val="110000"/>
              </a:lnSpc>
              <a:spcBef>
                <a:spcPts val="0"/>
              </a:spcBef>
              <a:spcAft>
                <a:spcPts val="900"/>
              </a:spcAft>
            </a:pPr>
            <a:endParaRPr lang="en-US" sz="1200">
              <a:solidFill>
                <a:schemeClr val="tx1"/>
              </a:solidFill>
              <a:latin typeface="+mn-lt"/>
            </a:endParaRPr>
          </a:p>
          <a:p>
            <a:pPr>
              <a:lnSpc>
                <a:spcPct val="114000"/>
              </a:lnSpc>
              <a:spcAft>
                <a:spcPts val="900"/>
              </a:spcAft>
            </a:pPr>
            <a:r>
              <a:rPr lang="en-US">
                <a:solidFill>
                  <a:schemeClr val="accent1"/>
                </a:solidFill>
                <a:latin typeface="+mj-lt"/>
              </a:rPr>
              <a:t>Ensure application and database server are in the same region/zone</a:t>
            </a:r>
            <a:endParaRPr lang="en-US">
              <a:solidFill>
                <a:schemeClr val="accent1"/>
              </a:solidFill>
              <a:latin typeface="Segoe UI"/>
              <a:cs typeface="Segoe UI"/>
            </a:endParaRPr>
          </a:p>
          <a:p>
            <a:pPr>
              <a:lnSpc>
                <a:spcPct val="113999"/>
              </a:lnSpc>
              <a:spcAft>
                <a:spcPts val="900"/>
              </a:spcAft>
            </a:pPr>
            <a:r>
              <a:rPr lang="en-US">
                <a:solidFill>
                  <a:schemeClr val="accent1"/>
                </a:solidFill>
                <a:latin typeface="+mj-lt"/>
              </a:rPr>
              <a:t>Configure VM (hosting the application) with accelerated networking</a:t>
            </a:r>
            <a:endParaRPr lang="en-US">
              <a:solidFill>
                <a:schemeClr val="accent1"/>
              </a:solidFill>
              <a:cs typeface="Segoe UI"/>
            </a:endParaRPr>
          </a:p>
          <a:p>
            <a:pPr marL="239713" indent="-223838">
              <a:lnSpc>
                <a:spcPct val="110000"/>
              </a:lnSpc>
              <a:spcBef>
                <a:spcPts val="0"/>
              </a:spcBef>
              <a:spcAft>
                <a:spcPts val="900"/>
              </a:spcAft>
            </a:pPr>
            <a:endParaRPr lang="en-US" sz="1200">
              <a:solidFill>
                <a:schemeClr val="tx1"/>
              </a:solidFill>
              <a:latin typeface="+mn-lt"/>
            </a:endParaRPr>
          </a:p>
          <a:p>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42</a:t>
            </a:fld>
            <a:endParaRPr lang="en-US"/>
          </a:p>
        </p:txBody>
      </p:sp>
    </p:spTree>
    <p:extLst>
      <p:ext uri="{BB962C8B-B14F-4D97-AF65-F5344CB8AC3E}">
        <p14:creationId xmlns:p14="http://schemas.microsoft.com/office/powerpoint/2010/main" val="1631143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Database for MySQL Flexible Server allows configuring high availability with automatic failover. The high availability solution is designed to ensure that committed data is never lost due to failures, and improve overall uptime for your application. When high availability is configured, flexible server automatically provisions and manages a standby replica. You're billed for the provisioned compute and storage for both the primary and secondary replica.</a:t>
            </a:r>
          </a:p>
          <a:p>
            <a:endParaRPr lang="en-US">
              <a:cs typeface="Calibri"/>
            </a:endParaRPr>
          </a:p>
          <a:p>
            <a:r>
              <a:rPr lang="en-US" b="1"/>
              <a:t>Zone-redundant HA</a:t>
            </a:r>
            <a:r>
              <a:rPr lang="en-US"/>
              <a:t>. This option is preferred for complete isolation and redundancy of infrastructure across multiple availability zones.</a:t>
            </a:r>
            <a:endParaRPr lang="en-US">
              <a:cs typeface="Calibri"/>
            </a:endParaRPr>
          </a:p>
          <a:p>
            <a:r>
              <a:rPr lang="en-US" b="1"/>
              <a:t>Same-zone HA</a:t>
            </a:r>
            <a:r>
              <a:rPr lang="en-US"/>
              <a:t>. This option is preferred for infrastructure redundancy with lower network latency because the primary and standby servers will be in the same availability zo</a:t>
            </a:r>
            <a:endParaRPr lang="en-US">
              <a:cs typeface="Calibri"/>
            </a:endParaRPr>
          </a:p>
          <a:p>
            <a:endParaRPr lang="en-US">
              <a:cs typeface="Calibri"/>
            </a:endParaRPr>
          </a:p>
          <a:p>
            <a:r>
              <a:rPr lang="en-US">
                <a:cs typeface="Calibri"/>
              </a:rPr>
              <a:t>For more details :</a:t>
            </a:r>
            <a:r>
              <a:rPr lang="en-US">
                <a:hlinkClick r:id="rId3"/>
              </a:rPr>
              <a:t>Zone-redundant HA with Azure Database for MySQL - Flexible Server | Microsoft Docs</a:t>
            </a:r>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44</a:t>
            </a:fld>
            <a:endParaRPr lang="en-US"/>
          </a:p>
        </p:txBody>
      </p:sp>
    </p:spTree>
    <p:extLst>
      <p:ext uri="{BB962C8B-B14F-4D97-AF65-F5344CB8AC3E}">
        <p14:creationId xmlns:p14="http://schemas.microsoft.com/office/powerpoint/2010/main" val="2960328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If there's a failure, the time needed for the standby replica to take over the role of primary depends on the binary log application on the standby. So we recommend that you use primary keys on all tables to reduce failover time. Failover times are typically between 60 and 120 seconds.</a:t>
            </a: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endParaRPr lang="en-US" sz="1200" kern="1200">
              <a:gradFill>
                <a:gsLst>
                  <a:gs pos="1250">
                    <a:srgbClr val="000000"/>
                  </a:gs>
                  <a:gs pos="100000">
                    <a:srgbClr val="000000"/>
                  </a:gs>
                </a:gsLst>
                <a:lin ang="5400000" scaled="0"/>
              </a:gradFill>
              <a:latin typeface="Segoe UI"/>
              <a:ea typeface="+mn-ea"/>
              <a:cs typeface="+mn-cs"/>
            </a:endParaRP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Azure Database for MySQL - Flexible Server forced failover enables you to manually force a failover. This capability allows you to test the functionality with your application scenarios and helps make you ready for outages.</a:t>
            </a: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endParaRPr lang="en-US" sz="1200" kern="1200">
              <a:gradFill>
                <a:gsLst>
                  <a:gs pos="1250">
                    <a:srgbClr val="000000"/>
                  </a:gs>
                  <a:gs pos="100000">
                    <a:srgbClr val="000000"/>
                  </a:gs>
                </a:gsLst>
                <a:lin ang="5400000" scaled="0"/>
              </a:gradFill>
              <a:latin typeface="Segoe UI"/>
              <a:ea typeface="+mn-ea"/>
              <a:cs typeface="+mn-cs"/>
            </a:endParaRPr>
          </a:p>
          <a:p>
            <a:pPr marL="461963"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Unplanned service downtime can be caused by software bugs or infrastructure faults like compute, network, or storage failures, or power outages that affect the availability of the database. If the database becomes unavailable, replication to the standby replica is severed and the standby replica is activated as the primary database. DNS is updated, and clients reconnect to the database server and resume their operations.</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50352-D365-40C6-8345-F254D64D03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84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it's a rare event, if you want to recover from a region-level failure, you can perform database recovery by creating a new server using the latest geo-redundant backup available under the same subscription to get to the latest data. A new flexible server will be deployed to the selected region. The time taken to restore depends on the previous backup and the number of transaction logs to recover. RPO in most cases would be &lt;15 mins and RTO would vary.</a:t>
            </a:r>
          </a:p>
          <a:p>
            <a:endParaRPr lang="en-US">
              <a:cs typeface="Calibri"/>
            </a:endParaRPr>
          </a:p>
          <a:p>
            <a:r>
              <a:rPr lang="en-US">
                <a:cs typeface="Calibri"/>
              </a:rPr>
              <a:t>You can also use the data-in replication feature to replicate the data to another flexible server in the other region using MySQL Native replication and in the event of down time can stop the replication and use the server. For more details on data in replication </a:t>
            </a:r>
          </a:p>
          <a:p>
            <a:r>
              <a:rPr lang="en-US">
                <a:hlinkClick r:id="rId3"/>
              </a:rPr>
              <a:t>Data-in replication - Azure Database for MySQL Flexible | Microsoft Docs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48</a:t>
            </a:fld>
            <a:endParaRPr lang="en-US"/>
          </a:p>
        </p:txBody>
      </p:sp>
    </p:spTree>
    <p:extLst>
      <p:ext uri="{BB962C8B-B14F-4D97-AF65-F5344CB8AC3E}">
        <p14:creationId xmlns:p14="http://schemas.microsoft.com/office/powerpoint/2010/main" val="1182710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400"/>
              </a:spcAft>
              <a:buClrTx/>
              <a:buSzPct val="90000"/>
              <a:buNone/>
              <a:tabLst/>
              <a:defRPr/>
            </a:pPr>
            <a:r>
              <a:rPr kumimoji="0" lang="en-US" sz="2000" b="1" i="0" u="none" strike="noStrike" kern="1200" cap="none" spc="0" normalizeH="0" baseline="0" noProof="0">
                <a:ln>
                  <a:noFill/>
                </a:ln>
                <a:solidFill>
                  <a:schemeClr val="accent1"/>
                </a:solidFill>
                <a:effectLst/>
                <a:uLnTx/>
                <a:uFillTx/>
                <a:latin typeface="+mj-lt"/>
                <a:ea typeface="+mn-ea"/>
                <a:cs typeface="Segoe UI Semilight"/>
              </a:rPr>
              <a:t>Geo-Redundant backups</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16 9s durability of objects.</a:t>
            </a:r>
            <a:endParaRPr lang="en-US" sz="1200" kern="1200" noProof="0">
              <a:gradFill>
                <a:gsLst>
                  <a:gs pos="1250">
                    <a:srgbClr val="000000"/>
                  </a:gs>
                  <a:gs pos="100000">
                    <a:srgbClr val="000000"/>
                  </a:gs>
                </a:gsLst>
                <a:lin ang="5400000" scaled="0"/>
              </a:gradFill>
              <a:latin typeface="Segoe UI"/>
              <a:ea typeface="+mn-ea"/>
              <a:cs typeface="+mn-cs"/>
            </a:endParaRP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Backup storage used for a geo-redundant server is twice that of a locally redundant server.</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Geo-redundancy can be enabled for locally redundant backup storage servers after the server-create.</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Currently only create-time experience for HA enabled servers.</a:t>
            </a:r>
          </a:p>
          <a:p>
            <a:pPr lvl="1" indent="-219075">
              <a:spcBef>
                <a:spcPts val="0"/>
              </a:spcBef>
              <a:spcAft>
                <a:spcPts val="1200"/>
              </a:spcAft>
              <a:buSzPct val="100000"/>
              <a:defRPr/>
            </a:pPr>
            <a:r>
              <a:rPr lang="en-US" sz="1700">
                <a:solidFill>
                  <a:schemeClr val="tx1"/>
                </a:solidFill>
                <a:cs typeface="Segoe UI Semilight"/>
              </a:rPr>
              <a:t> </a:t>
            </a:r>
          </a:p>
          <a:p>
            <a:pPr marL="0" indent="0">
              <a:spcBef>
                <a:spcPts val="0"/>
              </a:spcBef>
              <a:spcAft>
                <a:spcPts val="400"/>
              </a:spcAft>
              <a:buNone/>
              <a:defRPr/>
            </a:pPr>
            <a:r>
              <a:rPr lang="en-US" sz="2000" b="1">
                <a:solidFill>
                  <a:schemeClr val="accent1"/>
                </a:solidFill>
                <a:latin typeface="+mj-lt"/>
                <a:cs typeface="Segoe UI Semilight"/>
              </a:rPr>
              <a:t>Geo-Backup</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Backup to geo-paired region.</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Delay could be up to 1 </a:t>
            </a:r>
            <a:r>
              <a:rPr lang="en-US" sz="1200" kern="1200" err="1">
                <a:gradFill>
                  <a:gsLst>
                    <a:gs pos="1250">
                      <a:srgbClr val="000000"/>
                    </a:gs>
                    <a:gs pos="100000">
                      <a:srgbClr val="000000"/>
                    </a:gs>
                  </a:gsLst>
                  <a:lin ang="5400000" scaled="0"/>
                </a:gradFill>
                <a:latin typeface="Segoe UI"/>
                <a:ea typeface="+mn-ea"/>
                <a:cs typeface="+mn-cs"/>
              </a:rPr>
              <a:t>hr</a:t>
            </a:r>
            <a:r>
              <a:rPr lang="en-US" sz="1200" kern="1200">
                <a:gradFill>
                  <a:gsLst>
                    <a:gs pos="1250">
                      <a:srgbClr val="000000"/>
                    </a:gs>
                    <a:gs pos="100000">
                      <a:srgbClr val="000000"/>
                    </a:gs>
                  </a:gsLst>
                  <a:lin ang="5400000" scaled="0"/>
                </a:gradFill>
                <a:latin typeface="Segoe UI"/>
                <a:ea typeface="+mn-ea"/>
                <a:cs typeface="+mn-cs"/>
              </a:rPr>
              <a:t> (RPO).</a:t>
            </a:r>
          </a:p>
          <a:p>
            <a:pPr lvl="1" indent="-219075">
              <a:spcBef>
                <a:spcPts val="0"/>
              </a:spcBef>
              <a:spcAft>
                <a:spcPts val="1200"/>
              </a:spcAft>
              <a:buSzPct val="100000"/>
              <a:defRPr/>
            </a:pPr>
            <a:endParaRPr lang="en-US" sz="1700">
              <a:solidFill>
                <a:schemeClr val="tx1"/>
              </a:solidFill>
              <a:cs typeface="Segoe UI Semilight"/>
            </a:endParaRPr>
          </a:p>
          <a:p>
            <a:pPr marL="0" indent="0">
              <a:spcBef>
                <a:spcPts val="0"/>
              </a:spcBef>
              <a:spcAft>
                <a:spcPts val="400"/>
              </a:spcAft>
              <a:buNone/>
              <a:defRPr/>
            </a:pPr>
            <a:r>
              <a:rPr lang="en-US" sz="2000" b="1">
                <a:solidFill>
                  <a:schemeClr val="accent1"/>
                </a:solidFill>
                <a:latin typeface="+mj-lt"/>
                <a:cs typeface="Segoe UI Semilight"/>
              </a:rPr>
              <a:t>Geo-Restore</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On-demand restore from the latest geo-backup at the paired region.</a:t>
            </a:r>
          </a:p>
          <a:p>
            <a:pPr marL="461963" lvl="1" indent="-285750" algn="l" defTabSz="914400" rtl="0" eaLnBrk="1" latinLnBrk="0" hangingPunct="1">
              <a:lnSpc>
                <a:spcPct val="110000"/>
              </a:lnSpc>
              <a:spcBef>
                <a:spcPts val="0"/>
              </a:spcBef>
              <a:spcAft>
                <a:spcPts val="0"/>
              </a:spcAft>
              <a:buSzTx/>
              <a:buFont typeface="Arial" panose="020B0604020202020204" pitchFamily="34" charset="0"/>
              <a:buChar char="•"/>
              <a:defRPr/>
            </a:pPr>
            <a:r>
              <a:rPr lang="en-US" sz="1200" kern="1200">
                <a:gradFill>
                  <a:gsLst>
                    <a:gs pos="1250">
                      <a:srgbClr val="000000"/>
                    </a:gs>
                    <a:gs pos="100000">
                      <a:srgbClr val="000000"/>
                    </a:gs>
                  </a:gsLst>
                  <a:lin ang="5400000" scaled="0"/>
                </a:gradFill>
                <a:latin typeface="Segoe UI"/>
                <a:ea typeface="+mn-ea"/>
                <a:cs typeface="+mn-cs"/>
              </a:rPr>
              <a:t>RPO with up to one hour of potential data loss.</a:t>
            </a:r>
            <a:endParaRPr lang="en-US" sz="1200" kern="1200" noProof="0">
              <a:gradFill>
                <a:gsLst>
                  <a:gs pos="1250">
                    <a:srgbClr val="000000"/>
                  </a:gs>
                  <a:gs pos="100000">
                    <a:srgbClr val="000000"/>
                  </a:gs>
                </a:gsLst>
                <a:lin ang="5400000" scaled="0"/>
              </a:gradFill>
              <a:latin typeface="Segoe UI"/>
              <a:ea typeface="+mn-ea"/>
              <a:cs typeface="+mn-cs"/>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49</a:t>
            </a:fld>
            <a:endParaRPr lang="en-US"/>
          </a:p>
        </p:txBody>
      </p:sp>
    </p:spTree>
    <p:extLst>
      <p:ext uri="{BB962C8B-B14F-4D97-AF65-F5344CB8AC3E}">
        <p14:creationId xmlns:p14="http://schemas.microsoft.com/office/powerpoint/2010/main" val="134516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Azure Database for MySQL is a cost effective, fully managed MySQL database service in Azure which is easy to provision and scale. Customers and developers can focus on application development instead of managing the infrastructure, operating system, MySQL software, and so on. </a:t>
            </a:r>
          </a:p>
          <a:p>
            <a:pPr marL="171450" indent="-171450">
              <a:buFontTx/>
              <a:buChar char="-"/>
            </a:pPr>
            <a:r>
              <a:rPr lang="en-US" dirty="0">
                <a:cs typeface="Calibri"/>
              </a:rPr>
              <a:t>Azure Database for MySQL works with PHP, Java, Python, Node.JS, Ruby, .NET, and applications can be hosted in Azure App Service, Azure Kubernetes Service, and Spring Cloud. There is also a great integration to other Azure services, including the end-to-end data platform and the AI services such as Cognitive Services which all can be used when building innovative, intelligent solutions. </a:t>
            </a:r>
          </a:p>
          <a:p>
            <a:pPr marL="171450" indent="-171450">
              <a:buFontTx/>
              <a:buChar char="-"/>
            </a:pPr>
            <a:r>
              <a:rPr lang="en-US" dirty="0">
                <a:cs typeface="Calibri"/>
              </a:rPr>
              <a:t>Customers and developers will be able to build and deploy their data centric applications with the security and privacy controls required to innovate with confidence</a:t>
            </a:r>
          </a:p>
          <a:p>
            <a:pPr marL="171450" indent="-171450">
              <a:buFontTx/>
              <a:buChar char="-"/>
            </a:pPr>
            <a:endParaRPr lang="en-US" dirty="0">
              <a:cs typeface="Calibri"/>
            </a:endParaRPr>
          </a:p>
          <a:p>
            <a:endParaRPr lang="en-US" dirty="0">
              <a:cs typeface="Calibri"/>
            </a:endParaRPr>
          </a:p>
          <a:p>
            <a:pPr marL="0" indent="0">
              <a:buFontTx/>
              <a:buNone/>
            </a:pPr>
            <a:r>
              <a:rPr lang="en-US" dirty="0">
                <a:cs typeface="Calibri"/>
              </a:rPr>
              <a:t>¹ - aka.ms/</a:t>
            </a:r>
            <a:r>
              <a:rPr lang="en-US" dirty="0" err="1">
                <a:cs typeface="Calibri"/>
              </a:rPr>
              <a:t>mysqlflexibletco</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812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event of a regional failure, enabling geo-redundancy for your flexible server ensures that you active server can be restored on-demand to the geo-paired region using the server's geo-backup. </a:t>
            </a:r>
            <a:r>
              <a:rPr lang="en-US"/>
              <a:t>Geo-restore utilizes the most recent backup of the server. There is a delay between when a backup is taken and when it is replicated to different region. This delay can be up to an hour, so, if a disaster occurs, there can be up to one hour data loss. </a:t>
            </a:r>
            <a:endParaRPr lang="en-US">
              <a:cs typeface="Calibri"/>
            </a:endParaRPr>
          </a:p>
        </p:txBody>
      </p:sp>
      <p:sp>
        <p:nvSpPr>
          <p:cNvPr id="4" name="Slide Number Placeholder 3"/>
          <p:cNvSpPr>
            <a:spLocks noGrp="1"/>
          </p:cNvSpPr>
          <p:nvPr>
            <p:ph type="sldNum" sz="quarter" idx="5"/>
          </p:nvPr>
        </p:nvSpPr>
        <p:spPr/>
        <p:txBody>
          <a:bodyPr/>
          <a:lstStyle/>
          <a:p>
            <a:fld id="{FC450352-D365-40C6-8345-F254D64D03D4}" type="slidenum">
              <a:rPr lang="en-US" smtClean="0"/>
              <a:t>50</a:t>
            </a:fld>
            <a:endParaRPr lang="en-US"/>
          </a:p>
        </p:txBody>
      </p:sp>
    </p:spTree>
    <p:extLst>
      <p:ext uri="{BB962C8B-B14F-4D97-AF65-F5344CB8AC3E}">
        <p14:creationId xmlns:p14="http://schemas.microsoft.com/office/powerpoint/2010/main" val="1659366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Data-in replication allows you to synchronize data from an external MySQL server into the Azure Database for MySQL Flexible service. The external server can be on-premises, in virtual machines, Azure Database for MySQL Single Server, or a database service hosted by other cloud providers. Data-in replication is based on the binary log (</a:t>
            </a:r>
            <a:r>
              <a:rPr lang="en-US" err="1"/>
              <a:t>binlog</a:t>
            </a:r>
            <a:r>
              <a:rPr lang="en-US"/>
              <a:t>) file position-based.</a:t>
            </a:r>
          </a:p>
          <a:p>
            <a:endParaRPr lang="en-US">
              <a:cs typeface="Calibri"/>
            </a:endParaRPr>
          </a:p>
          <a:p>
            <a:r>
              <a:rPr lang="en-US">
                <a:hlinkClick r:id="rId3"/>
              </a:rPr>
              <a:t>Data-in replication - Azure Database for MySQL Flexible | Microsoft Docs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51</a:t>
            </a:fld>
            <a:endParaRPr lang="en-US"/>
          </a:p>
        </p:txBody>
      </p:sp>
    </p:spTree>
    <p:extLst>
      <p:ext uri="{BB962C8B-B14F-4D97-AF65-F5344CB8AC3E}">
        <p14:creationId xmlns:p14="http://schemas.microsoft.com/office/powerpoint/2010/main" val="291918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Offline migrations</a:t>
            </a:r>
          </a:p>
          <a:p>
            <a:pPr lvl="0"/>
            <a:r>
              <a:rPr lang="en-US"/>
              <a:t>- Migrate using custom scripts: </a:t>
            </a:r>
            <a:r>
              <a:rPr lang="en-US">
                <a:hlinkClick r:id="rId3"/>
              </a:rPr>
              <a:t>GitHub</a:t>
            </a:r>
            <a:endParaRPr lang="en-US"/>
          </a:p>
          <a:p>
            <a:pPr lvl="0"/>
            <a:r>
              <a:rPr lang="en-US"/>
              <a:t>- High speed migration using </a:t>
            </a:r>
            <a:r>
              <a:rPr lang="en-US">
                <a:hlinkClick r:id="rId4"/>
              </a:rPr>
              <a:t>Azure Data Migration Service</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Online migrations</a:t>
            </a:r>
          </a:p>
          <a:p>
            <a:pPr lvl="0">
              <a:lnSpc>
                <a:spcPct val="100000"/>
              </a:lnSpc>
            </a:pPr>
            <a:r>
              <a:rPr lang="en-US"/>
              <a:t>- Use </a:t>
            </a:r>
            <a:r>
              <a:rPr lang="en-US">
                <a:hlinkClick r:id="rId5"/>
              </a:rPr>
              <a:t>MySQL Data-in replication along with </a:t>
            </a:r>
            <a:r>
              <a:rPr lang="en-US" err="1">
                <a:hlinkClick r:id="rId5"/>
              </a:rPr>
              <a:t>myloader</a:t>
            </a:r>
            <a:r>
              <a:rPr lang="en-US">
                <a:hlinkClick r:id="rId5"/>
              </a:rPr>
              <a:t>/dumper </a:t>
            </a:r>
            <a:r>
              <a:rPr lang="en-US"/>
              <a:t>for minimum downtime</a:t>
            </a:r>
          </a:p>
          <a:p>
            <a:pPr lvl="0">
              <a:lnSpc>
                <a:spcPct val="100000"/>
              </a:lnSpc>
            </a:pPr>
            <a:r>
              <a:rPr lang="en-US"/>
              <a:t>- Coming soon! Physical migration using Azure Premium Files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50352-D365-40C6-8345-F254D64D03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17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t>Offline migrations with planned downtime</a:t>
            </a:r>
          </a:p>
          <a:p>
            <a:pPr marL="171450" lvl="1" indent="-171450" algn="l" defTabSz="711200">
              <a:lnSpc>
                <a:spcPct val="90000"/>
              </a:lnSpc>
              <a:spcBef>
                <a:spcPct val="0"/>
              </a:spcBef>
              <a:spcAft>
                <a:spcPct val="20000"/>
              </a:spcAft>
              <a:buChar char="•"/>
            </a:pPr>
            <a:r>
              <a:rPr lang="en-US" sz="1200" kern="1200">
                <a:hlinkClick r:id="rId3"/>
              </a:rPr>
              <a:t>Azure Data Migration Service</a:t>
            </a:r>
            <a:endParaRPr lang="en-US" sz="1200" kern="1200"/>
          </a:p>
          <a:p>
            <a:pPr marL="171450" lvl="1" indent="-171450" algn="l" defTabSz="711200">
              <a:lnSpc>
                <a:spcPct val="90000"/>
              </a:lnSpc>
              <a:spcBef>
                <a:spcPct val="0"/>
              </a:spcBef>
              <a:spcAft>
                <a:spcPct val="20000"/>
              </a:spcAft>
              <a:buChar char="•"/>
            </a:pPr>
            <a:r>
              <a:rPr lang="en-US" sz="1200" kern="1200">
                <a:hlinkClick r:id="rId4"/>
              </a:rPr>
              <a:t>Import and Export </a:t>
            </a:r>
            <a:r>
              <a:rPr lang="en-US" sz="1200" kern="1200"/>
              <a:t>using MySQL Workbench </a:t>
            </a:r>
          </a:p>
          <a:p>
            <a:pPr marL="171450" lvl="1" indent="-171450" algn="l" defTabSz="711200">
              <a:lnSpc>
                <a:spcPct val="90000"/>
              </a:lnSpc>
              <a:spcBef>
                <a:spcPct val="0"/>
              </a:spcBef>
              <a:spcAft>
                <a:spcPct val="20000"/>
              </a:spcAft>
              <a:buChar char="•"/>
            </a:pPr>
            <a:r>
              <a:rPr lang="en-US" sz="1200" kern="1200" err="1">
                <a:hlinkClick r:id="rId5"/>
              </a:rPr>
              <a:t>mydumper</a:t>
            </a:r>
            <a:r>
              <a:rPr lang="en-US" sz="1200" kern="1200">
                <a:hlinkClick r:id="rId5"/>
              </a:rPr>
              <a:t> and </a:t>
            </a:r>
            <a:r>
              <a:rPr lang="en-US" sz="1200" kern="1200" err="1">
                <a:hlinkClick r:id="rId5"/>
              </a:rPr>
              <a:t>myloader</a:t>
            </a:r>
            <a:r>
              <a:rPr lang="en-US" sz="1200" kern="1200"/>
              <a:t> for migrating large databases.</a:t>
            </a:r>
          </a:p>
          <a:p>
            <a:pPr marL="171450" lvl="1" indent="-171450" algn="l" defTabSz="711200">
              <a:lnSpc>
                <a:spcPct val="90000"/>
              </a:lnSpc>
              <a:spcBef>
                <a:spcPct val="0"/>
              </a:spcBef>
              <a:spcAft>
                <a:spcPct val="20000"/>
              </a:spcAft>
              <a:buChar char="•"/>
            </a:pPr>
            <a:r>
              <a:rPr lang="en-US" sz="1200" kern="1200"/>
              <a:t>Migrate using </a:t>
            </a:r>
            <a:r>
              <a:rPr lang="en-US" sz="1200" kern="1200" err="1"/>
              <a:t>mysqldump</a:t>
            </a:r>
            <a:r>
              <a:rPr lang="en-US" sz="1200" kern="1200"/>
              <a:t> or phpMyAdmin</a:t>
            </a:r>
          </a:p>
          <a:p>
            <a:pPr marL="171450" lvl="1" indent="-171450" algn="l" defTabSz="711200">
              <a:lnSpc>
                <a:spcPct val="90000"/>
              </a:lnSpc>
              <a:spcBef>
                <a:spcPct val="0"/>
              </a:spcBef>
              <a:spcAft>
                <a:spcPct val="20000"/>
              </a:spcAft>
              <a:buChar char="•"/>
            </a:pPr>
            <a:r>
              <a:rPr lang="en-US" sz="1200" kern="1200"/>
              <a:t>Migrate, compare schema and data after migrations using </a:t>
            </a:r>
            <a:r>
              <a:rPr lang="en-US" sz="1200" kern="1200" err="1">
                <a:hlinkClick r:id="rId6"/>
              </a:rPr>
              <a:t>DbForge</a:t>
            </a:r>
            <a:r>
              <a:rPr lang="en-US" sz="1200" kern="1200">
                <a:hlinkClick r:id="rId6"/>
              </a:rPr>
              <a:t> Studio</a:t>
            </a:r>
            <a:endParaRPr lang="en-US" sz="1200" kern="1200"/>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t>Online migrations with near-zero downtime</a:t>
            </a:r>
          </a:p>
          <a:p>
            <a:pPr marL="171450" lvl="1" indent="-171450" defTabSz="711200">
              <a:lnSpc>
                <a:spcPct val="90000"/>
              </a:lnSpc>
              <a:spcBef>
                <a:spcPct val="0"/>
              </a:spcBef>
              <a:spcAft>
                <a:spcPct val="20000"/>
              </a:spcAft>
              <a:buChar char="•"/>
            </a:pPr>
            <a:r>
              <a:rPr lang="en-US" sz="1200"/>
              <a:t>Use Data-In replication for online migrations. </a:t>
            </a:r>
          </a:p>
          <a:p>
            <a:pPr marL="171450" lvl="1" indent="-171450" defTabSz="711200">
              <a:lnSpc>
                <a:spcPct val="90000"/>
              </a:lnSpc>
              <a:spcBef>
                <a:spcPct val="0"/>
              </a:spcBef>
              <a:spcAft>
                <a:spcPct val="20000"/>
              </a:spcAft>
              <a:buChar char="•"/>
            </a:pPr>
            <a:r>
              <a:rPr lang="en-US" sz="1200"/>
              <a:t>The migrations source can be from on-premises or other cloud providers</a:t>
            </a:r>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54</a:t>
            </a:fld>
            <a:endParaRPr lang="en-US"/>
          </a:p>
        </p:txBody>
      </p:sp>
    </p:spTree>
    <p:extLst>
      <p:ext uri="{BB962C8B-B14F-4D97-AF65-F5344CB8AC3E}">
        <p14:creationId xmlns:p14="http://schemas.microsoft.com/office/powerpoint/2010/main" val="2308042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50352-D365-40C6-8345-F254D64D03D4}" type="slidenum">
              <a:rPr lang="en-US" smtClean="0"/>
              <a:t>55</a:t>
            </a:fld>
            <a:endParaRPr lang="en-US"/>
          </a:p>
        </p:txBody>
      </p:sp>
    </p:spTree>
    <p:extLst>
      <p:ext uri="{BB962C8B-B14F-4D97-AF65-F5344CB8AC3E}">
        <p14:creationId xmlns:p14="http://schemas.microsoft.com/office/powerpoint/2010/main" val="4040389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Nobel Media of Stockholm, Sweden is responsible for building and maintaining the Nobel Prize website. In the minutes and hours surrounding the announcement of each Nobel Prize, traffic on the website increases 1,000- to 10,000-fold. Their website now runs the open-source WordPress content management system based on the PHP scripting language in Azure App Service, and they use Azure Database for MySQL to store the content. To make the website even more performant, they also use Azure Cache for Redis to accelerate the data layer through in-memory caching.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Azure App Service is a hosting platform for web applications, REST APIs, and mobile back ends in Azure. App Service adds the power of Azure to your application, and has features for security, load balancing, autoscaling, and automated management. It allows you to host both Linux and Windows web applications, so if you are planning to build a website using WordPress, Drupal, or Joomla as the content management system, you can deploy a new website easily using Azure Marketplace and the deployment templates.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74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Many developers and organizations deploy microservices architectures to offer resilient, scalable, and developer friendly applications. Unlike traditional monolithic apps, each microservice operates independently and can be updated without redeploying the application. Each service also manages its own persistence layer, which means that service teams can perform database schema updates without affecting other services.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While microservices apps offer major benefits, they require advanced tools and knowledge of distributed systems. Organizations utilize domain analysis to define optimal boundaries between services, and use well-defined APIs to implement communication between the services. A single small team of developers can write and maintain a microservice, and they can make independent decisions on which technology stack, libraries, or frameworks they want to use.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Since microservices communicate with each other using well-defined APIs, API management is very important. Azure API Management allows organizations to manage and securely expose   their APIs hosted on diverse environments from a central service. API Management simplifies legacy API modernization, API exposure to multiple platforms, and the exchange of data between businesses. Applications call APIs through an API gateway that validates credentials, enforces quotas, serializes requests in different protocols, and more. Developers operate their API Management instances through the management plane in Azure, and they can expose API documentation for internal and external users through the Developer portal.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On Azure, organizations often deploy microservices to Azure Kubernetes Service and use CI/CD or Continuous Integration/Continuous Development platforms, such as GitHub actions. Azure Kubernetes Service provides many enterprise features, such as deployment of the application or the microservice across nodes that live in multiple Azure regions, load balancing, automatic restarts, redeployment, and more. Kubernetes apps that persist data in Azure Database for MySQL Flexible Server also get many benefits. For example, you can co-locate Flexible Server and Azure Kubernetes Service nodes in the same availability zone to minimize latency, and as a developer you will be able to manage Flexible Server instances directly from AKS using the Azure Service Operator.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EA4762-5F09-4BEC-AFFC-6347087CB6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700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Intelligent apps</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Develop sophisticated, transformational apps using state-of-the-art machine-learning algorithms and integrated visualization tools for analytics and actionable insights.</a:t>
            </a:r>
            <a:endParaRPr lang="en-US" sz="1200" b="0" i="0" u="none" strike="noStrike" kern="1200" dirty="0">
              <a:solidFill>
                <a:schemeClr val="tx1"/>
              </a:solidFill>
              <a:effectLst/>
              <a:latin typeface="+mn-lt"/>
              <a:cs typeface="Calibri"/>
            </a:endParaRPr>
          </a:p>
          <a:p>
            <a:endParaRPr lang="en-US" dirty="0"/>
          </a:p>
          <a:p>
            <a:r>
              <a:rPr lang="en-US" sz="1200" b="1" i="0" u="none" strike="noStrike" kern="1200" dirty="0">
                <a:solidFill>
                  <a:schemeClr val="tx1"/>
                </a:solidFill>
                <a:effectLst/>
                <a:latin typeface="+mn-lt"/>
                <a:ea typeface="+mn-ea"/>
                <a:cs typeface="+mn-cs"/>
              </a:rPr>
              <a:t>Retail and e-commerce</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Build highly secure and scalable e-commerce solutions that meet the demands of both consumer and business customers. Engage customers through targeted products and offers, process transactions quickly, and optimize fulfillment and customer service.</a:t>
            </a:r>
            <a:endParaRPr lang="en-US" sz="1200" b="0" i="0" u="none" strike="noStrike" kern="1200" dirty="0">
              <a:solidFill>
                <a:schemeClr val="tx1"/>
              </a:solidFill>
              <a:effectLst/>
              <a:latin typeface="+mn-lt"/>
              <a:cs typeface="Calibri"/>
            </a:endParaRPr>
          </a:p>
          <a:p>
            <a:endParaRPr lang="en-US" dirty="0"/>
          </a:p>
          <a:p>
            <a:r>
              <a:rPr lang="en-US" sz="1200" b="1" i="0" u="none" strike="noStrike" kern="1200" dirty="0">
                <a:solidFill>
                  <a:schemeClr val="tx1"/>
                </a:solidFill>
                <a:effectLst/>
                <a:latin typeface="+mn-lt"/>
                <a:ea typeface="+mn-ea"/>
                <a:cs typeface="+mn-cs"/>
              </a:rPr>
              <a:t>Scalable web and mobile applications</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Rapidly build engaging, scalable cross-platform and native apps for iOS, Android, Windows, or Mac.</a:t>
            </a:r>
            <a:endParaRPr lang="en-US" sz="1200" b="0" i="0" u="none" strike="noStrike" kern="1200" dirty="0">
              <a:solidFill>
                <a:schemeClr val="tx1"/>
              </a:solidFill>
              <a:effectLst/>
              <a:latin typeface="+mn-lt"/>
              <a:cs typeface="Calibri"/>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Digital marketing</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Engage with customers around the world with rich, personalized digital marketing experiences. Quickly build and launch digital campaigns that automatically scale based on traffic and customer demand.</a:t>
            </a:r>
            <a:endParaRPr lang="en-US" sz="1200" b="0" i="0" u="none" strike="noStrike" kern="1200" dirty="0">
              <a:solidFill>
                <a:schemeClr val="tx1"/>
              </a:solidFill>
              <a:effectLst/>
              <a:latin typeface="+mn-lt"/>
              <a:cs typeface="Calibri"/>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Financial management apps</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Securely store critical data and provide high-value analytics and insights over aggregated data to users, using built-in security and high availability.</a:t>
            </a:r>
            <a:endParaRPr lang="en-US" sz="1200" b="0" i="0" u="none" strike="noStrike" kern="1200" dirty="0">
              <a:solidFill>
                <a:schemeClr val="tx1"/>
              </a:solidFill>
              <a:effectLst/>
              <a:latin typeface="+mn-lt"/>
              <a:cs typeface="Calibri"/>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Gaming</a:t>
            </a:r>
            <a:endParaRPr lang="en-US" sz="1200" b="1" i="0" u="none" strike="noStrike"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Scale your databases elastically to accommodate unpredictable bursts of traffic and deliver low-latency multi-player experiences.</a:t>
            </a:r>
            <a:endParaRPr lang="en-US" sz="1200" b="0" i="0" u="none" strike="noStrike" kern="1200" dirty="0">
              <a:solidFill>
                <a:schemeClr val="tx1"/>
              </a:solidFill>
              <a:effectLst/>
              <a:latin typeface="+mn-lt"/>
              <a:cs typeface="Calibri"/>
            </a:endParaRPr>
          </a:p>
          <a:p>
            <a:endParaRPr lang="en-US" sz="1200" b="0" i="0" u="none" strike="noStrike" kern="1200" dirty="0">
              <a:solidFill>
                <a:schemeClr val="tx1"/>
              </a:solidFill>
              <a:effectLst/>
              <a:latin typeface="+mn-lt"/>
              <a:ea typeface="+mn-ea"/>
              <a:cs typeface="+mn-cs"/>
            </a:endParaRPr>
          </a:p>
          <a:p>
            <a:r>
              <a:rPr lang="en-US" dirty="0"/>
              <a:t>Pcs:</a:t>
            </a:r>
          </a:p>
          <a:p>
            <a:r>
              <a:rPr lang="en-US" dirty="0"/>
              <a:t>Updated text</a:t>
            </a:r>
          </a:p>
          <a:p>
            <a:r>
              <a:rPr lang="en-US" dirty="0"/>
              <a:t>Added Gaming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8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Segoe UI Semibold"/>
              </a:rPr>
              <a:t>Open-source freedom with ecosystem of extensions </a:t>
            </a:r>
            <a:r>
              <a:rPr lang="en-US" sz="1200">
                <a:latin typeface="Segoe UI Semibold"/>
              </a:rPr>
              <a:t>- </a:t>
            </a:r>
            <a:r>
              <a:rPr lang="en-US" sz="1200">
                <a:gradFill>
                  <a:gsLst>
                    <a:gs pos="1250">
                      <a:srgbClr val="000000"/>
                    </a:gs>
                    <a:gs pos="100000">
                      <a:srgbClr val="000000"/>
                    </a:gs>
                  </a:gsLst>
                  <a:lin ang="5400000" scaled="0"/>
                </a:gradFill>
                <a:latin typeface="Segoe UI"/>
              </a:rPr>
              <a:t>Enjoy a fully compatible  MySQL database with support for latest versions. Use your favorite MySQL extensions and Microsoft’s open-source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Segoe UI Semibold"/>
              </a:rPr>
              <a:t>Simplified developer experience </a:t>
            </a:r>
            <a:r>
              <a:rPr lang="en-US" sz="1200">
                <a:latin typeface="Segoe UI Semibold"/>
              </a:rPr>
              <a:t>- </a:t>
            </a:r>
            <a:r>
              <a:rPr lang="en-US" sz="1200">
                <a:gradFill>
                  <a:gsLst>
                    <a:gs pos="1250">
                      <a:srgbClr val="000000"/>
                    </a:gs>
                    <a:gs pos="100000">
                      <a:srgbClr val="000000"/>
                    </a:gs>
                  </a:gsLst>
                  <a:lin ang="5400000" scaled="0"/>
                </a:gradFill>
                <a:latin typeface="Segoe UI"/>
              </a:rPr>
              <a:t>Increase productivity with a simplified, end-to-end deployment experience at low cost of ownership. Reduce time to market with Azure Kubernetes Service, Azure App Service,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Segoe UI Semibold"/>
              </a:rPr>
              <a:t>Advanced data security and compliance </a:t>
            </a:r>
            <a:r>
              <a:rPr lang="en-US" sz="1200">
                <a:latin typeface="Segoe UI Semibold"/>
              </a:rPr>
              <a:t>- </a:t>
            </a:r>
            <a:r>
              <a:rPr lang="en-US" sz="1200">
                <a:gradFill>
                  <a:gsLst>
                    <a:gs pos="1250">
                      <a:srgbClr val="000000"/>
                    </a:gs>
                    <a:gs pos="100000">
                      <a:srgbClr val="000000"/>
                    </a:gs>
                  </a:gsLst>
                  <a:lin ang="5400000" scaled="0"/>
                </a:gradFill>
                <a:latin typeface="Segoe UI"/>
              </a:rPr>
              <a:t>Protect your data with enterprise-grade security and compliance, as well as the enhanced security capabilities of </a:t>
            </a:r>
            <a:r>
              <a:rPr lang="en-US" sz="1200">
                <a:solidFill>
                  <a:schemeClr val="tx1"/>
                </a:solidFill>
                <a:latin typeface="Segoe UI"/>
                <a:cs typeface="Segoe UI"/>
              </a:rPr>
              <a:t>Microsoft Defender for Cloud* </a:t>
            </a:r>
            <a:r>
              <a:rPr lang="en-US" sz="1200">
                <a:gradFill>
                  <a:gsLst>
                    <a:gs pos="1250">
                      <a:srgbClr val="000000"/>
                    </a:gs>
                    <a:gs pos="100000">
                      <a:srgbClr val="000000"/>
                    </a:gs>
                  </a:gsLst>
                  <a:lin ang="5400000" scaled="0"/>
                </a:gradFill>
                <a:latin typeface="Segoe UI"/>
              </a:rPr>
              <a:t>and double encryption. (</a:t>
            </a:r>
            <a:r>
              <a:rPr lang="en-US" sz="1200">
                <a:gradFill>
                  <a:gsLst>
                    <a:gs pos="2917">
                      <a:schemeClr val="tx1"/>
                    </a:gs>
                    <a:gs pos="30000">
                      <a:schemeClr val="tx1"/>
                    </a:gs>
                  </a:gsLst>
                  <a:lin ang="5400000" scaled="0"/>
                </a:gradFill>
              </a:rPr>
              <a:t>*</a:t>
            </a:r>
            <a:r>
              <a:rPr lang="en-US" sz="1200" i="1">
                <a:gradFill>
                  <a:gsLst>
                    <a:gs pos="2917">
                      <a:schemeClr val="tx1"/>
                    </a:gs>
                    <a:gs pos="30000">
                      <a:schemeClr val="tx1"/>
                    </a:gs>
                  </a:gsLst>
                  <a:lin ang="5400000" scaled="0"/>
                </a:gradFill>
              </a:rPr>
              <a:t>Available in Single Server; coming soon to Flexible Server</a:t>
            </a:r>
            <a:r>
              <a:rPr lang="en-US" sz="1200" i="0">
                <a:gradFill>
                  <a:gsLst>
                    <a:gs pos="2917">
                      <a:schemeClr val="tx1"/>
                    </a:gs>
                    <a:gs pos="30000">
                      <a:schemeClr val="tx1"/>
                    </a:gs>
                  </a:gsLst>
                  <a:lin ang="5400000" scaled="0"/>
                </a:gradFill>
              </a:rPr>
              <a:t>)</a:t>
            </a:r>
            <a:endParaRPr lang="en-US" sz="1200" i="0">
              <a:gradFill>
                <a:gsLst>
                  <a:gs pos="1250">
                    <a:srgbClr val="000000"/>
                  </a:gs>
                  <a:gs pos="100000">
                    <a:srgbClr val="000000"/>
                  </a:gs>
                </a:gsLst>
                <a:lin ang="5400000" scaled="0"/>
              </a:gradFill>
              <a:latin typeface="Segoe U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Segoe UI Semibold"/>
              </a:rPr>
              <a:t>Highly available and flexible MySQL </a:t>
            </a:r>
            <a:r>
              <a:rPr lang="en-US" sz="1200">
                <a:latin typeface="Segoe UI Semibold"/>
              </a:rPr>
              <a:t>- </a:t>
            </a:r>
            <a:r>
              <a:rPr lang="en-US" sz="1200">
                <a:gradFill>
                  <a:gsLst>
                    <a:gs pos="1250">
                      <a:srgbClr val="000000"/>
                    </a:gs>
                    <a:gs pos="100000">
                      <a:srgbClr val="000000"/>
                    </a:gs>
                  </a:gsLst>
                  <a:lin ang="5400000" scaled="0"/>
                </a:gradFill>
                <a:latin typeface="Segoe UI"/>
              </a:rPr>
              <a:t>Focus on application innovation with a fully managed, highly available MySQL database service that provides maximum flexibility</a:t>
            </a: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t>
            </a:r>
            <a:endParaRPr lang="en-US" sz="1200">
              <a:latin typeface="Segoe UI Semibold"/>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Automatic updates </a:t>
            </a:r>
            <a:r>
              <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ensures your data is available and automatically updates your database, freeing you to focus on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Scale in seconds</a:t>
            </a:r>
            <a:r>
              <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 </a:t>
            </a:r>
            <a:r>
              <a:rPr lang="en-US" sz="1200">
                <a:gradFill>
                  <a:gsLst>
                    <a:gs pos="1250">
                      <a:srgbClr val="000000"/>
                    </a:gs>
                    <a:gs pos="100000">
                      <a:srgbClr val="000000"/>
                    </a:gs>
                  </a:gsLst>
                  <a:lin ang="5400000" scaled="0"/>
                </a:gradFill>
                <a:latin typeface="Segoe UI"/>
              </a:rPr>
              <a:t>Scale your compute or storage resources independently to meet your application’s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Built-in compliance and security</a:t>
            </a:r>
            <a:r>
              <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 </a:t>
            </a:r>
            <a:r>
              <a:rPr lang="en-US" sz="1200">
                <a:gradFill>
                  <a:gsLst>
                    <a:gs pos="1250">
                      <a:srgbClr val="000000"/>
                    </a:gs>
                    <a:gs pos="100000">
                      <a:srgbClr val="000000"/>
                    </a:gs>
                  </a:gsLst>
                  <a:lin ang="5400000" scaled="0"/>
                </a:gradFill>
                <a:latin typeface="Segoe UI"/>
              </a:rPr>
              <a:t>Automatically leverage enterprise-grade security and compliance; proactively receive security alerts with 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Azure IP Advantage</a:t>
            </a:r>
            <a:r>
              <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 </a:t>
            </a:r>
            <a:r>
              <a:rPr lang="en-US" sz="1200">
                <a:gradFill>
                  <a:gsLst>
                    <a:gs pos="1250">
                      <a:srgbClr val="000000"/>
                    </a:gs>
                    <a:gs pos="100000">
                      <a:srgbClr val="000000"/>
                    </a:gs>
                  </a:gsLst>
                  <a:lin ang="5400000" scaled="0"/>
                </a:gradFill>
                <a:latin typeface="Segoe UI"/>
              </a:rPr>
              <a:t>Rest assured that you have best-in-industry uncapped defense and indemnification coverage.</a:t>
            </a: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FC450352-D365-40C6-8345-F254D64D03D4}" type="slidenum">
              <a:rPr lang="en-US" smtClean="0"/>
              <a:t>8</a:t>
            </a:fld>
            <a:endParaRPr lang="en-US"/>
          </a:p>
        </p:txBody>
      </p:sp>
    </p:spTree>
    <p:extLst>
      <p:ext uri="{BB962C8B-B14F-4D97-AF65-F5344CB8AC3E}">
        <p14:creationId xmlns:p14="http://schemas.microsoft.com/office/powerpoint/2010/main" val="78748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Maximum control over your databases </a:t>
            </a:r>
            <a:r>
              <a:rPr lang="en-US" dirty="0"/>
              <a:t>– </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Network isolation with VNET integration</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More server parameters for fine-grained tuning</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Custom maintenance windows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 resiliency across availability zones </a:t>
            </a:r>
            <a:r>
              <a:rPr lang="en-US" dirty="0"/>
              <a:t>– </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Redundant deployment for HA</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Fast failover with zero data loss</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Co-locate app and database in same zone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developer experience </a:t>
            </a:r>
            <a:r>
              <a:rPr lang="en-US" dirty="0"/>
              <a:t>– </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Simple end-to-end deployment</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Fully compatible with community MySQL </a:t>
            </a:r>
          </a:p>
          <a:p>
            <a:pPr marL="461963" indent="-285750">
              <a:lnSpc>
                <a:spcPct val="110000"/>
              </a:lnSpc>
              <a:spcBef>
                <a:spcPts val="0"/>
              </a:spcBef>
              <a:spcAft>
                <a:spcPts val="0"/>
              </a:spcAft>
              <a:buSzTx/>
              <a:buFont typeface="Arial" panose="020B0604020202020204" pitchFamily="34" charset="0"/>
              <a:buChar char="•"/>
              <a:defRPr/>
            </a:pPr>
            <a:r>
              <a:rPr lang="en-US" sz="1200" dirty="0">
                <a:gradFill>
                  <a:gsLst>
                    <a:gs pos="1250">
                      <a:srgbClr val="000000"/>
                    </a:gs>
                    <a:gs pos="100000">
                      <a:srgbClr val="000000"/>
                    </a:gs>
                  </a:gsLst>
                  <a:lin ang="5400000" scaled="0"/>
                </a:gradFill>
                <a:latin typeface="Segoe UI"/>
              </a:rPr>
              <a:t>Easy cost optimization with Stop/Start and Burstable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9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Database for MySQL – Flexible Server architecture, we have separated compute and storage to provide high availability. Your MySQL server runs on a Linux VM with data stored on premium files storage. The data is replicated 3 times across the storage for better resiliency. You can further opt-in for a same-zone or zone redundant hot standby for high availability.  In high availability configuration, the data is synchronously replicated to support zero data loss and automatic failover. The failover typically completes in 60 seconds and you are expected to have a retry logic in your application with connect timeout setting set to &gt; 60 seconds. Flexible Server architecture is zone aware which means you can define the zone where you want your primary server to be hosted. This helps in collocation of application and database server to minimize query latency. The database is automatically backed up and stored on a local redundant storage by default but optionally, can be stored on zone redundant or geo-redundant storage for data protection and disaster recovery. You can deploy your app on VMs, VMSS, AKS or App service and since the service runs open-source community version of MySQL so you don’t need any application refactoring or additional drivers to run with Azure Database for MySQL, the </a:t>
            </a:r>
            <a:r>
              <a:rPr lang="en-US" err="1"/>
              <a:t>mysql</a:t>
            </a:r>
            <a:r>
              <a:rPr lang="en-US"/>
              <a:t> community drivers just works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311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One of the top use cases for Azure Database for MySQL Flexible Server is to build web applications using popular content management systems such as Alfresco, WordPress, Drupal, or Joomla.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Azure App Service is a hosting platform for web applications, REST APIs, and mobile back ends in Azure. App Service adds the power of Azure to your application, and has features for security, load balancing, autoscaling, and automated management. It allows you to host both Linux and Windows web applications, so if you are planning to build a website using WordPress, Drupal, or Joomla as the content management system, you can deploy a new website easily using Azure Marketplace and the deployment templates.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E-commerce is a very popular use case for MySQL, and there are even e-commerce platforms such as Magento, which provides a fast go-to-market experience for those developers and businesses who want to build a multi-channel commerce experience for customers on a single platform. Magento, also known as Adobe Commerce, is written in PHP, and can be easily deployed to Azure Kubernetes Service using Azure Marketplace and the pre-packaged container images. Conforming to security standards, such as PCI-DSS is very important in e-commerce, and these types of applications benefit from the security features we have in Azure, such as private networks, data encryption, Azure Firewall, Microsoft Sentinel, Microsoft Defender for Cloud, and so on. </a:t>
            </a:r>
          </a:p>
          <a:p>
            <a:endParaRPr lang="en-US"/>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Gaming is a very typical use case for Azure Database for MySQL and customers like </a:t>
            </a:r>
            <a:r>
              <a:rPr lang="en-US" sz="1800" dirty="0">
                <a:effectLst/>
                <a:latin typeface="Calibri" panose="020F0502020204030204" pitchFamily="34" charset="0"/>
                <a:ea typeface="Calibri" panose="020F0502020204030204" pitchFamily="34" charset="0"/>
                <a:cs typeface="Arial" panose="020B0604020202020204" pitchFamily="34" charset="0"/>
              </a:rPr>
              <a:t>Gamepub</a:t>
            </a:r>
            <a:r>
              <a:rPr lang="en-US" sz="1800">
                <a:effectLst/>
                <a:latin typeface="Calibri" panose="020F0502020204030204" pitchFamily="34" charset="0"/>
                <a:ea typeface="Calibri" panose="020F0502020204030204" pitchFamily="34" charset="0"/>
                <a:cs typeface="Arial" panose="020B0604020202020204" pitchFamily="34" charset="0"/>
              </a:rPr>
              <a:t> and Minecraft Realms keep their gamers happy with their fast and reliable database infrastructure and gaming platform in Azure.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Gamepub</a:t>
            </a:r>
            <a:r>
              <a:rPr lang="en-US" sz="1800">
                <a:effectLst/>
                <a:latin typeface="Calibri" panose="020F0502020204030204" pitchFamily="34" charset="0"/>
                <a:ea typeface="Calibri" panose="020F0502020204030204" pitchFamily="34" charset="0"/>
                <a:cs typeface="Arial" panose="020B0604020202020204" pitchFamily="34" charset="0"/>
              </a:rPr>
              <a:t> uses Azure Database for MySQL Flexible Server to have increased control and flexibility of database server parameters, more options for high availability, and cost optimization controls. With Flexible server they can reduce service downtime by aligning server maintenance with the game maintenance schedule.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Minecraft offers both single player and multiplayer modes of gameplay. Minecraft Realms enables players to create personal multiplayer servers, providing a private online multiplayer experience. Originally, Realms was completely hosted on AWS. This included the cloud-hosted multiplayer gamer servers, world state data storage, subscription and metadata databases, and the service code’s compute fabric.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Realms was migrated to Azure Database for MySQL for various reasons: They were looking for cost efficiency by moving from virtual servers to a true Platform-as-a-Service solution to shift focus away from managing virtual machines and to be able to spend more time enhancing the customer experience for their product offering. They were also looking for better interoperability with the Microsoft ecosystem, and to improve gameplay through a lower latency experience that could leverage the global footprint of Azure.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After Minecraft Realms moved its databases, compute, and storage to Azure, they achieved core tactical improvements for the business, including better cost efficiency and service maintainability while improving both the productivity of their developers and the gameplay experience. </a:t>
            </a:r>
          </a:p>
          <a:p>
            <a:endParaRPr lang="en-US"/>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Many financial companies and banks are using Azure Database for MySQL for payment and banking applications. A great example is HSBC, one of the world’s largest international banks, who combined the convenience afforded by smart phones with cloud services to allow cashless transactions where people can use their smart phone to perform payments digitally. Today, over one and a half million people use their </a:t>
            </a:r>
            <a:r>
              <a:rPr lang="en-US" sz="1800" dirty="0">
                <a:effectLst/>
                <a:latin typeface="Calibri" panose="020F0502020204030204" pitchFamily="34" charset="0"/>
                <a:ea typeface="Calibri" panose="020F0502020204030204" pitchFamily="34" charset="0"/>
                <a:cs typeface="Arial" panose="020B0604020202020204" pitchFamily="34" charset="0"/>
              </a:rPr>
              <a:t>PayMe</a:t>
            </a:r>
            <a:r>
              <a:rPr lang="en-US" sz="1800">
                <a:effectLst/>
                <a:latin typeface="Calibri" panose="020F0502020204030204" pitchFamily="34" charset="0"/>
                <a:ea typeface="Calibri" panose="020F0502020204030204" pitchFamily="34" charset="0"/>
                <a:cs typeface="Arial" panose="020B0604020202020204" pitchFamily="34" charset="0"/>
              </a:rPr>
              <a:t> app to exchange money with people in their personal network for free. And businesses are using HSBC’s new </a:t>
            </a:r>
            <a:r>
              <a:rPr lang="en-US" sz="1800" dirty="0">
                <a:effectLst/>
                <a:latin typeface="Calibri" panose="020F0502020204030204" pitchFamily="34" charset="0"/>
                <a:ea typeface="Calibri" panose="020F0502020204030204" pitchFamily="34" charset="0"/>
                <a:cs typeface="Arial" panose="020B0604020202020204" pitchFamily="34" charset="0"/>
              </a:rPr>
              <a:t>PayMe</a:t>
            </a:r>
            <a:r>
              <a:rPr lang="en-US" sz="1800">
                <a:effectLst/>
                <a:latin typeface="Calibri" panose="020F0502020204030204" pitchFamily="34" charset="0"/>
                <a:ea typeface="Calibri" panose="020F0502020204030204" pitchFamily="34" charset="0"/>
                <a:cs typeface="Arial" panose="020B0604020202020204" pitchFamily="34" charset="0"/>
              </a:rPr>
              <a:t> for Business app, built natively on Azure, to collect payments instantly, with 98 percent of all transactions completed in less than 500 milliseconds.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They use Azure Database for MySQL, a microservices architecture, and Azure services such as Azure Kubernetes Service, Azure Event Hubs, Azure Storage, Azure Cosmos DB, and Azure Databricks to build a full end-to-end solution.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9292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r="-1"/>
          <a:stretch/>
        </p:blipFill>
        <p:spPr>
          <a:xfrm flipH="1">
            <a:off x="-1" y="0"/>
            <a:ext cx="12191999" cy="6858000"/>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398000" cy="6858000"/>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gray">
          <a:xfrm>
            <a:off x="451633" y="2374720"/>
            <a:ext cx="8736271" cy="1793090"/>
          </a:xfrm>
          <a:noFill/>
        </p:spPr>
        <p:txBody>
          <a:bodyPr lIns="146304" tIns="91440" rIns="146304" bIns="91440" anchor="b" anchorCtr="0"/>
          <a:lstStyle>
            <a:lvl1pPr>
              <a:defRPr sz="4400"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51632" y="4376019"/>
            <a:ext cx="6989006" cy="1528392"/>
          </a:xfrm>
          <a:noFill/>
        </p:spPr>
        <p:txBody>
          <a:bodyPr lIns="146304" tIns="109728" rIns="146304" bIns="109728">
            <a:noAutofit/>
          </a:bodyPr>
          <a:lstStyle>
            <a:lvl1pPr marL="0" indent="0">
              <a:spcBef>
                <a:spcPts val="0"/>
              </a:spcBef>
              <a:buNone/>
              <a:defRPr sz="200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4"/>
          <a:stretch>
            <a:fillRect/>
          </a:stretch>
        </p:blipFill>
        <p:spPr bwMode="black">
          <a:xfrm>
            <a:off x="451633" y="470067"/>
            <a:ext cx="1423303" cy="304828"/>
          </a:xfrm>
          <a:prstGeom prst="rect">
            <a:avLst/>
          </a:prstGeom>
        </p:spPr>
      </p:pic>
      <p:sp>
        <p:nvSpPr>
          <p:cNvPr id="10" name="TextBox 9">
            <a:extLst>
              <a:ext uri="{FF2B5EF4-FFF2-40B4-BE49-F238E27FC236}">
                <a16:creationId xmlns:a16="http://schemas.microsoft.com/office/drawing/2014/main" id="{19BF73E2-C7B6-4249-9136-6F366EBD25D6}"/>
              </a:ext>
            </a:extLst>
          </p:cNvPr>
          <p:cNvSpPr txBox="1"/>
          <p:nvPr userDrawn="1"/>
        </p:nvSpPr>
        <p:spPr bwMode="black">
          <a:xfrm>
            <a:off x="7861428" y="6617963"/>
            <a:ext cx="4233531" cy="161583"/>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50" b="0" spc="150" baseline="0">
                <a:solidFill>
                  <a:schemeClr val="tx1"/>
                </a:soli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424500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911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4968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4974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10030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6617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251080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3539513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362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4044689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a:t>Click to edit Master text styles</a:t>
            </a:r>
          </a:p>
        </p:txBody>
      </p:sp>
    </p:spTree>
    <p:extLst>
      <p:ext uri="{BB962C8B-B14F-4D97-AF65-F5344CB8AC3E}">
        <p14:creationId xmlns:p14="http://schemas.microsoft.com/office/powerpoint/2010/main" val="99330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a:t>Click to edit Master text styles</a:t>
            </a:r>
          </a:p>
        </p:txBody>
      </p:sp>
    </p:spTree>
    <p:extLst>
      <p:ext uri="{BB962C8B-B14F-4D97-AF65-F5344CB8AC3E}">
        <p14:creationId xmlns:p14="http://schemas.microsoft.com/office/powerpoint/2010/main" val="409840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9F42-2D7A-9242-A446-7AE7D156124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69D7F6-3916-6E45-BA19-310DBEA0416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566EA0-D65D-9542-A503-C6B956D9F768}"/>
              </a:ext>
            </a:extLst>
          </p:cNvPr>
          <p:cNvSpPr>
            <a:spLocks noGrp="1"/>
          </p:cNvSpPr>
          <p:nvPr>
            <p:ph type="dt" sz="half" idx="10"/>
          </p:nvPr>
        </p:nvSpPr>
        <p:spPr/>
        <p:txBody>
          <a:bodyPr/>
          <a:lstStyle/>
          <a:p>
            <a:fld id="{AFD9ABC9-588B-8D48-ADB6-D83D1C337E71}" type="datetimeFigureOut">
              <a:rPr lang="en-US" smtClean="0"/>
              <a:t>11/30/2022</a:t>
            </a:fld>
            <a:endParaRPr lang="en-US"/>
          </a:p>
        </p:txBody>
      </p:sp>
      <p:sp>
        <p:nvSpPr>
          <p:cNvPr id="5" name="Footer Placeholder 4">
            <a:extLst>
              <a:ext uri="{FF2B5EF4-FFF2-40B4-BE49-F238E27FC236}">
                <a16:creationId xmlns:a16="http://schemas.microsoft.com/office/drawing/2014/main" id="{CC48F2A9-4C97-004E-ADB0-658BA38EB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F4405-E39B-0841-9867-A3F26B39BCD2}"/>
              </a:ext>
            </a:extLst>
          </p:cNvPr>
          <p:cNvSpPr>
            <a:spLocks noGrp="1"/>
          </p:cNvSpPr>
          <p:nvPr>
            <p:ph type="sldNum" sz="quarter" idx="12"/>
          </p:nvPr>
        </p:nvSpPr>
        <p:spPr/>
        <p:txBody>
          <a:bodyPr/>
          <a:lstStyle/>
          <a:p>
            <a:fld id="{DAB0D074-030A-E245-BD5E-92FA35C36B87}" type="slidenum">
              <a:rPr lang="en-US" smtClean="0"/>
              <a:t>‹#›</a:t>
            </a:fld>
            <a:endParaRPr lang="en-US"/>
          </a:p>
        </p:txBody>
      </p:sp>
    </p:spTree>
    <p:extLst>
      <p:ext uri="{BB962C8B-B14F-4D97-AF65-F5344CB8AC3E}">
        <p14:creationId xmlns:p14="http://schemas.microsoft.com/office/powerpoint/2010/main" val="421699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3112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279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002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8"/>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1"/>
            <a:ext cx="6096000" cy="430887"/>
          </a:xfrm>
        </p:spPr>
        <p:txBody>
          <a:bodyPr/>
          <a:lstStyle/>
          <a:p>
            <a:endParaRPr lang="en-US"/>
          </a:p>
        </p:txBody>
      </p:sp>
    </p:spTree>
    <p:extLst>
      <p:ext uri="{BB962C8B-B14F-4D97-AF65-F5344CB8AC3E}">
        <p14:creationId xmlns:p14="http://schemas.microsoft.com/office/powerpoint/2010/main" val="27363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3"/>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400041" indent="-400041">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349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787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27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735123"/>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3" y="2784409"/>
            <a:ext cx="5130074" cy="1289183"/>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2000530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30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6557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996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929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447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6120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8315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02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94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40472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746711"/>
            <a:ext cx="4770846" cy="1046440"/>
          </a:xfrm>
        </p:spPr>
        <p:txBody>
          <a:bodyPr vert="horz" wrap="square" lIns="146304" tIns="91440" rIns="146304" bIns="91440" rtlCol="0" anchor="t">
            <a:noAutofit/>
          </a:bodyPr>
          <a:lstStyle>
            <a:lvl1pPr>
              <a:defRPr lang="en-US" sz="2800" cap="none" spc="500" baseline="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2338388"/>
            <a:ext cx="4770845" cy="1401153"/>
          </a:xfrm>
        </p:spPr>
        <p:txBody>
          <a:bodyPr/>
          <a:lstStyle>
            <a:lvl1pPr marL="0" indent="0">
              <a:lnSpc>
                <a:spcPct val="110000"/>
              </a:lnSpc>
              <a:spcBef>
                <a:spcPts val="1400"/>
              </a:spcBef>
              <a:buFont typeface="Arial" panose="020B0604020202020204" pitchFamily="34" charset="0"/>
              <a:buNone/>
              <a:defRPr lang="en-US" sz="1600" kern="1200" spc="100" dirty="0" smtClean="0">
                <a:solidFill>
                  <a:schemeClr val="bg1"/>
                </a:solidFill>
                <a:latin typeface="Segoe UI Semilight" charset="0"/>
                <a:ea typeface="Segoe UI Semilight" charset="0"/>
                <a:cs typeface="Segoe UI Semilight" charset="0"/>
              </a:defRPr>
            </a:lvl1pPr>
            <a:lvl2pPr marL="336080" indent="0">
              <a:lnSpc>
                <a:spcPct val="110000"/>
              </a:lnSpc>
              <a:buFont typeface="Arial" panose="020B0604020202020204" pitchFamily="34" charset="0"/>
              <a:buNone/>
              <a:defRPr sz="1400">
                <a:solidFill>
                  <a:schemeClr val="bg1"/>
                </a:solidFill>
              </a:defRPr>
            </a:lvl2pPr>
            <a:lvl3pPr marL="560134" indent="0">
              <a:lnSpc>
                <a:spcPct val="110000"/>
              </a:lnSpc>
              <a:buFont typeface="Arial" panose="020B0604020202020204" pitchFamily="34" charset="0"/>
              <a:buNone/>
              <a:defRPr sz="1200">
                <a:solidFill>
                  <a:schemeClr val="bg1"/>
                </a:solidFill>
              </a:defRPr>
            </a:lvl3pPr>
            <a:lvl4pPr marL="784187" indent="0">
              <a:lnSpc>
                <a:spcPct val="110000"/>
              </a:lnSpc>
              <a:buFont typeface="Arial" panose="020B0604020202020204" pitchFamily="34" charset="0"/>
              <a:buNone/>
              <a:defRPr sz="1100">
                <a:solidFill>
                  <a:schemeClr val="bg1"/>
                </a:solidFill>
              </a:defRPr>
            </a:lvl4pPr>
            <a:lvl5pPr marL="1008241" indent="0">
              <a:lnSpc>
                <a:spcPct val="110000"/>
              </a:lnSpc>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2002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4488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63115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7614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3" y="3204863"/>
            <a:ext cx="2102988" cy="448276"/>
          </a:xfrm>
          <a:prstGeom prst="rect">
            <a:avLst/>
          </a:prstGeom>
        </p:spPr>
      </p:pic>
    </p:spTree>
    <p:extLst>
      <p:ext uri="{BB962C8B-B14F-4D97-AF65-F5344CB8AC3E}">
        <p14:creationId xmlns:p14="http://schemas.microsoft.com/office/powerpoint/2010/main" val="2733213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46" indent="-171446">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1"/>
            <a:ext cx="8241412" cy="553999"/>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6"/>
            <a:ext cx="1887539"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260470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1"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37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1"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377">
              <a:spcBef>
                <a:spcPts val="1000"/>
              </a:spcBef>
              <a:buNone/>
            </a:pPr>
            <a:r>
              <a:rPr lang="en-US"/>
              <a:t>Edit Master text styles</a:t>
            </a:r>
          </a:p>
        </p:txBody>
      </p:sp>
    </p:spTree>
    <p:extLst>
      <p:ext uri="{BB962C8B-B14F-4D97-AF65-F5344CB8AC3E}">
        <p14:creationId xmlns:p14="http://schemas.microsoft.com/office/powerpoint/2010/main" val="24475079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04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94380"/>
            <a:ext cx="11655840" cy="663344"/>
          </a:xfrm>
        </p:spPr>
        <p:txBody>
          <a:bodyPr/>
          <a:lstStyle>
            <a:lvl1pPr marL="0" algn="l" defTabSz="895668"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649916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46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5381282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10"/>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899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000" cap="none" baseline="0">
                <a:solidFill>
                  <a:schemeClr val="tx1">
                    <a:lumMod val="85000"/>
                    <a:lumOff val="15000"/>
                  </a:schemeClr>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452047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180687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DE68F-96AE-4C64-8E2F-D8D34402252F}"/>
              </a:ext>
            </a:extLst>
          </p:cNvPr>
          <p:cNvSpPr>
            <a:spLocks noGrp="1"/>
          </p:cNvSpPr>
          <p:nvPr>
            <p:ph type="dt" sz="half" idx="10"/>
          </p:nvPr>
        </p:nvSpPr>
        <p:spPr/>
        <p:txBody>
          <a:bodyPr/>
          <a:lstStyle/>
          <a:p>
            <a:fld id="{D2F303E2-4A81-4B81-B803-FFE7AF9638E9}" type="datetimeFigureOut">
              <a:rPr lang="en-US" smtClean="0"/>
              <a:t>11/30/2022</a:t>
            </a:fld>
            <a:endParaRPr lang="en-US"/>
          </a:p>
        </p:txBody>
      </p:sp>
      <p:sp>
        <p:nvSpPr>
          <p:cNvPr id="3" name="Footer Placeholder 2">
            <a:extLst>
              <a:ext uri="{FF2B5EF4-FFF2-40B4-BE49-F238E27FC236}">
                <a16:creationId xmlns:a16="http://schemas.microsoft.com/office/drawing/2014/main" id="{17B52614-856A-4A16-8602-8DE1B2825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43935-DB08-40F0-BDCE-589D80DB4236}"/>
              </a:ext>
            </a:extLst>
          </p:cNvPr>
          <p:cNvSpPr>
            <a:spLocks noGrp="1"/>
          </p:cNvSpPr>
          <p:nvPr>
            <p:ph type="sldNum" sz="quarter" idx="12"/>
          </p:nvPr>
        </p:nvSpPr>
        <p:spPr/>
        <p:txBody>
          <a:bodyPr/>
          <a:lstStyle/>
          <a:p>
            <a:fld id="{4E0CAB23-D5A3-4AD6-B168-952536B50AD9}" type="slidenum">
              <a:rPr lang="en-US" smtClean="0"/>
              <a:t>‹#›</a:t>
            </a:fld>
            <a:endParaRPr lang="en-US"/>
          </a:p>
        </p:txBody>
      </p:sp>
    </p:spTree>
    <p:extLst>
      <p:ext uri="{BB962C8B-B14F-4D97-AF65-F5344CB8AC3E}">
        <p14:creationId xmlns:p14="http://schemas.microsoft.com/office/powerpoint/2010/main" val="3063925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11614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6897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1673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086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263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276272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022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29227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52481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755088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112311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368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574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102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35643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4706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821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2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2504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06382"/>
            <a:ext cx="11655840" cy="899665"/>
          </a:xfrm>
        </p:spPr>
        <p:txBody>
          <a:bodyPr/>
          <a:lstStyle>
            <a:lvl1pPr algn="l">
              <a:defRPr lang="en-US" sz="4000" b="0" kern="1200" cap="none" spc="300" baseline="0">
                <a:ln w="3175">
                  <a:noFill/>
                </a:ln>
                <a:solidFill>
                  <a:schemeClr val="tx1">
                    <a:lumMod val="85000"/>
                    <a:lumOff val="15000"/>
                  </a:schemeClr>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86081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6720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192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707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1098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749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43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0190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089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4750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57310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88263" y="371740"/>
            <a:ext cx="11018520" cy="553998"/>
          </a:xfrm>
        </p:spPr>
        <p:txBody>
          <a:bodyPr/>
          <a:lstStyle>
            <a:lvl1pPr>
              <a:defRPr lang="en-US" sz="3600" b="0"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92858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1145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886065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80035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961021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7617744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F08-970D-4FC6-BE40-9EFA66C2B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631F1-FF1A-4FC4-9043-B768BF736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6583A-814D-4368-ABE5-E6378174D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DA9726-235A-41F3-920C-54E8DD43C9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70B36C-09FC-4D64-A272-9559F1FA6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11470-DD6A-4EE4-9F39-E1030E122B4F}"/>
              </a:ext>
            </a:extLst>
          </p:cNvPr>
          <p:cNvSpPr>
            <a:spLocks noGrp="1"/>
          </p:cNvSpPr>
          <p:nvPr>
            <p:ph type="sldNum" sz="quarter" idx="12"/>
          </p:nvPr>
        </p:nvSpPr>
        <p:spPr/>
        <p:txBody>
          <a:bodyPr/>
          <a:lstStyle/>
          <a:p>
            <a:fld id="{B524E2C1-D76F-462C-A197-F6EB81D56DF3}" type="slidenum">
              <a:rPr lang="en-US" smtClean="0"/>
              <a:t>‹#›</a:t>
            </a:fld>
            <a:endParaRPr lang="en-US"/>
          </a:p>
        </p:txBody>
      </p:sp>
    </p:spTree>
    <p:extLst>
      <p:ext uri="{BB962C8B-B14F-4D97-AF65-F5344CB8AC3E}">
        <p14:creationId xmlns:p14="http://schemas.microsoft.com/office/powerpoint/2010/main" val="38321576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105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76730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99EF-E9A7-4088-9CAF-BD4562B13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1D1E9-D102-4718-8373-21F7780FC0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B46E1-5AE6-4740-93B9-2FD07856A3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78846D-47FB-4B6E-AAB7-2E00D545F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EB9C-EBD4-4051-8FD7-76C8F11B99DC}"/>
              </a:ext>
            </a:extLst>
          </p:cNvPr>
          <p:cNvSpPr>
            <a:spLocks noGrp="1"/>
          </p:cNvSpPr>
          <p:nvPr>
            <p:ph type="sldNum" sz="quarter" idx="12"/>
          </p:nvPr>
        </p:nvSpPr>
        <p:spPr/>
        <p:txBody>
          <a:bodyPr/>
          <a:lstStyle/>
          <a:p>
            <a:fld id="{E9EDF7AB-70AE-4EC5-92BA-527B617ACF44}" type="slidenum">
              <a:rPr lang="en-US" smtClean="0"/>
              <a:t>‹#›</a:t>
            </a:fld>
            <a:endParaRPr lang="en-US"/>
          </a:p>
        </p:txBody>
      </p:sp>
    </p:spTree>
    <p:extLst>
      <p:ext uri="{BB962C8B-B14F-4D97-AF65-F5344CB8AC3E}">
        <p14:creationId xmlns:p14="http://schemas.microsoft.com/office/powerpoint/2010/main" val="9283347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3028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cap="none" spc="500" baseline="0">
                <a:solidFill>
                  <a:schemeClr val="tx2"/>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38987671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0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740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86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591132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790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51049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001314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383974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733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778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10"/>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724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29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74330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24067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5012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433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892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3128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042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241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48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5.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theme" Target="../theme/theme4.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7437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61" r:id="rId4"/>
    <p:sldLayoutId id="2147483773" r:id="rId5"/>
    <p:sldLayoutId id="2147483778" r:id="rId6"/>
    <p:sldLayoutId id="2147483783" r:id="rId7"/>
    <p:sldLayoutId id="2147483768" r:id="rId8"/>
    <p:sldLayoutId id="2147483785" r:id="rId9"/>
    <p:sldLayoutId id="2147483786" r:id="rId10"/>
    <p:sldLayoutId id="2147484098" r:id="rId11"/>
  </p:sldLayoutIdLst>
  <p:transition>
    <p:fade/>
  </p:transition>
  <p:txStyles>
    <p:titleStyle>
      <a:lvl1pPr algn="l" defTabSz="914192" rtl="0" eaLnBrk="1" latinLnBrk="0" hangingPunct="1">
        <a:lnSpc>
          <a:spcPct val="90000"/>
        </a:lnSpc>
        <a:spcBef>
          <a:spcPct val="0"/>
        </a:spcBef>
        <a:buNone/>
        <a:defRPr lang="en-US" sz="4000" b="0" kern="1200" cap="none" spc="300" baseline="0" dirty="0">
          <a:ln w="3175">
            <a:noFill/>
          </a:ln>
          <a:solidFill>
            <a:schemeClr val="tx1">
              <a:lumMod val="85000"/>
              <a:lumOff val="15000"/>
            </a:schemeClr>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80035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4022" r:id="rId27"/>
    <p:sldLayoutId id="2147484094" r:id="rId28"/>
    <p:sldLayoutId id="2147484099" r:id="rId29"/>
    <p:sldLayoutId id="2147484101" r:id="rId30"/>
    <p:sldLayoutId id="2147484102" r:id="rId3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44499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 id="2147483851" r:id="rId35"/>
    <p:sldLayoutId id="2147483852" r:id="rId3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320240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kellyoconnor@microsoft.com" TargetMode="Externa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jpeg"/><Relationship Id="rId26" Type="http://schemas.openxmlformats.org/officeDocument/2006/relationships/image" Target="../media/image63.jpeg"/><Relationship Id="rId3" Type="http://schemas.openxmlformats.org/officeDocument/2006/relationships/image" Target="../media/image40.svg"/><Relationship Id="rId21" Type="http://schemas.openxmlformats.org/officeDocument/2006/relationships/image" Target="../media/image60.jpeg"/><Relationship Id="rId7" Type="http://schemas.openxmlformats.org/officeDocument/2006/relationships/image" Target="../media/image48.jpe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38.svg"/><Relationship Id="rId2" Type="http://schemas.openxmlformats.org/officeDocument/2006/relationships/image" Target="../media/image39.png"/><Relationship Id="rId16" Type="http://schemas.openxmlformats.org/officeDocument/2006/relationships/image" Target="../media/image57.png"/><Relationship Id="rId20" Type="http://schemas.openxmlformats.org/officeDocument/2006/relationships/image" Target="../media/image20.svg"/><Relationship Id="rId29" Type="http://schemas.openxmlformats.org/officeDocument/2006/relationships/image" Target="../media/image66.png"/><Relationship Id="rId1" Type="http://schemas.openxmlformats.org/officeDocument/2006/relationships/slideLayout" Target="../slideLayouts/slideLayout21.xml"/><Relationship Id="rId6" Type="http://schemas.openxmlformats.org/officeDocument/2006/relationships/image" Target="../media/image47.jpeg"/><Relationship Id="rId11" Type="http://schemas.openxmlformats.org/officeDocument/2006/relationships/image" Target="../media/image52.jpeg"/><Relationship Id="rId24" Type="http://schemas.openxmlformats.org/officeDocument/2006/relationships/image" Target="../media/image37.png"/><Relationship Id="rId5" Type="http://schemas.openxmlformats.org/officeDocument/2006/relationships/image" Target="../media/image46.jpeg"/><Relationship Id="rId15" Type="http://schemas.openxmlformats.org/officeDocument/2006/relationships/image" Target="../media/image56.jpeg"/><Relationship Id="rId23" Type="http://schemas.openxmlformats.org/officeDocument/2006/relationships/image" Target="../media/image62.svg"/><Relationship Id="rId28" Type="http://schemas.openxmlformats.org/officeDocument/2006/relationships/image" Target="../media/image65.png"/><Relationship Id="rId10" Type="http://schemas.openxmlformats.org/officeDocument/2006/relationships/image" Target="../media/image51.jpeg"/><Relationship Id="rId19" Type="http://schemas.openxmlformats.org/officeDocument/2006/relationships/image" Target="../media/image19.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svg"/><Relationship Id="rId22" Type="http://schemas.openxmlformats.org/officeDocument/2006/relationships/image" Target="../media/image61.png"/><Relationship Id="rId27" Type="http://schemas.openxmlformats.org/officeDocument/2006/relationships/image" Target="../media/image6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9.xml"/><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emf"/><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png"/><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hyperlink" Target="http://en.canopen-lift.org/wiki/Access_control_system_for_elevators" TargetMode="External"/><Relationship Id="rId2" Type="http://schemas.openxmlformats.org/officeDocument/2006/relationships/notesSlide" Target="../notesSlides/notesSlide19.xml"/><Relationship Id="rId1" Type="http://schemas.openxmlformats.org/officeDocument/2006/relationships/slideLayout" Target="../slideLayouts/slideLayout9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6.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9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27.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6.png"/><Relationship Id="rId7"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9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27.sv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1.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79.png"/><Relationship Id="rId4" Type="http://schemas.openxmlformats.org/officeDocument/2006/relationships/image" Target="../media/image92.svg"/><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sv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05.svg"/><Relationship Id="rId11" Type="http://schemas.openxmlformats.org/officeDocument/2006/relationships/image" Target="../media/image110.svg"/><Relationship Id="rId5" Type="http://schemas.openxmlformats.org/officeDocument/2006/relationships/image" Target="../media/image104.pn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79.png"/><Relationship Id="rId9" Type="http://schemas.openxmlformats.org/officeDocument/2006/relationships/image" Target="../media/image108.png"/><Relationship Id="rId1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azure%2Fmysql%2Fflexible-server%2Ftutorial-query-performance-insights&amp;data=04%7C01%7CSudheesh.Narayanaswamy%40microsoft.com%7Cc929e20fa2ae40ad9a7f08d99e6e01d2%7C72f988bf86f141af91ab2d7cd011db47%7C1%7C0%7C637715017779724040%7CUnknown%7CTWFpbGZsb3d8eyJWIjoiMC4wLjAwMDAiLCJQIjoiV2luMzIiLCJBTiI6Ik1haWwiLCJXVCI6Mn0%3D%7C1000&amp;sdata=sSeGF8ky8I16IOj6fu6JgJnilV6sVPYJ%2FZuyNft4%2FOo%3D&amp;reserved=0" TargetMode="External"/><Relationship Id="rId3" Type="http://schemas.openxmlformats.org/officeDocument/2006/relationships/image" Target="../media/image120.gif"/><Relationship Id="rId7" Type="http://schemas.openxmlformats.org/officeDocument/2006/relationships/hyperlink" Target="https://nam06.safelinks.protection.outlook.com/?url=https%3A%2F%2Fdocs.microsoft.com%2Fazure%2Fmysql%2Fflexible-server%2Ftutorial-configure-audit&amp;data=04%7C01%7CSudheesh.Narayanaswamy%40microsoft.com%7Cc929e20fa2ae40ad9a7f08d99e6e01d2%7C72f988bf86f141af91ab2d7cd011db47%7C1%7C0%7C637715017779724040%7CUnknown%7CTWFpbGZsb3d8eyJWIjoiMC4wLjAwMDAiLCJQIjoiV2luMzIiLCJBTiI6Ik1haWwiLCJXVCI6Mn0%3D%7C1000&amp;sdata=IIkO8E3KvXaPcSHT5ILXh3zFyBRjNRpXodFRAcTk2sQ%3D&amp;reserved=0"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108.png"/><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0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05.sv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05.sv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05.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2.svg"/><Relationship Id="rId3" Type="http://schemas.openxmlformats.org/officeDocument/2006/relationships/image" Target="../media/image86.svg"/><Relationship Id="rId7" Type="http://schemas.openxmlformats.org/officeDocument/2006/relationships/image" Target="../media/image129.svg"/><Relationship Id="rId12" Type="http://schemas.openxmlformats.org/officeDocument/2006/relationships/image" Target="../media/image31.png"/><Relationship Id="rId2" Type="http://schemas.openxmlformats.org/officeDocument/2006/relationships/image" Target="../media/image85.png"/><Relationship Id="rId1" Type="http://schemas.openxmlformats.org/officeDocument/2006/relationships/slideLayout" Target="../slideLayouts/slideLayout92.xml"/><Relationship Id="rId6" Type="http://schemas.openxmlformats.org/officeDocument/2006/relationships/image" Target="../media/image128.png"/><Relationship Id="rId11" Type="http://schemas.openxmlformats.org/officeDocument/2006/relationships/image" Target="../media/image30.svg"/><Relationship Id="rId5" Type="http://schemas.openxmlformats.org/officeDocument/2006/relationships/image" Target="../media/image90.svg"/><Relationship Id="rId15" Type="http://schemas.openxmlformats.org/officeDocument/2006/relationships/image" Target="../media/image27.svg"/><Relationship Id="rId10" Type="http://schemas.openxmlformats.org/officeDocument/2006/relationships/image" Target="../media/image29.png"/><Relationship Id="rId4" Type="http://schemas.openxmlformats.org/officeDocument/2006/relationships/image" Target="../media/image89.png"/><Relationship Id="rId9" Type="http://schemas.openxmlformats.org/officeDocument/2006/relationships/image" Target="../media/image34.svg"/><Relationship Id="rId14" Type="http://schemas.openxmlformats.org/officeDocument/2006/relationships/image" Target="../media/image26.png"/></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2.svg"/><Relationship Id="rId3" Type="http://schemas.openxmlformats.org/officeDocument/2006/relationships/image" Target="../media/image86.svg"/><Relationship Id="rId7" Type="http://schemas.openxmlformats.org/officeDocument/2006/relationships/image" Target="../media/image129.svg"/><Relationship Id="rId12" Type="http://schemas.openxmlformats.org/officeDocument/2006/relationships/image" Target="../media/image31.png"/><Relationship Id="rId2" Type="http://schemas.openxmlformats.org/officeDocument/2006/relationships/image" Target="../media/image85.png"/><Relationship Id="rId1" Type="http://schemas.openxmlformats.org/officeDocument/2006/relationships/slideLayout" Target="../slideLayouts/slideLayout92.xml"/><Relationship Id="rId6" Type="http://schemas.openxmlformats.org/officeDocument/2006/relationships/image" Target="../media/image128.png"/><Relationship Id="rId11" Type="http://schemas.openxmlformats.org/officeDocument/2006/relationships/image" Target="../media/image30.svg"/><Relationship Id="rId5" Type="http://schemas.openxmlformats.org/officeDocument/2006/relationships/image" Target="../media/image90.svg"/><Relationship Id="rId15" Type="http://schemas.openxmlformats.org/officeDocument/2006/relationships/image" Target="../media/image27.svg"/><Relationship Id="rId10" Type="http://schemas.openxmlformats.org/officeDocument/2006/relationships/image" Target="../media/image29.png"/><Relationship Id="rId4" Type="http://schemas.openxmlformats.org/officeDocument/2006/relationships/image" Target="../media/image89.png"/><Relationship Id="rId9" Type="http://schemas.openxmlformats.org/officeDocument/2006/relationships/image" Target="../media/image34.svg"/><Relationship Id="rId1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82.xml"/><Relationship Id="rId5" Type="http://schemas.openxmlformats.org/officeDocument/2006/relationships/image" Target="../media/image131.sv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50.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29.png"/><Relationship Id="rId3" Type="http://schemas.openxmlformats.org/officeDocument/2006/relationships/image" Target="../media/image85.png"/><Relationship Id="rId7" Type="http://schemas.openxmlformats.org/officeDocument/2006/relationships/image" Target="../media/image128.png"/><Relationship Id="rId12" Type="http://schemas.openxmlformats.org/officeDocument/2006/relationships/image" Target="../media/image34.svg"/><Relationship Id="rId17" Type="http://schemas.openxmlformats.org/officeDocument/2006/relationships/image" Target="../media/image79.png"/><Relationship Id="rId2" Type="http://schemas.openxmlformats.org/officeDocument/2006/relationships/notesSlide" Target="../notesSlides/notesSlide40.xml"/><Relationship Id="rId16" Type="http://schemas.openxmlformats.org/officeDocument/2006/relationships/image" Target="../media/image32.svg"/><Relationship Id="rId1" Type="http://schemas.openxmlformats.org/officeDocument/2006/relationships/slideLayout" Target="../slideLayouts/slideLayout15.xml"/><Relationship Id="rId6" Type="http://schemas.openxmlformats.org/officeDocument/2006/relationships/image" Target="../media/image90.svg"/><Relationship Id="rId11" Type="http://schemas.openxmlformats.org/officeDocument/2006/relationships/image" Target="../media/image33.png"/><Relationship Id="rId5" Type="http://schemas.openxmlformats.org/officeDocument/2006/relationships/image" Target="../media/image89.png"/><Relationship Id="rId15" Type="http://schemas.openxmlformats.org/officeDocument/2006/relationships/image" Target="../media/image31.png"/><Relationship Id="rId10" Type="http://schemas.openxmlformats.org/officeDocument/2006/relationships/image" Target="../media/image11.svg"/><Relationship Id="rId4" Type="http://schemas.openxmlformats.org/officeDocument/2006/relationships/image" Target="../media/image86.svg"/><Relationship Id="rId9" Type="http://schemas.openxmlformats.org/officeDocument/2006/relationships/image" Target="../media/image10.png"/><Relationship Id="rId14" Type="http://schemas.openxmlformats.org/officeDocument/2006/relationships/image" Target="../media/image30.sv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134.png"/><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Migrate%20from%20Azure%20Database%20for%20MySQL%20-%20Single%20Server%20to%20Flexible%20Server%20in%205%20easy%20steps!%20-%20Microsoft%20Tech%20Community" TargetMode="External"/><Relationship Id="rId7" Type="http://schemas.openxmlformats.org/officeDocument/2006/relationships/image" Target="../media/image136.sv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hyperlink" Target="https://docs.microsoft.com/en-us/azure/mysql/howto-migrate-single-flexible-minimum-downtime" TargetMode="External"/><Relationship Id="rId10" Type="http://schemas.openxmlformats.org/officeDocument/2006/relationships/image" Target="../media/image139.png"/><Relationship Id="rId4" Type="http://schemas.openxmlformats.org/officeDocument/2006/relationships/hyperlink" Target="Tutorial:%20Migrate%20MySQL%20to%20Azure%20Database%20for%20MySQL%20offline%20using%20DMS%20-%20Azure%20Database%20Migration%20Service%20|%20Microsoft%20Docs" TargetMode="External"/><Relationship Id="rId9" Type="http://schemas.openxmlformats.org/officeDocument/2006/relationships/image" Target="../media/image138.svg"/></Relationships>
</file>

<file path=ppt/slides/_rels/slide54.xml.rels><?xml version="1.0" encoding="UTF-8" standalone="yes"?>
<Relationships xmlns="http://schemas.openxmlformats.org/package/2006/relationships"><Relationship Id="rId3" Type="http://schemas.openxmlformats.org/officeDocument/2006/relationships/hyperlink" Target="Tutorial:%20Migrate%20MySQL%20to%20Azure%20Database%20for%20MySQL%20offline%20using%20DMS%20-%20Azure%20Database%20Migration%20Service%20|%20Microsoft%20Docs" TargetMode="External"/><Relationship Id="rId7"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hyperlink" Target="https://docs.microsoft.com/en-us/azure/mysql/concepts-migrate-dbforge-studio-for-mysql" TargetMode="External"/><Relationship Id="rId5" Type="http://schemas.openxmlformats.org/officeDocument/2006/relationships/hyperlink" Target="https://docs.microsoft.com/en-us/azure/mysql/concepts-migrate-mydumper-myloader" TargetMode="External"/><Relationship Id="rId4" Type="http://schemas.openxmlformats.org/officeDocument/2006/relationships/hyperlink" Target="https://docs.microsoft.com/en-us/azure/mysql/concepts-migrate-import-expor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01.png"/><Relationship Id="rId18" Type="http://schemas.openxmlformats.org/officeDocument/2006/relationships/image" Target="../media/image111.png"/><Relationship Id="rId3" Type="http://schemas.openxmlformats.org/officeDocument/2006/relationships/image" Target="../media/image35.png"/><Relationship Id="rId7" Type="http://schemas.openxmlformats.org/officeDocument/2006/relationships/image" Target="../media/image26.png"/><Relationship Id="rId12" Type="http://schemas.openxmlformats.org/officeDocument/2006/relationships/image" Target="../media/image146.svg"/><Relationship Id="rId17" Type="http://schemas.openxmlformats.org/officeDocument/2006/relationships/image" Target="../media/image148.svg"/><Relationship Id="rId2" Type="http://schemas.openxmlformats.org/officeDocument/2006/relationships/notesSlide" Target="../notesSlides/notesSlide45.xml"/><Relationship Id="rId16" Type="http://schemas.openxmlformats.org/officeDocument/2006/relationships/image" Target="../media/image147.png"/><Relationship Id="rId20" Type="http://schemas.openxmlformats.org/officeDocument/2006/relationships/image" Target="../media/image150.jpeg"/><Relationship Id="rId1" Type="http://schemas.openxmlformats.org/officeDocument/2006/relationships/slideLayout" Target="../slideLayouts/slideLayout21.xml"/><Relationship Id="rId6" Type="http://schemas.microsoft.com/office/2007/relationships/hdphoto" Target="../media/hdphoto2.wdp"/><Relationship Id="rId11" Type="http://schemas.openxmlformats.org/officeDocument/2006/relationships/image" Target="../media/image145.png"/><Relationship Id="rId5" Type="http://schemas.openxmlformats.org/officeDocument/2006/relationships/image" Target="../media/image142.png"/><Relationship Id="rId15" Type="http://schemas.openxmlformats.org/officeDocument/2006/relationships/image" Target="../media/image28.png"/><Relationship Id="rId10" Type="http://schemas.openxmlformats.org/officeDocument/2006/relationships/image" Target="../media/image144.svg"/><Relationship Id="rId19" Type="http://schemas.openxmlformats.org/officeDocument/2006/relationships/image" Target="../media/image149.svg"/><Relationship Id="rId4" Type="http://schemas.openxmlformats.org/officeDocument/2006/relationships/image" Target="../media/image36.svg"/><Relationship Id="rId9" Type="http://schemas.openxmlformats.org/officeDocument/2006/relationships/image" Target="../media/image143.png"/><Relationship Id="rId14" Type="http://schemas.openxmlformats.org/officeDocument/2006/relationships/image" Target="../media/image102.svg"/></Relationships>
</file>

<file path=ppt/slides/_rels/slide5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57.png"/><Relationship Id="rId18" Type="http://schemas.openxmlformats.org/officeDocument/2006/relationships/image" Target="../media/image30.svg"/><Relationship Id="rId3" Type="http://schemas.openxmlformats.org/officeDocument/2006/relationships/image" Target="../media/image43.png"/><Relationship Id="rId21" Type="http://schemas.openxmlformats.org/officeDocument/2006/relationships/image" Target="../media/image146.svg"/><Relationship Id="rId7" Type="http://schemas.openxmlformats.org/officeDocument/2006/relationships/image" Target="../media/image26.png"/><Relationship Id="rId12" Type="http://schemas.openxmlformats.org/officeDocument/2006/relationships/image" Target="../media/image156.svg"/><Relationship Id="rId17" Type="http://schemas.openxmlformats.org/officeDocument/2006/relationships/image" Target="../media/image29.png"/><Relationship Id="rId2" Type="http://schemas.openxmlformats.org/officeDocument/2006/relationships/notesSlide" Target="../notesSlides/notesSlide46.xml"/><Relationship Id="rId16" Type="http://schemas.openxmlformats.org/officeDocument/2006/relationships/image" Target="../media/image160.svg"/><Relationship Id="rId20" Type="http://schemas.openxmlformats.org/officeDocument/2006/relationships/image" Target="../media/image145.png"/><Relationship Id="rId1" Type="http://schemas.openxmlformats.org/officeDocument/2006/relationships/slideLayout" Target="../slideLayouts/slideLayout42.xml"/><Relationship Id="rId6" Type="http://schemas.openxmlformats.org/officeDocument/2006/relationships/image" Target="../media/image152.svg"/><Relationship Id="rId11" Type="http://schemas.openxmlformats.org/officeDocument/2006/relationships/image" Target="../media/image155.png"/><Relationship Id="rId5" Type="http://schemas.openxmlformats.org/officeDocument/2006/relationships/image" Target="../media/image151.png"/><Relationship Id="rId15" Type="http://schemas.openxmlformats.org/officeDocument/2006/relationships/image" Target="../media/image159.png"/><Relationship Id="rId10" Type="http://schemas.openxmlformats.org/officeDocument/2006/relationships/image" Target="../media/image154.svg"/><Relationship Id="rId19" Type="http://schemas.openxmlformats.org/officeDocument/2006/relationships/image" Target="../media/image161.png"/><Relationship Id="rId4" Type="http://schemas.openxmlformats.org/officeDocument/2006/relationships/image" Target="../media/image44.svg"/><Relationship Id="rId9" Type="http://schemas.openxmlformats.org/officeDocument/2006/relationships/image" Target="../media/image153.png"/><Relationship Id="rId14" Type="http://schemas.openxmlformats.org/officeDocument/2006/relationships/image" Target="../media/image158.svg"/><Relationship Id="rId22"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gearup.microsoft.com/download/b587eb25-1630-4631-a70a-2d2feb544f53" TargetMode="Externa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hyperlink" Target="https://aka.ms/MySQLFlexibleTCO" TargetMode="Externa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8" Type="http://schemas.openxmlformats.org/officeDocument/2006/relationships/hyperlink" Target="https://azure.microsoft.com/pricing/details/mysql/server/" TargetMode="External"/><Relationship Id="rId13" Type="http://schemas.openxmlformats.org/officeDocument/2006/relationships/image" Target="../media/image165.svg"/><Relationship Id="rId18" Type="http://schemas.openxmlformats.org/officeDocument/2006/relationships/image" Target="../media/image166.png"/><Relationship Id="rId3" Type="http://schemas.openxmlformats.org/officeDocument/2006/relationships/image" Target="../media/image61.png"/><Relationship Id="rId21" Type="http://schemas.openxmlformats.org/officeDocument/2006/relationships/hyperlink" Target="https://aka.ms/azure-mysql-for-beginners" TargetMode="External"/><Relationship Id="rId7" Type="http://schemas.openxmlformats.org/officeDocument/2006/relationships/image" Target="../media/image20.svg"/><Relationship Id="rId12" Type="http://schemas.openxmlformats.org/officeDocument/2006/relationships/image" Target="../media/image164.png"/><Relationship Id="rId17" Type="http://schemas.openxmlformats.org/officeDocument/2006/relationships/hyperlink" Target="mailto:AskAzureDBforMySQL@service.microsoft.com" TargetMode="External"/><Relationship Id="rId25" Type="http://schemas.openxmlformats.org/officeDocument/2006/relationships/hyperlink" Target="https://gearup.microsoft.com/product/open-source-databases?tab=azure-database-for-mysql-and-maria-db" TargetMode="External"/><Relationship Id="rId2" Type="http://schemas.openxmlformats.org/officeDocument/2006/relationships/notesSlide" Target="../notesSlides/notesSlide47.xml"/><Relationship Id="rId16" Type="http://schemas.openxmlformats.org/officeDocument/2006/relationships/image" Target="../media/image40.svg"/><Relationship Id="rId20" Type="http://schemas.openxmlformats.org/officeDocument/2006/relationships/hyperlink" Target="https://docs.microsoft.com/shows/mysql-developer-essentials-series/" TargetMode="External"/><Relationship Id="rId1" Type="http://schemas.openxmlformats.org/officeDocument/2006/relationships/slideLayout" Target="../slideLayouts/slideLayout40.xml"/><Relationship Id="rId6" Type="http://schemas.openxmlformats.org/officeDocument/2006/relationships/image" Target="../media/image19.png"/><Relationship Id="rId11" Type="http://schemas.openxmlformats.org/officeDocument/2006/relationships/hyperlink" Target="http://aka.ms/mysqldocs" TargetMode="External"/><Relationship Id="rId24" Type="http://schemas.openxmlformats.org/officeDocument/2006/relationships/hyperlink" Target="https://microsoft.sharepoint.com/teams/OrcasGTMCoreTeam/Shared%20Documents/General/OSS%20WIP%20content/Archive" TargetMode="External"/><Relationship Id="rId5" Type="http://schemas.openxmlformats.org/officeDocument/2006/relationships/hyperlink" Target="http://aka.ms/mysql" TargetMode="External"/><Relationship Id="rId15" Type="http://schemas.openxmlformats.org/officeDocument/2006/relationships/image" Target="../media/image39.png"/><Relationship Id="rId23" Type="http://schemas.openxmlformats.org/officeDocument/2006/relationships/image" Target="../media/image160.svg"/><Relationship Id="rId10" Type="http://schemas.openxmlformats.org/officeDocument/2006/relationships/image" Target="../media/image50.svg"/><Relationship Id="rId19" Type="http://schemas.openxmlformats.org/officeDocument/2006/relationships/image" Target="../media/image167.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hyperlink" Target="https://docs.microsoft.com/azure/mysql/partners-migration-mysql" TargetMode="External"/><Relationship Id="rId22" Type="http://schemas.openxmlformats.org/officeDocument/2006/relationships/image" Target="../media/image1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p:txBody>
          <a:bodyPr/>
          <a:lstStyle/>
          <a:p>
            <a:r>
              <a:rPr lang="en-US" sz="3200" dirty="0"/>
              <a:t>Instructions for use</a:t>
            </a:r>
          </a:p>
        </p:txBody>
      </p:sp>
      <p:sp>
        <p:nvSpPr>
          <p:cNvPr id="2" name="Text Placeholder 1">
            <a:extLst>
              <a:ext uri="{FF2B5EF4-FFF2-40B4-BE49-F238E27FC236}">
                <a16:creationId xmlns:a16="http://schemas.microsoft.com/office/drawing/2014/main" id="{1DEB3AC4-1E4D-7BF8-57F0-063A2801FF86}"/>
              </a:ext>
            </a:extLst>
          </p:cNvPr>
          <p:cNvSpPr>
            <a:spLocks noGrp="1"/>
          </p:cNvSpPr>
          <p:nvPr>
            <p:ph type="body" sz="quarter" idx="10"/>
          </p:nvPr>
        </p:nvSpPr>
        <p:spPr/>
        <p:txBody>
          <a:bodyPr/>
          <a:lstStyle/>
          <a:p>
            <a:pPr marL="342900" marR="0" lvl="0" indent="-34290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200" b="0" i="0" u="none" strike="noStrike" kern="1200" cap="none" spc="-20" normalizeH="0" baseline="0" noProof="0">
                <a:ln w="3175">
                  <a:noFill/>
                </a:ln>
                <a:solidFill>
                  <a:schemeClr val="tx1"/>
                </a:solidFill>
                <a:effectLst/>
                <a:uLnTx/>
                <a:uFillTx/>
                <a:latin typeface="+mn-lt"/>
                <a:ea typeface="+mn-ea"/>
                <a:cs typeface="Segoe UI" pitchFamily="34" charset="0"/>
              </a:rPr>
              <a:t>This deck and its contents are intended </a:t>
            </a:r>
            <a:r>
              <a:rPr kumimoji="0" lang="en-US" sz="2200" b="1" u="sng" strike="noStrike" kern="1200" cap="none" spc="-20" normalizeH="0" baseline="0" noProof="0">
                <a:ln w="3175">
                  <a:noFill/>
                </a:ln>
                <a:solidFill>
                  <a:srgbClr val="FF0000"/>
                </a:solidFill>
                <a:effectLst/>
                <a:uLnTx/>
                <a:uFillTx/>
                <a:latin typeface="+mn-lt"/>
                <a:ea typeface="+mn-ea"/>
                <a:cs typeface="Segoe UI" pitchFamily="34" charset="0"/>
              </a:rPr>
              <a:t>for partners and the field</a:t>
            </a:r>
            <a:r>
              <a:rPr kumimoji="0" lang="en-US" sz="2200" strike="noStrike" kern="1200" cap="none" spc="-20" normalizeH="0" baseline="0" noProof="0">
                <a:ln w="3175">
                  <a:noFill/>
                </a:ln>
                <a:solidFill>
                  <a:schemeClr val="tx1"/>
                </a:solidFill>
                <a:effectLst/>
                <a:uLnTx/>
                <a:uFillTx/>
                <a:latin typeface="+mn-lt"/>
                <a:ea typeface="+mn-ea"/>
                <a:cs typeface="Segoe UI" pitchFamily="34" charset="0"/>
              </a:rPr>
              <a:t>.</a:t>
            </a:r>
            <a:r>
              <a:rPr kumimoji="0" lang="en-US" sz="2200" b="1" u="sng" strike="noStrike" kern="1200" cap="none" spc="-20" normalizeH="0" baseline="0" noProof="0">
                <a:ln w="3175">
                  <a:noFill/>
                </a:ln>
                <a:solidFill>
                  <a:srgbClr val="FF0000"/>
                </a:solidFill>
                <a:effectLst/>
                <a:uLnTx/>
                <a:uFillTx/>
                <a:latin typeface="+mn-lt"/>
                <a:ea typeface="+mn-ea"/>
                <a:cs typeface="Segoe UI" pitchFamily="34" charset="0"/>
              </a:rPr>
              <a:t> </a:t>
            </a:r>
            <a:endParaRPr kumimoji="0" lang="en-US" sz="2200" strike="noStrike" kern="1200" cap="none" spc="-20" normalizeH="0" baseline="0" noProof="0">
              <a:ln w="3175">
                <a:noFill/>
              </a:ln>
              <a:solidFill>
                <a:schemeClr val="tx1"/>
              </a:solidFill>
              <a:effectLst/>
              <a:uLnTx/>
              <a:uFillTx/>
              <a:latin typeface="+mn-lt"/>
              <a:ea typeface="+mn-ea"/>
              <a:cs typeface="Segoe UI" pitchFamily="34" charset="0"/>
            </a:endParaRPr>
          </a:p>
          <a:p>
            <a:pPr marL="342900" marR="0" lvl="0" indent="-34290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200" b="0" i="0" u="none" strike="noStrike" kern="1200" cap="none" spc="-20" normalizeH="0" baseline="0" noProof="0">
                <a:ln w="3175">
                  <a:noFill/>
                </a:ln>
                <a:solidFill>
                  <a:schemeClr val="tx1"/>
                </a:solidFill>
                <a:effectLst/>
                <a:uLnTx/>
                <a:uFillTx/>
                <a:latin typeface="+mn-lt"/>
                <a:ea typeface="+mn-ea"/>
                <a:cs typeface="Segoe UI" pitchFamily="34" charset="0"/>
              </a:rPr>
              <a:t>For </a:t>
            </a:r>
            <a:r>
              <a:rPr lang="en-US" sz="2200" spc="-20">
                <a:solidFill>
                  <a:schemeClr val="tx1"/>
                </a:solidFill>
                <a:latin typeface="+mn-lt"/>
              </a:rPr>
              <a:t>questions or more information, please contact </a:t>
            </a:r>
            <a:r>
              <a:rPr lang="en-US" sz="2200" spc="-20">
                <a:solidFill>
                  <a:schemeClr val="tx1"/>
                </a:solidFill>
                <a:latin typeface="+mn-lt"/>
                <a:hlinkClick r:id="rId2"/>
              </a:rPr>
              <a:t>Kelly O’Connor</a:t>
            </a:r>
            <a:r>
              <a:rPr lang="en-US" sz="2200" spc="-20">
                <a:solidFill>
                  <a:schemeClr val="accent1"/>
                </a:solidFill>
                <a:latin typeface="+mn-lt"/>
              </a:rPr>
              <a:t>.</a:t>
            </a:r>
            <a:endParaRPr kumimoji="0" lang="en-US" sz="2200" b="0" i="0" u="none" strike="noStrike" kern="1200" cap="none" spc="-20" normalizeH="0" baseline="0" noProof="0">
              <a:ln w="3175">
                <a:noFill/>
              </a:ln>
              <a:solidFill>
                <a:schemeClr val="tx1"/>
              </a:solidFill>
              <a:effectLst/>
              <a:uLnTx/>
              <a:uFillTx/>
              <a:latin typeface="+mn-lt"/>
            </a:endParaRPr>
          </a:p>
        </p:txBody>
      </p:sp>
    </p:spTree>
    <p:extLst>
      <p:ext uri="{BB962C8B-B14F-4D97-AF65-F5344CB8AC3E}">
        <p14:creationId xmlns:p14="http://schemas.microsoft.com/office/powerpoint/2010/main" val="115943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descr="Region – East US&#10;">
            <a:extLst>
              <a:ext uri="{FF2B5EF4-FFF2-40B4-BE49-F238E27FC236}">
                <a16:creationId xmlns:a16="http://schemas.microsoft.com/office/drawing/2014/main" id="{8440DF1D-B5BD-5383-80CF-AFB783873070}"/>
              </a:ext>
            </a:extLst>
          </p:cNvPr>
          <p:cNvGrpSpPr/>
          <p:nvPr/>
        </p:nvGrpSpPr>
        <p:grpSpPr>
          <a:xfrm>
            <a:off x="583231" y="1153626"/>
            <a:ext cx="8468466" cy="5453984"/>
            <a:chOff x="583231" y="1037881"/>
            <a:chExt cx="8468466" cy="5453984"/>
          </a:xfrm>
        </p:grpSpPr>
        <p:sp>
          <p:nvSpPr>
            <p:cNvPr id="22" name="Rectangle 21">
              <a:extLst>
                <a:ext uri="{FF2B5EF4-FFF2-40B4-BE49-F238E27FC236}">
                  <a16:creationId xmlns:a16="http://schemas.microsoft.com/office/drawing/2014/main" id="{1479BE00-7737-419C-8433-5BBE724FA178}"/>
                </a:ext>
                <a:ext uri="{C183D7F6-B498-43B3-948B-1728B52AA6E4}">
                  <adec:decorative xmlns:adec="http://schemas.microsoft.com/office/drawing/2017/decorative" val="1"/>
                </a:ext>
              </a:extLst>
            </p:cNvPr>
            <p:cNvSpPr/>
            <p:nvPr/>
          </p:nvSpPr>
          <p:spPr>
            <a:xfrm>
              <a:off x="583749" y="1042737"/>
              <a:ext cx="8467948" cy="544912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sp>
          <p:nvSpPr>
            <p:cNvPr id="132" name="Rectangle 131" descr="Region – East US&#10;">
              <a:extLst>
                <a:ext uri="{FF2B5EF4-FFF2-40B4-BE49-F238E27FC236}">
                  <a16:creationId xmlns:a16="http://schemas.microsoft.com/office/drawing/2014/main" id="{C055799E-35DE-4A56-AAF1-81E10D40D63A}"/>
                </a:ext>
              </a:extLst>
            </p:cNvPr>
            <p:cNvSpPr/>
            <p:nvPr/>
          </p:nvSpPr>
          <p:spPr bwMode="auto">
            <a:xfrm>
              <a:off x="583231" y="1037881"/>
              <a:ext cx="8468465" cy="386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23">
                <a:defRPr/>
              </a:pPr>
              <a:r>
                <a:rPr lang="en-US" sz="1799">
                  <a:solidFill>
                    <a:prstClr val="white"/>
                  </a:solidFill>
                  <a:latin typeface="Segoe UI"/>
                </a:rPr>
                <a:t>Region – East US</a:t>
              </a:r>
            </a:p>
          </p:txBody>
        </p:sp>
      </p:grpSp>
      <p:grpSp>
        <p:nvGrpSpPr>
          <p:cNvPr id="41" name="Group 40" descr="Availability Zone 1 &#10;">
            <a:extLst>
              <a:ext uri="{FF2B5EF4-FFF2-40B4-BE49-F238E27FC236}">
                <a16:creationId xmlns:a16="http://schemas.microsoft.com/office/drawing/2014/main" id="{16AEDB88-6B63-5251-CC5A-4C2F1197537F}"/>
              </a:ext>
            </a:extLst>
          </p:cNvPr>
          <p:cNvGrpSpPr/>
          <p:nvPr/>
        </p:nvGrpSpPr>
        <p:grpSpPr>
          <a:xfrm>
            <a:off x="982003" y="1799949"/>
            <a:ext cx="6084162" cy="3724222"/>
            <a:chOff x="982003" y="1684204"/>
            <a:chExt cx="6084162" cy="3724222"/>
          </a:xfrm>
        </p:grpSpPr>
        <p:sp>
          <p:nvSpPr>
            <p:cNvPr id="11" name="Rectangle 10">
              <a:extLst>
                <a:ext uri="{FF2B5EF4-FFF2-40B4-BE49-F238E27FC236}">
                  <a16:creationId xmlns:a16="http://schemas.microsoft.com/office/drawing/2014/main" id="{A991DF7D-3B66-4317-B6AA-8546473827E1}"/>
                </a:ext>
              </a:extLst>
            </p:cNvPr>
            <p:cNvSpPr/>
            <p:nvPr/>
          </p:nvSpPr>
          <p:spPr>
            <a:xfrm>
              <a:off x="984702" y="1699298"/>
              <a:ext cx="6064900" cy="3709128"/>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57" name="TextBox 56">
              <a:extLst>
                <a:ext uri="{FF2B5EF4-FFF2-40B4-BE49-F238E27FC236}">
                  <a16:creationId xmlns:a16="http://schemas.microsoft.com/office/drawing/2014/main" id="{5B16E602-C549-461F-90C6-22C7AFFE495E}"/>
                </a:ext>
              </a:extLst>
            </p:cNvPr>
            <p:cNvSpPr txBox="1"/>
            <p:nvPr/>
          </p:nvSpPr>
          <p:spPr>
            <a:xfrm>
              <a:off x="982003" y="1684204"/>
              <a:ext cx="6084162" cy="338426"/>
            </a:xfrm>
            <a:prstGeom prst="rect">
              <a:avLst/>
            </a:prstGeom>
            <a:noFill/>
          </p:spPr>
          <p:txBody>
            <a:bodyPr wrap="square" rtlCol="0">
              <a:spAutoFit/>
            </a:bodyPr>
            <a:lstStyle/>
            <a:p>
              <a:pPr defTabSz="913723">
                <a:defRPr/>
              </a:pPr>
              <a:r>
                <a:rPr lang="en-US" sz="1599">
                  <a:solidFill>
                    <a:srgbClr val="0078D4"/>
                  </a:solidFill>
                  <a:latin typeface="Segoe UI"/>
                </a:rPr>
                <a:t>Availability Zone 1 </a:t>
              </a:r>
            </a:p>
          </p:txBody>
        </p:sp>
      </p:grpSp>
      <p:grpSp>
        <p:nvGrpSpPr>
          <p:cNvPr id="49" name="Group 48">
            <a:extLst>
              <a:ext uri="{FF2B5EF4-FFF2-40B4-BE49-F238E27FC236}">
                <a16:creationId xmlns:a16="http://schemas.microsoft.com/office/drawing/2014/main" id="{9983070B-FBCD-AE07-57D8-F73492E3A9DA}"/>
              </a:ext>
              <a:ext uri="{C183D7F6-B498-43B3-948B-1728B52AA6E4}">
                <adec:decorative xmlns:adec="http://schemas.microsoft.com/office/drawing/2017/decorative" val="1"/>
              </a:ext>
            </a:extLst>
          </p:cNvPr>
          <p:cNvGrpSpPr/>
          <p:nvPr/>
        </p:nvGrpSpPr>
        <p:grpSpPr>
          <a:xfrm>
            <a:off x="3073430" y="2222418"/>
            <a:ext cx="3799073" cy="3103506"/>
            <a:chOff x="3073430" y="2106673"/>
            <a:chExt cx="3799073" cy="3103506"/>
          </a:xfrm>
        </p:grpSpPr>
        <p:sp>
          <p:nvSpPr>
            <p:cNvPr id="133" name="Rectangle 132">
              <a:extLst>
                <a:ext uri="{FF2B5EF4-FFF2-40B4-BE49-F238E27FC236}">
                  <a16:creationId xmlns:a16="http://schemas.microsoft.com/office/drawing/2014/main" id="{163134B2-DF7E-4C42-8988-4517542A193F}"/>
                </a:ext>
              </a:extLst>
            </p:cNvPr>
            <p:cNvSpPr/>
            <p:nvPr/>
          </p:nvSpPr>
          <p:spPr>
            <a:xfrm>
              <a:off x="3073430" y="2106673"/>
              <a:ext cx="3799073" cy="3103506"/>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sp>
          <p:nvSpPr>
            <p:cNvPr id="139" name="Graphic 137">
              <a:extLst>
                <a:ext uri="{FF2B5EF4-FFF2-40B4-BE49-F238E27FC236}">
                  <a16:creationId xmlns:a16="http://schemas.microsoft.com/office/drawing/2014/main" id="{753A3570-C8CE-41A0-A5D6-5321F6A42DF4}"/>
                </a:ext>
              </a:extLst>
            </p:cNvPr>
            <p:cNvSpPr/>
            <p:nvPr/>
          </p:nvSpPr>
          <p:spPr>
            <a:xfrm>
              <a:off x="3102537" y="2124926"/>
              <a:ext cx="3754214" cy="306008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grpSp>
      <p:sp>
        <p:nvSpPr>
          <p:cNvPr id="140" name="Rectangle 139" descr="Flexible Server&#10;">
            <a:extLst>
              <a:ext uri="{FF2B5EF4-FFF2-40B4-BE49-F238E27FC236}">
                <a16:creationId xmlns:a16="http://schemas.microsoft.com/office/drawing/2014/main" id="{911D3DEC-646F-4C77-AD8E-BD05D7206AAC}"/>
              </a:ext>
            </a:extLst>
          </p:cNvPr>
          <p:cNvSpPr/>
          <p:nvPr/>
        </p:nvSpPr>
        <p:spPr bwMode="auto">
          <a:xfrm>
            <a:off x="3223576" y="2409455"/>
            <a:ext cx="3537986" cy="38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algn="ctr" defTabSz="913723">
              <a:defRPr/>
            </a:pPr>
            <a:r>
              <a:rPr lang="en-US" sz="1999" dirty="0">
                <a:solidFill>
                  <a:srgbClr val="000000"/>
                </a:solidFill>
                <a:latin typeface="Segoe UI Semibold"/>
              </a:rPr>
              <a:t>Flexible Server</a:t>
            </a:r>
          </a:p>
        </p:txBody>
      </p:sp>
      <p:grpSp>
        <p:nvGrpSpPr>
          <p:cNvPr id="50" name="Group 49" descr="1. Linux VM&#10;">
            <a:extLst>
              <a:ext uri="{FF2B5EF4-FFF2-40B4-BE49-F238E27FC236}">
                <a16:creationId xmlns:a16="http://schemas.microsoft.com/office/drawing/2014/main" id="{56A7B6A7-19B8-29C3-36E8-452A8934AC6E}"/>
              </a:ext>
            </a:extLst>
          </p:cNvPr>
          <p:cNvGrpSpPr/>
          <p:nvPr/>
        </p:nvGrpSpPr>
        <p:grpSpPr>
          <a:xfrm>
            <a:off x="3705254" y="2893161"/>
            <a:ext cx="2520212" cy="1206020"/>
            <a:chOff x="3705254" y="2777416"/>
            <a:chExt cx="2520212" cy="1206020"/>
          </a:xfrm>
        </p:grpSpPr>
        <p:sp>
          <p:nvSpPr>
            <p:cNvPr id="266" name="Rectangle: Rounded Corners 265">
              <a:extLst>
                <a:ext uri="{FF2B5EF4-FFF2-40B4-BE49-F238E27FC236}">
                  <a16:creationId xmlns:a16="http://schemas.microsoft.com/office/drawing/2014/main" id="{717D45A6-8AEB-455B-BC13-281CDA598C1D}"/>
                </a:ext>
                <a:ext uri="{C183D7F6-B498-43B3-948B-1728B52AA6E4}">
                  <adec:decorative xmlns:adec="http://schemas.microsoft.com/office/drawing/2017/decorative" val="1"/>
                </a:ext>
              </a:extLst>
            </p:cNvPr>
            <p:cNvSpPr/>
            <p:nvPr/>
          </p:nvSpPr>
          <p:spPr bwMode="auto">
            <a:xfrm>
              <a:off x="3705254" y="2784490"/>
              <a:ext cx="2516009" cy="1198946"/>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grpSp>
          <p:nvGrpSpPr>
            <p:cNvPr id="8" name="Group 7" descr="1. Linux VM&#10;">
              <a:extLst>
                <a:ext uri="{FF2B5EF4-FFF2-40B4-BE49-F238E27FC236}">
                  <a16:creationId xmlns:a16="http://schemas.microsoft.com/office/drawing/2014/main" id="{7DBA7957-E332-6AC7-BDDC-3D5B8E6D7E21}"/>
                </a:ext>
              </a:extLst>
            </p:cNvPr>
            <p:cNvGrpSpPr/>
            <p:nvPr/>
          </p:nvGrpSpPr>
          <p:grpSpPr>
            <a:xfrm>
              <a:off x="3709457" y="2777416"/>
              <a:ext cx="2516009" cy="1128700"/>
              <a:chOff x="3709457" y="2777416"/>
              <a:chExt cx="2516009" cy="1128700"/>
            </a:xfrm>
          </p:grpSpPr>
          <p:sp>
            <p:nvSpPr>
              <p:cNvPr id="152" name="Rectangle 151">
                <a:extLst>
                  <a:ext uri="{FF2B5EF4-FFF2-40B4-BE49-F238E27FC236}">
                    <a16:creationId xmlns:a16="http://schemas.microsoft.com/office/drawing/2014/main" id="{486F114F-55D7-4614-8254-0DF6147F11A9}"/>
                  </a:ext>
                </a:extLst>
              </p:cNvPr>
              <p:cNvSpPr/>
              <p:nvPr/>
            </p:nvSpPr>
            <p:spPr bwMode="auto">
              <a:xfrm>
                <a:off x="3709457" y="2777416"/>
                <a:ext cx="2516009" cy="30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80" tIns="0" rIns="182761" bIns="0" numCol="1" spcCol="0" rtlCol="0" fromWordArt="0" anchor="ctr" anchorCtr="0" forceAA="0" compatLnSpc="1">
                <a:prstTxWarp prst="textNoShape">
                  <a:avLst/>
                </a:prstTxWarp>
                <a:noAutofit/>
              </a:bodyPr>
              <a:lstStyle/>
              <a:p>
                <a:pPr defTabSz="913723">
                  <a:defRPr/>
                </a:pPr>
                <a:r>
                  <a:rPr lang="en-US" sz="999">
                    <a:solidFill>
                      <a:srgbClr val="000000"/>
                    </a:solidFill>
                    <a:latin typeface="Segoe UI Semibold"/>
                  </a:rPr>
                  <a:t>Linux VM</a:t>
                </a:r>
              </a:p>
            </p:txBody>
          </p:sp>
          <p:sp>
            <p:nvSpPr>
              <p:cNvPr id="2" name="Oval 1">
                <a:extLst>
                  <a:ext uri="{FF2B5EF4-FFF2-40B4-BE49-F238E27FC236}">
                    <a16:creationId xmlns:a16="http://schemas.microsoft.com/office/drawing/2014/main" id="{D5386CDD-F58C-4EDC-BFCF-16498D5FDDE6}"/>
                  </a:ext>
                </a:extLst>
              </p:cNvPr>
              <p:cNvSpPr/>
              <p:nvPr/>
            </p:nvSpPr>
            <p:spPr>
              <a:xfrm>
                <a:off x="3939574" y="3071457"/>
                <a:ext cx="255275" cy="242175"/>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1</a:t>
                </a:r>
              </a:p>
            </p:txBody>
          </p:sp>
          <p:pic>
            <p:nvPicPr>
              <p:cNvPr id="32" name="Graphic 31" descr="Azure Database for MySQL icon (looks like a beautiful Azure blue coffeecup with the word &quot;My&quot; on it)">
                <a:extLst>
                  <a:ext uri="{FF2B5EF4-FFF2-40B4-BE49-F238E27FC236}">
                    <a16:creationId xmlns:a16="http://schemas.microsoft.com/office/drawing/2014/main" id="{A6B6E237-4E82-4E9F-BE52-D4C6B5589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604" y="2866325"/>
                <a:ext cx="1039792" cy="1039791"/>
              </a:xfrm>
              <a:prstGeom prst="rect">
                <a:avLst/>
              </a:prstGeom>
            </p:spPr>
          </p:pic>
        </p:grpSp>
      </p:grpSp>
      <p:grpSp>
        <p:nvGrpSpPr>
          <p:cNvPr id="36" name="Group 35" descr="2. Premium Storage&#10;">
            <a:extLst>
              <a:ext uri="{FF2B5EF4-FFF2-40B4-BE49-F238E27FC236}">
                <a16:creationId xmlns:a16="http://schemas.microsoft.com/office/drawing/2014/main" id="{84F2A115-1F3B-6365-7AAA-6CF795840286}"/>
              </a:ext>
            </a:extLst>
          </p:cNvPr>
          <p:cNvGrpSpPr/>
          <p:nvPr/>
        </p:nvGrpSpPr>
        <p:grpSpPr>
          <a:xfrm>
            <a:off x="3715570" y="4241946"/>
            <a:ext cx="2495608" cy="833374"/>
            <a:chOff x="3715570" y="4126201"/>
            <a:chExt cx="2495608" cy="833374"/>
          </a:xfrm>
        </p:grpSpPr>
        <p:grpSp>
          <p:nvGrpSpPr>
            <p:cNvPr id="17" name="Group 16">
              <a:extLst>
                <a:ext uri="{FF2B5EF4-FFF2-40B4-BE49-F238E27FC236}">
                  <a16:creationId xmlns:a16="http://schemas.microsoft.com/office/drawing/2014/main" id="{8968DDB3-167B-4CCF-84B3-50EB82D6D828}"/>
                </a:ext>
                <a:ext uri="{C183D7F6-B498-43B3-948B-1728B52AA6E4}">
                  <adec:decorative xmlns:adec="http://schemas.microsoft.com/office/drawing/2017/decorative" val="1"/>
                </a:ext>
              </a:extLst>
            </p:cNvPr>
            <p:cNvGrpSpPr/>
            <p:nvPr/>
          </p:nvGrpSpPr>
          <p:grpSpPr>
            <a:xfrm>
              <a:off x="3715570" y="4126201"/>
              <a:ext cx="2495608" cy="833374"/>
              <a:chOff x="4328183" y="4126655"/>
              <a:chExt cx="2497234" cy="833917"/>
            </a:xfrm>
          </p:grpSpPr>
          <p:sp>
            <p:nvSpPr>
              <p:cNvPr id="146" name="Graphic 137">
                <a:extLst>
                  <a:ext uri="{FF2B5EF4-FFF2-40B4-BE49-F238E27FC236}">
                    <a16:creationId xmlns:a16="http://schemas.microsoft.com/office/drawing/2014/main" id="{8412BA5D-8B00-4E7A-A9D9-D8B18DA819B6}"/>
                  </a:ext>
                </a:extLst>
              </p:cNvPr>
              <p:cNvSpPr/>
              <p:nvPr/>
            </p:nvSpPr>
            <p:spPr>
              <a:xfrm>
                <a:off x="4328183" y="4129539"/>
                <a:ext cx="2496998"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sp>
            <p:nvSpPr>
              <p:cNvPr id="153" name="Rectangle 152">
                <a:extLst>
                  <a:ext uri="{FF2B5EF4-FFF2-40B4-BE49-F238E27FC236}">
                    <a16:creationId xmlns:a16="http://schemas.microsoft.com/office/drawing/2014/main" id="{EF748385-DA9E-4C54-845E-3247FF07A44E}"/>
                  </a:ext>
                </a:extLst>
              </p:cNvPr>
              <p:cNvSpPr/>
              <p:nvPr/>
            </p:nvSpPr>
            <p:spPr bwMode="auto">
              <a:xfrm>
                <a:off x="4328419" y="4126655"/>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80" tIns="0" rIns="182761" bIns="0" numCol="1" spcCol="0" rtlCol="0" fromWordArt="0" anchor="ctr" anchorCtr="0" forceAA="0" compatLnSpc="1">
                <a:prstTxWarp prst="textNoShape">
                  <a:avLst/>
                </a:prstTxWarp>
                <a:noAutofit/>
              </a:bodyPr>
              <a:lstStyle/>
              <a:p>
                <a:pPr defTabSz="913723">
                  <a:defRPr/>
                </a:pPr>
                <a:r>
                  <a:rPr lang="en-US" sz="999">
                    <a:solidFill>
                      <a:srgbClr val="000000"/>
                    </a:solidFill>
                    <a:latin typeface="Segoe UI Semibold"/>
                  </a:rPr>
                  <a:t>Premium Storage</a:t>
                </a:r>
              </a:p>
            </p:txBody>
          </p:sp>
          <p:sp>
            <p:nvSpPr>
              <p:cNvPr id="162" name="Rectangle 161">
                <a:extLst>
                  <a:ext uri="{FF2B5EF4-FFF2-40B4-BE49-F238E27FC236}">
                    <a16:creationId xmlns:a16="http://schemas.microsoft.com/office/drawing/2014/main" id="{3AA24E01-CAAB-43F0-B90D-F870C3D33A09}"/>
                  </a:ext>
                </a:extLst>
              </p:cNvPr>
              <p:cNvSpPr/>
              <p:nvPr/>
            </p:nvSpPr>
            <p:spPr bwMode="auto">
              <a:xfrm>
                <a:off x="5849082" y="4594692"/>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13723">
                  <a:defRPr/>
                </a:pPr>
                <a:r>
                  <a:rPr lang="en-US" sz="999">
                    <a:solidFill>
                      <a:srgbClr val="0078D4"/>
                    </a:solidFill>
                    <a:latin typeface="Segoe UI Semibold"/>
                  </a:rPr>
                  <a:t>Data, Logs</a:t>
                </a:r>
              </a:p>
            </p:txBody>
          </p:sp>
          <p:grpSp>
            <p:nvGrpSpPr>
              <p:cNvPr id="107" name="Group 106">
                <a:extLst>
                  <a:ext uri="{FF2B5EF4-FFF2-40B4-BE49-F238E27FC236}">
                    <a16:creationId xmlns:a16="http://schemas.microsoft.com/office/drawing/2014/main" id="{7BF6D316-1308-4951-AC88-BCA6EDE27EC6}"/>
                  </a:ext>
                </a:extLst>
              </p:cNvPr>
              <p:cNvGrpSpPr/>
              <p:nvPr/>
            </p:nvGrpSpPr>
            <p:grpSpPr>
              <a:xfrm>
                <a:off x="5339415" y="4444077"/>
                <a:ext cx="440160" cy="387624"/>
                <a:chOff x="4775329" y="4523956"/>
                <a:chExt cx="463266" cy="407971"/>
              </a:xfrm>
              <a:solidFill>
                <a:schemeClr val="accent1"/>
              </a:solidFill>
            </p:grpSpPr>
            <p:grpSp>
              <p:nvGrpSpPr>
                <p:cNvPr id="109" name="Graphic 3">
                  <a:extLst>
                    <a:ext uri="{FF2B5EF4-FFF2-40B4-BE49-F238E27FC236}">
                      <a16:creationId xmlns:a16="http://schemas.microsoft.com/office/drawing/2014/main" id="{B5C73111-485B-44B7-A255-660EE406D597}"/>
                    </a:ext>
                  </a:extLst>
                </p:cNvPr>
                <p:cNvGrpSpPr/>
                <p:nvPr/>
              </p:nvGrpSpPr>
              <p:grpSpPr>
                <a:xfrm>
                  <a:off x="4775329" y="4523956"/>
                  <a:ext cx="245246" cy="351327"/>
                  <a:chOff x="6796635" y="1977497"/>
                  <a:chExt cx="548123" cy="785213"/>
                </a:xfrm>
                <a:grpFill/>
              </p:grpSpPr>
              <p:sp>
                <p:nvSpPr>
                  <p:cNvPr id="116" name="Freeform: Shape 115">
                    <a:extLst>
                      <a:ext uri="{FF2B5EF4-FFF2-40B4-BE49-F238E27FC236}">
                        <a16:creationId xmlns:a16="http://schemas.microsoft.com/office/drawing/2014/main" id="{ED222664-B6EC-4966-9DC6-1C7BFCFFC8AD}"/>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sp>
                <p:nvSpPr>
                  <p:cNvPr id="117" name="Freeform: Shape 116">
                    <a:extLst>
                      <a:ext uri="{FF2B5EF4-FFF2-40B4-BE49-F238E27FC236}">
                        <a16:creationId xmlns:a16="http://schemas.microsoft.com/office/drawing/2014/main" id="{118EC256-9960-4211-8DED-0E559A74A3B7}"/>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sp>
                <p:nvSpPr>
                  <p:cNvPr id="118" name="Freeform: Shape 117">
                    <a:extLst>
                      <a:ext uri="{FF2B5EF4-FFF2-40B4-BE49-F238E27FC236}">
                        <a16:creationId xmlns:a16="http://schemas.microsoft.com/office/drawing/2014/main" id="{ABB2F218-CC99-4707-B2D3-0CE2B696D4EC}"/>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grpSp>
            <p:grpSp>
              <p:nvGrpSpPr>
                <p:cNvPr id="111" name="Graphic 3">
                  <a:extLst>
                    <a:ext uri="{FF2B5EF4-FFF2-40B4-BE49-F238E27FC236}">
                      <a16:creationId xmlns:a16="http://schemas.microsoft.com/office/drawing/2014/main" id="{8C71E979-4248-4DFF-8C6A-423611851AF7}"/>
                    </a:ext>
                  </a:extLst>
                </p:cNvPr>
                <p:cNvGrpSpPr/>
                <p:nvPr/>
              </p:nvGrpSpPr>
              <p:grpSpPr>
                <a:xfrm>
                  <a:off x="4993349" y="4580600"/>
                  <a:ext cx="245246" cy="351327"/>
                  <a:chOff x="6796635" y="1977497"/>
                  <a:chExt cx="548123" cy="785213"/>
                </a:xfrm>
                <a:grpFill/>
              </p:grpSpPr>
              <p:sp>
                <p:nvSpPr>
                  <p:cNvPr id="112" name="Freeform: Shape 111">
                    <a:extLst>
                      <a:ext uri="{FF2B5EF4-FFF2-40B4-BE49-F238E27FC236}">
                        <a16:creationId xmlns:a16="http://schemas.microsoft.com/office/drawing/2014/main" id="{33267352-9DD9-4E03-80A3-A8E6A334DB9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sp>
                <p:nvSpPr>
                  <p:cNvPr id="113" name="Freeform: Shape 112">
                    <a:extLst>
                      <a:ext uri="{FF2B5EF4-FFF2-40B4-BE49-F238E27FC236}">
                        <a16:creationId xmlns:a16="http://schemas.microsoft.com/office/drawing/2014/main" id="{3F96660F-F313-4EE7-A567-DB00A5ABF337}"/>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sp>
                <p:nvSpPr>
                  <p:cNvPr id="115" name="Freeform: Shape 114">
                    <a:extLst>
                      <a:ext uri="{FF2B5EF4-FFF2-40B4-BE49-F238E27FC236}">
                        <a16:creationId xmlns:a16="http://schemas.microsoft.com/office/drawing/2014/main" id="{AFFC5110-9E70-401B-9433-E67B25F77A36}"/>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defTabSz="913690">
                      <a:defRPr/>
                    </a:pPr>
                    <a:endParaRPr lang="en-US" sz="1764">
                      <a:solidFill>
                        <a:srgbClr val="000000"/>
                      </a:solidFill>
                      <a:latin typeface="Segoe UI"/>
                    </a:endParaRPr>
                  </a:p>
                </p:txBody>
              </p:sp>
            </p:grpSp>
          </p:grpSp>
        </p:grpSp>
        <p:sp>
          <p:nvSpPr>
            <p:cNvPr id="10" name="Oval 9">
              <a:extLst>
                <a:ext uri="{FF2B5EF4-FFF2-40B4-BE49-F238E27FC236}">
                  <a16:creationId xmlns:a16="http://schemas.microsoft.com/office/drawing/2014/main" id="{05984716-AA14-4AA2-98CE-1E3C405F7532}"/>
                </a:ext>
              </a:extLst>
            </p:cNvPr>
            <p:cNvSpPr/>
            <p:nvPr/>
          </p:nvSpPr>
          <p:spPr>
            <a:xfrm>
              <a:off x="3939574" y="4398421"/>
              <a:ext cx="255275" cy="247399"/>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2</a:t>
              </a:r>
            </a:p>
          </p:txBody>
        </p:sp>
      </p:grpSp>
      <p:grpSp>
        <p:nvGrpSpPr>
          <p:cNvPr id="34" name="Group 33" descr="3. Local/Zone/Geo-redundant backup storage&#10;">
            <a:extLst>
              <a:ext uri="{FF2B5EF4-FFF2-40B4-BE49-F238E27FC236}">
                <a16:creationId xmlns:a16="http://schemas.microsoft.com/office/drawing/2014/main" id="{1B43E383-BA75-55FD-D0C6-BAB918FA8DB6}"/>
              </a:ext>
            </a:extLst>
          </p:cNvPr>
          <p:cNvGrpSpPr/>
          <p:nvPr/>
        </p:nvGrpSpPr>
        <p:grpSpPr>
          <a:xfrm>
            <a:off x="3073431" y="5759201"/>
            <a:ext cx="5763827" cy="645755"/>
            <a:chOff x="3073431" y="5643456"/>
            <a:chExt cx="5763827" cy="645755"/>
          </a:xfrm>
        </p:grpSpPr>
        <p:sp>
          <p:nvSpPr>
            <p:cNvPr id="176" name="Rectangle 175">
              <a:extLst>
                <a:ext uri="{FF2B5EF4-FFF2-40B4-BE49-F238E27FC236}">
                  <a16:creationId xmlns:a16="http://schemas.microsoft.com/office/drawing/2014/main" id="{C0ECE14D-DC20-42F1-B5FD-E5628E74A821}"/>
                </a:ext>
              </a:extLst>
            </p:cNvPr>
            <p:cNvSpPr/>
            <p:nvPr/>
          </p:nvSpPr>
          <p:spPr>
            <a:xfrm>
              <a:off x="3073431" y="5643456"/>
              <a:ext cx="5763827" cy="645755"/>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grpSp>
          <p:nvGrpSpPr>
            <p:cNvPr id="188" name="Group 187">
              <a:extLst>
                <a:ext uri="{FF2B5EF4-FFF2-40B4-BE49-F238E27FC236}">
                  <a16:creationId xmlns:a16="http://schemas.microsoft.com/office/drawing/2014/main" id="{C32092A6-0DBB-421D-AD10-293E5D49569D}"/>
                </a:ext>
              </a:extLst>
            </p:cNvPr>
            <p:cNvGrpSpPr/>
            <p:nvPr/>
          </p:nvGrpSpPr>
          <p:grpSpPr>
            <a:xfrm>
              <a:off x="6073542" y="5746933"/>
              <a:ext cx="2243346" cy="465868"/>
              <a:chOff x="4361660" y="5857330"/>
              <a:chExt cx="2244809" cy="466172"/>
            </a:xfrm>
            <a:solidFill>
              <a:schemeClr val="accent5"/>
            </a:solidFill>
          </p:grpSpPr>
          <p:grpSp>
            <p:nvGrpSpPr>
              <p:cNvPr id="179" name="Group 178">
                <a:extLst>
                  <a:ext uri="{FF2B5EF4-FFF2-40B4-BE49-F238E27FC236}">
                    <a16:creationId xmlns:a16="http://schemas.microsoft.com/office/drawing/2014/main" id="{E659E6F7-DBD9-4A4D-818C-5FBD8758A8EC}"/>
                  </a:ext>
                </a:extLst>
              </p:cNvPr>
              <p:cNvGrpSpPr/>
              <p:nvPr/>
            </p:nvGrpSpPr>
            <p:grpSpPr>
              <a:xfrm>
                <a:off x="4361660" y="5857330"/>
                <a:ext cx="629369" cy="466172"/>
                <a:chOff x="4270220" y="5852250"/>
                <a:chExt cx="629369" cy="466172"/>
              </a:xfrm>
              <a:grpFill/>
            </p:grpSpPr>
            <p:sp>
              <p:nvSpPr>
                <p:cNvPr id="175" name="Graphic 173">
                  <a:extLst>
                    <a:ext uri="{FF2B5EF4-FFF2-40B4-BE49-F238E27FC236}">
                      <a16:creationId xmlns:a16="http://schemas.microsoft.com/office/drawing/2014/main" id="{67D1D1D0-750D-4DDE-9C98-2F4A22C1B06A}"/>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77" name="Graphic 173">
                  <a:extLst>
                    <a:ext uri="{FF2B5EF4-FFF2-40B4-BE49-F238E27FC236}">
                      <a16:creationId xmlns:a16="http://schemas.microsoft.com/office/drawing/2014/main" id="{4B7B3DCC-727E-4604-BC80-F6C6903B280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78" name="Graphic 173">
                  <a:extLst>
                    <a:ext uri="{FF2B5EF4-FFF2-40B4-BE49-F238E27FC236}">
                      <a16:creationId xmlns:a16="http://schemas.microsoft.com/office/drawing/2014/main" id="{46925417-67BA-47F5-B9A6-62398C21F443}"/>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grpSp>
          <p:grpSp>
            <p:nvGrpSpPr>
              <p:cNvPr id="180" name="Group 179">
                <a:extLst>
                  <a:ext uri="{FF2B5EF4-FFF2-40B4-BE49-F238E27FC236}">
                    <a16:creationId xmlns:a16="http://schemas.microsoft.com/office/drawing/2014/main" id="{3ED535FA-98AA-4BC4-B161-5D05E75D3FC7}"/>
                  </a:ext>
                </a:extLst>
              </p:cNvPr>
              <p:cNvGrpSpPr/>
              <p:nvPr/>
            </p:nvGrpSpPr>
            <p:grpSpPr>
              <a:xfrm>
                <a:off x="5169380" y="5857330"/>
                <a:ext cx="629369" cy="466172"/>
                <a:chOff x="4270220" y="5852250"/>
                <a:chExt cx="629369" cy="466172"/>
              </a:xfrm>
              <a:grpFill/>
            </p:grpSpPr>
            <p:sp>
              <p:nvSpPr>
                <p:cNvPr id="181" name="Graphic 173">
                  <a:extLst>
                    <a:ext uri="{FF2B5EF4-FFF2-40B4-BE49-F238E27FC236}">
                      <a16:creationId xmlns:a16="http://schemas.microsoft.com/office/drawing/2014/main" id="{0A2E9F58-4440-4C45-B068-6761F530C7D8}"/>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82" name="Graphic 173">
                  <a:extLst>
                    <a:ext uri="{FF2B5EF4-FFF2-40B4-BE49-F238E27FC236}">
                      <a16:creationId xmlns:a16="http://schemas.microsoft.com/office/drawing/2014/main" id="{6D15321F-FC15-4DCA-8518-408AD52B39B9}"/>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83" name="Graphic 173">
                  <a:extLst>
                    <a:ext uri="{FF2B5EF4-FFF2-40B4-BE49-F238E27FC236}">
                      <a16:creationId xmlns:a16="http://schemas.microsoft.com/office/drawing/2014/main" id="{55AFDECD-2D8B-4CF4-AC24-69E42F4EC663}"/>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grpSp>
          <p:grpSp>
            <p:nvGrpSpPr>
              <p:cNvPr id="184" name="Group 183">
                <a:extLst>
                  <a:ext uri="{FF2B5EF4-FFF2-40B4-BE49-F238E27FC236}">
                    <a16:creationId xmlns:a16="http://schemas.microsoft.com/office/drawing/2014/main" id="{F84FCD6C-0D8D-479F-8CC1-127044E15C3A}"/>
                  </a:ext>
                </a:extLst>
              </p:cNvPr>
              <p:cNvGrpSpPr/>
              <p:nvPr/>
            </p:nvGrpSpPr>
            <p:grpSpPr>
              <a:xfrm>
                <a:off x="5977100" y="5857330"/>
                <a:ext cx="629369" cy="466172"/>
                <a:chOff x="4270220" y="5852250"/>
                <a:chExt cx="629369" cy="466172"/>
              </a:xfrm>
              <a:grpFill/>
            </p:grpSpPr>
            <p:sp>
              <p:nvSpPr>
                <p:cNvPr id="185" name="Graphic 173">
                  <a:extLst>
                    <a:ext uri="{FF2B5EF4-FFF2-40B4-BE49-F238E27FC236}">
                      <a16:creationId xmlns:a16="http://schemas.microsoft.com/office/drawing/2014/main" id="{B19258C5-A073-4B18-85D3-7CCA6C2F042A}"/>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86" name="Graphic 173">
                  <a:extLst>
                    <a:ext uri="{FF2B5EF4-FFF2-40B4-BE49-F238E27FC236}">
                      <a16:creationId xmlns:a16="http://schemas.microsoft.com/office/drawing/2014/main" id="{84B8280E-F88D-4B7C-83A6-93EAC7B5A06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sp>
              <p:nvSpPr>
                <p:cNvPr id="187" name="Graphic 173">
                  <a:extLst>
                    <a:ext uri="{FF2B5EF4-FFF2-40B4-BE49-F238E27FC236}">
                      <a16:creationId xmlns:a16="http://schemas.microsoft.com/office/drawing/2014/main" id="{9A1FBA5D-1710-4C1A-A229-CC0E98CCC765}"/>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690">
                    <a:defRPr/>
                  </a:pPr>
                  <a:endParaRPr lang="en-US" sz="1764">
                    <a:solidFill>
                      <a:srgbClr val="000000"/>
                    </a:solidFill>
                    <a:latin typeface="Segoe UI"/>
                  </a:endParaRPr>
                </a:p>
              </p:txBody>
            </p:sp>
          </p:grpSp>
        </p:grpSp>
        <p:grpSp>
          <p:nvGrpSpPr>
            <p:cNvPr id="12" name="Group 11">
              <a:extLst>
                <a:ext uri="{FF2B5EF4-FFF2-40B4-BE49-F238E27FC236}">
                  <a16:creationId xmlns:a16="http://schemas.microsoft.com/office/drawing/2014/main" id="{7034224F-2AFF-D0ED-E7DF-6571548925A9}"/>
                </a:ext>
              </a:extLst>
            </p:cNvPr>
            <p:cNvGrpSpPr/>
            <p:nvPr/>
          </p:nvGrpSpPr>
          <p:grpSpPr>
            <a:xfrm>
              <a:off x="3340673" y="5688386"/>
              <a:ext cx="5252328" cy="555910"/>
              <a:chOff x="3340673" y="5688386"/>
              <a:chExt cx="5252328" cy="555910"/>
            </a:xfrm>
          </p:grpSpPr>
          <p:grpSp>
            <p:nvGrpSpPr>
              <p:cNvPr id="7" name="Group 6" descr="Local/Zone/Geo-redundant backup storage&#10;">
                <a:extLst>
                  <a:ext uri="{FF2B5EF4-FFF2-40B4-BE49-F238E27FC236}">
                    <a16:creationId xmlns:a16="http://schemas.microsoft.com/office/drawing/2014/main" id="{997BDA6D-1861-A41B-A7D4-04DFC69268B8}"/>
                  </a:ext>
                </a:extLst>
              </p:cNvPr>
              <p:cNvGrpSpPr/>
              <p:nvPr/>
            </p:nvGrpSpPr>
            <p:grpSpPr>
              <a:xfrm>
                <a:off x="3340673" y="5773874"/>
                <a:ext cx="4028345" cy="268745"/>
                <a:chOff x="3340673" y="5773874"/>
                <a:chExt cx="4028345" cy="268745"/>
              </a:xfrm>
            </p:grpSpPr>
            <p:sp>
              <p:nvSpPr>
                <p:cNvPr id="189" name="Rectangle 188">
                  <a:extLst>
                    <a:ext uri="{FF2B5EF4-FFF2-40B4-BE49-F238E27FC236}">
                      <a16:creationId xmlns:a16="http://schemas.microsoft.com/office/drawing/2014/main" id="{0128D347-F9DA-4B38-9925-DA0DDC8B1E7F}"/>
                    </a:ext>
                  </a:extLst>
                </p:cNvPr>
                <p:cNvSpPr/>
                <p:nvPr/>
              </p:nvSpPr>
              <p:spPr bwMode="auto">
                <a:xfrm>
                  <a:off x="3552670" y="5781749"/>
                  <a:ext cx="3816348" cy="2608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23">
                    <a:defRPr/>
                  </a:pPr>
                  <a:r>
                    <a:rPr lang="en-US" sz="999" b="1">
                      <a:solidFill>
                        <a:schemeClr val="tx1"/>
                      </a:solidFill>
                      <a:latin typeface="Segoe UI Semibold" panose="020B0502040204020203" pitchFamily="34" charset="0"/>
                      <a:cs typeface="Segoe UI Semibold" panose="020B0502040204020203" pitchFamily="34" charset="0"/>
                    </a:rPr>
                    <a:t>Local/Zone/Geo-redundant backup storage</a:t>
                  </a:r>
                </a:p>
              </p:txBody>
            </p:sp>
            <p:sp>
              <p:nvSpPr>
                <p:cNvPr id="16" name="Oval 15">
                  <a:extLst>
                    <a:ext uri="{FF2B5EF4-FFF2-40B4-BE49-F238E27FC236}">
                      <a16:creationId xmlns:a16="http://schemas.microsoft.com/office/drawing/2014/main" id="{DA8775AC-2726-4874-BBD2-5E01040AF6CD}"/>
                    </a:ext>
                  </a:extLst>
                </p:cNvPr>
                <p:cNvSpPr/>
                <p:nvPr/>
              </p:nvSpPr>
              <p:spPr>
                <a:xfrm>
                  <a:off x="3340673" y="5773874"/>
                  <a:ext cx="255275" cy="240671"/>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3</a:t>
                  </a:r>
                </a:p>
              </p:txBody>
            </p:sp>
          </p:grpSp>
          <p:grpSp>
            <p:nvGrpSpPr>
              <p:cNvPr id="4" name="Group 3">
                <a:extLst>
                  <a:ext uri="{FF2B5EF4-FFF2-40B4-BE49-F238E27FC236}">
                    <a16:creationId xmlns:a16="http://schemas.microsoft.com/office/drawing/2014/main" id="{85766AF7-9DFB-C640-5B98-2CFB5354A6A5}"/>
                  </a:ext>
                </a:extLst>
              </p:cNvPr>
              <p:cNvGrpSpPr/>
              <p:nvPr/>
            </p:nvGrpSpPr>
            <p:grpSpPr>
              <a:xfrm>
                <a:off x="6499675" y="5688386"/>
                <a:ext cx="2093326" cy="555910"/>
                <a:chOff x="6499675" y="5688386"/>
                <a:chExt cx="2093326" cy="555910"/>
              </a:xfrm>
            </p:grpSpPr>
            <p:grpSp>
              <p:nvGrpSpPr>
                <p:cNvPr id="33" name="Group 32">
                  <a:extLst>
                    <a:ext uri="{FF2B5EF4-FFF2-40B4-BE49-F238E27FC236}">
                      <a16:creationId xmlns:a16="http://schemas.microsoft.com/office/drawing/2014/main" id="{52077E31-C619-4874-A5A1-BE5EEBA455EA}"/>
                    </a:ext>
                    <a:ext uri="{C183D7F6-B498-43B3-948B-1728B52AA6E4}">
                      <adec:decorative xmlns:adec="http://schemas.microsoft.com/office/drawing/2017/decorative" val="1"/>
                    </a:ext>
                  </a:extLst>
                </p:cNvPr>
                <p:cNvGrpSpPr/>
                <p:nvPr/>
              </p:nvGrpSpPr>
              <p:grpSpPr>
                <a:xfrm>
                  <a:off x="6499675" y="5688386"/>
                  <a:ext cx="480289" cy="555910"/>
                  <a:chOff x="1548588" y="5659415"/>
                  <a:chExt cx="632637" cy="732246"/>
                </a:xfrm>
              </p:grpSpPr>
              <p:pic>
                <p:nvPicPr>
                  <p:cNvPr id="123" name="Picture 122">
                    <a:extLst>
                      <a:ext uri="{FF2B5EF4-FFF2-40B4-BE49-F238E27FC236}">
                        <a16:creationId xmlns:a16="http://schemas.microsoft.com/office/drawing/2014/main" id="{E38322A8-99F1-4E3A-926E-DC6184992679}"/>
                      </a:ext>
                    </a:extLst>
                  </p:cNvPr>
                  <p:cNvPicPr>
                    <a:picLocks noChangeAspect="1"/>
                  </p:cNvPicPr>
                  <p:nvPr/>
                </p:nvPicPr>
                <p:blipFill rotWithShape="1">
                  <a:blip r:embed="rId5"/>
                  <a:srcRect l="45553" t="40088"/>
                  <a:stretch/>
                </p:blipFill>
                <p:spPr>
                  <a:xfrm>
                    <a:off x="1548588" y="5659415"/>
                    <a:ext cx="327837" cy="427446"/>
                  </a:xfrm>
                  <a:prstGeom prst="rect">
                    <a:avLst/>
                  </a:prstGeom>
                </p:spPr>
              </p:pic>
              <p:pic>
                <p:nvPicPr>
                  <p:cNvPr id="125" name="Picture 124">
                    <a:extLst>
                      <a:ext uri="{FF2B5EF4-FFF2-40B4-BE49-F238E27FC236}">
                        <a16:creationId xmlns:a16="http://schemas.microsoft.com/office/drawing/2014/main" id="{8DC8D317-9FBC-4563-B0A7-5100DEE6FD38}"/>
                      </a:ext>
                    </a:extLst>
                  </p:cNvPr>
                  <p:cNvPicPr>
                    <a:picLocks noChangeAspect="1"/>
                  </p:cNvPicPr>
                  <p:nvPr/>
                </p:nvPicPr>
                <p:blipFill rotWithShape="1">
                  <a:blip r:embed="rId5"/>
                  <a:srcRect l="45553" t="40088"/>
                  <a:stretch/>
                </p:blipFill>
                <p:spPr>
                  <a:xfrm>
                    <a:off x="1700988" y="5811815"/>
                    <a:ext cx="327837" cy="427446"/>
                  </a:xfrm>
                  <a:prstGeom prst="rect">
                    <a:avLst/>
                  </a:prstGeom>
                </p:spPr>
              </p:pic>
              <p:pic>
                <p:nvPicPr>
                  <p:cNvPr id="127" name="Picture 126">
                    <a:extLst>
                      <a:ext uri="{FF2B5EF4-FFF2-40B4-BE49-F238E27FC236}">
                        <a16:creationId xmlns:a16="http://schemas.microsoft.com/office/drawing/2014/main" id="{FCC87475-7848-4E4E-809F-49A13E1E3C8E}"/>
                      </a:ext>
                    </a:extLst>
                  </p:cNvPr>
                  <p:cNvPicPr>
                    <a:picLocks noChangeAspect="1"/>
                  </p:cNvPicPr>
                  <p:nvPr/>
                </p:nvPicPr>
                <p:blipFill rotWithShape="1">
                  <a:blip r:embed="rId5"/>
                  <a:srcRect l="45553" t="40088"/>
                  <a:stretch/>
                </p:blipFill>
                <p:spPr>
                  <a:xfrm>
                    <a:off x="1853388" y="5964215"/>
                    <a:ext cx="327837" cy="427446"/>
                  </a:xfrm>
                  <a:prstGeom prst="rect">
                    <a:avLst/>
                  </a:prstGeom>
                </p:spPr>
              </p:pic>
            </p:grpSp>
            <p:grpSp>
              <p:nvGrpSpPr>
                <p:cNvPr id="141" name="Group 140">
                  <a:extLst>
                    <a:ext uri="{FF2B5EF4-FFF2-40B4-BE49-F238E27FC236}">
                      <a16:creationId xmlns:a16="http://schemas.microsoft.com/office/drawing/2014/main" id="{9B9B5427-A6AA-437F-8C3C-0C806858ACE8}"/>
                    </a:ext>
                    <a:ext uri="{C183D7F6-B498-43B3-948B-1728B52AA6E4}">
                      <adec:decorative xmlns:adec="http://schemas.microsoft.com/office/drawing/2017/decorative" val="1"/>
                    </a:ext>
                  </a:extLst>
                </p:cNvPr>
                <p:cNvGrpSpPr/>
                <p:nvPr/>
              </p:nvGrpSpPr>
              <p:grpSpPr>
                <a:xfrm>
                  <a:off x="7306193" y="5688386"/>
                  <a:ext cx="480289" cy="555910"/>
                  <a:chOff x="1548588" y="5659415"/>
                  <a:chExt cx="632637" cy="732246"/>
                </a:xfrm>
              </p:grpSpPr>
              <p:pic>
                <p:nvPicPr>
                  <p:cNvPr id="142" name="Picture 141">
                    <a:extLst>
                      <a:ext uri="{FF2B5EF4-FFF2-40B4-BE49-F238E27FC236}">
                        <a16:creationId xmlns:a16="http://schemas.microsoft.com/office/drawing/2014/main" id="{0EA30E46-B6AE-4504-972E-A5675860C3B9}"/>
                      </a:ext>
                    </a:extLst>
                  </p:cNvPr>
                  <p:cNvPicPr>
                    <a:picLocks noChangeAspect="1"/>
                  </p:cNvPicPr>
                  <p:nvPr/>
                </p:nvPicPr>
                <p:blipFill rotWithShape="1">
                  <a:blip r:embed="rId5"/>
                  <a:srcRect l="45553" t="40088"/>
                  <a:stretch/>
                </p:blipFill>
                <p:spPr>
                  <a:xfrm>
                    <a:off x="1548588" y="5659415"/>
                    <a:ext cx="327837" cy="427446"/>
                  </a:xfrm>
                  <a:prstGeom prst="rect">
                    <a:avLst/>
                  </a:prstGeom>
                </p:spPr>
              </p:pic>
              <p:pic>
                <p:nvPicPr>
                  <p:cNvPr id="143" name="Picture 142">
                    <a:extLst>
                      <a:ext uri="{FF2B5EF4-FFF2-40B4-BE49-F238E27FC236}">
                        <a16:creationId xmlns:a16="http://schemas.microsoft.com/office/drawing/2014/main" id="{BA0DF35D-518C-4190-A897-8FE812285EAA}"/>
                      </a:ext>
                    </a:extLst>
                  </p:cNvPr>
                  <p:cNvPicPr>
                    <a:picLocks noChangeAspect="1"/>
                  </p:cNvPicPr>
                  <p:nvPr/>
                </p:nvPicPr>
                <p:blipFill rotWithShape="1">
                  <a:blip r:embed="rId5"/>
                  <a:srcRect l="45553" t="40088"/>
                  <a:stretch/>
                </p:blipFill>
                <p:spPr>
                  <a:xfrm>
                    <a:off x="1700988" y="5811815"/>
                    <a:ext cx="327837" cy="427446"/>
                  </a:xfrm>
                  <a:prstGeom prst="rect">
                    <a:avLst/>
                  </a:prstGeom>
                </p:spPr>
              </p:pic>
              <p:pic>
                <p:nvPicPr>
                  <p:cNvPr id="144" name="Picture 143">
                    <a:extLst>
                      <a:ext uri="{FF2B5EF4-FFF2-40B4-BE49-F238E27FC236}">
                        <a16:creationId xmlns:a16="http://schemas.microsoft.com/office/drawing/2014/main" id="{3AB7FB9C-2414-48EB-B662-977451C15042}"/>
                      </a:ext>
                    </a:extLst>
                  </p:cNvPr>
                  <p:cNvPicPr>
                    <a:picLocks noChangeAspect="1"/>
                  </p:cNvPicPr>
                  <p:nvPr/>
                </p:nvPicPr>
                <p:blipFill rotWithShape="1">
                  <a:blip r:embed="rId5"/>
                  <a:srcRect l="45553" t="40088"/>
                  <a:stretch/>
                </p:blipFill>
                <p:spPr>
                  <a:xfrm>
                    <a:off x="1853388" y="5964215"/>
                    <a:ext cx="327837" cy="427446"/>
                  </a:xfrm>
                  <a:prstGeom prst="rect">
                    <a:avLst/>
                  </a:prstGeom>
                </p:spPr>
              </p:pic>
            </p:grpSp>
            <p:grpSp>
              <p:nvGrpSpPr>
                <p:cNvPr id="145" name="Group 144">
                  <a:extLst>
                    <a:ext uri="{FF2B5EF4-FFF2-40B4-BE49-F238E27FC236}">
                      <a16:creationId xmlns:a16="http://schemas.microsoft.com/office/drawing/2014/main" id="{5CB9D219-4581-4C43-A98E-95E2B35E37F2}"/>
                    </a:ext>
                    <a:ext uri="{C183D7F6-B498-43B3-948B-1728B52AA6E4}">
                      <adec:decorative xmlns:adec="http://schemas.microsoft.com/office/drawing/2017/decorative" val="1"/>
                    </a:ext>
                  </a:extLst>
                </p:cNvPr>
                <p:cNvGrpSpPr/>
                <p:nvPr/>
              </p:nvGrpSpPr>
              <p:grpSpPr>
                <a:xfrm>
                  <a:off x="8112712" y="5688386"/>
                  <a:ext cx="480289" cy="555910"/>
                  <a:chOff x="1548588" y="5659415"/>
                  <a:chExt cx="632637" cy="732246"/>
                </a:xfrm>
              </p:grpSpPr>
              <p:pic>
                <p:nvPicPr>
                  <p:cNvPr id="147" name="Picture 146">
                    <a:extLst>
                      <a:ext uri="{FF2B5EF4-FFF2-40B4-BE49-F238E27FC236}">
                        <a16:creationId xmlns:a16="http://schemas.microsoft.com/office/drawing/2014/main" id="{D69E1F0C-5DAA-4488-958B-30A424C82890}"/>
                      </a:ext>
                    </a:extLst>
                  </p:cNvPr>
                  <p:cNvPicPr>
                    <a:picLocks noChangeAspect="1"/>
                  </p:cNvPicPr>
                  <p:nvPr/>
                </p:nvPicPr>
                <p:blipFill rotWithShape="1">
                  <a:blip r:embed="rId5"/>
                  <a:srcRect l="45553" t="40088"/>
                  <a:stretch/>
                </p:blipFill>
                <p:spPr>
                  <a:xfrm>
                    <a:off x="1548588" y="5659415"/>
                    <a:ext cx="327837" cy="427446"/>
                  </a:xfrm>
                  <a:prstGeom prst="rect">
                    <a:avLst/>
                  </a:prstGeom>
                </p:spPr>
              </p:pic>
              <p:pic>
                <p:nvPicPr>
                  <p:cNvPr id="148" name="Picture 147">
                    <a:extLst>
                      <a:ext uri="{FF2B5EF4-FFF2-40B4-BE49-F238E27FC236}">
                        <a16:creationId xmlns:a16="http://schemas.microsoft.com/office/drawing/2014/main" id="{B82AA0BB-0F59-4DC6-AE43-DEDCE7C638F4}"/>
                      </a:ext>
                    </a:extLst>
                  </p:cNvPr>
                  <p:cNvPicPr>
                    <a:picLocks noChangeAspect="1"/>
                  </p:cNvPicPr>
                  <p:nvPr/>
                </p:nvPicPr>
                <p:blipFill rotWithShape="1">
                  <a:blip r:embed="rId5"/>
                  <a:srcRect l="45553" t="40088"/>
                  <a:stretch/>
                </p:blipFill>
                <p:spPr>
                  <a:xfrm>
                    <a:off x="1700988" y="5811815"/>
                    <a:ext cx="327837" cy="427446"/>
                  </a:xfrm>
                  <a:prstGeom prst="rect">
                    <a:avLst/>
                  </a:prstGeom>
                </p:spPr>
              </p:pic>
              <p:pic>
                <p:nvPicPr>
                  <p:cNvPr id="149" name="Picture 148">
                    <a:extLst>
                      <a:ext uri="{FF2B5EF4-FFF2-40B4-BE49-F238E27FC236}">
                        <a16:creationId xmlns:a16="http://schemas.microsoft.com/office/drawing/2014/main" id="{2CF2911D-10E2-4799-938C-5B00545F9E00}"/>
                      </a:ext>
                    </a:extLst>
                  </p:cNvPr>
                  <p:cNvPicPr>
                    <a:picLocks noChangeAspect="1"/>
                  </p:cNvPicPr>
                  <p:nvPr/>
                </p:nvPicPr>
                <p:blipFill rotWithShape="1">
                  <a:blip r:embed="rId5"/>
                  <a:srcRect l="45553" t="40088"/>
                  <a:stretch/>
                </p:blipFill>
                <p:spPr>
                  <a:xfrm>
                    <a:off x="1853388" y="5964215"/>
                    <a:ext cx="327837" cy="427446"/>
                  </a:xfrm>
                  <a:prstGeom prst="rect">
                    <a:avLst/>
                  </a:prstGeom>
                </p:spPr>
              </p:pic>
            </p:grpSp>
          </p:grpSp>
        </p:grpSp>
      </p:grpSp>
      <p:grpSp>
        <p:nvGrpSpPr>
          <p:cNvPr id="39" name="Group 38" descr="4. AZ co-location with applications&#10;&#10;Azure VM&#10;AKS&#10;APP Service">
            <a:extLst>
              <a:ext uri="{FF2B5EF4-FFF2-40B4-BE49-F238E27FC236}">
                <a16:creationId xmlns:a16="http://schemas.microsoft.com/office/drawing/2014/main" id="{F70156FE-E694-F4C9-66C9-B22AEE803FD2}"/>
              </a:ext>
            </a:extLst>
          </p:cNvPr>
          <p:cNvGrpSpPr/>
          <p:nvPr/>
        </p:nvGrpSpPr>
        <p:grpSpPr>
          <a:xfrm>
            <a:off x="1156389" y="2222936"/>
            <a:ext cx="2656804" cy="3102986"/>
            <a:chOff x="1156389" y="2107191"/>
            <a:chExt cx="2656804" cy="3102986"/>
          </a:xfrm>
        </p:grpSpPr>
        <p:sp>
          <p:nvSpPr>
            <p:cNvPr id="23" name="Oval 22">
              <a:extLst>
                <a:ext uri="{FF2B5EF4-FFF2-40B4-BE49-F238E27FC236}">
                  <a16:creationId xmlns:a16="http://schemas.microsoft.com/office/drawing/2014/main" id="{5E3C547D-D105-419B-8BB5-4DC90FA46DC0}"/>
                </a:ext>
              </a:extLst>
            </p:cNvPr>
            <p:cNvSpPr/>
            <p:nvPr/>
          </p:nvSpPr>
          <p:spPr>
            <a:xfrm>
              <a:off x="2656071" y="3266899"/>
              <a:ext cx="255275" cy="256693"/>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4</a:t>
              </a:r>
            </a:p>
          </p:txBody>
        </p:sp>
        <p:grpSp>
          <p:nvGrpSpPr>
            <p:cNvPr id="38" name="Group 37">
              <a:extLst>
                <a:ext uri="{FF2B5EF4-FFF2-40B4-BE49-F238E27FC236}">
                  <a16:creationId xmlns:a16="http://schemas.microsoft.com/office/drawing/2014/main" id="{3EFAE03F-9818-C926-93AF-284D5E5DFBBA}"/>
                </a:ext>
              </a:extLst>
            </p:cNvPr>
            <p:cNvGrpSpPr/>
            <p:nvPr/>
          </p:nvGrpSpPr>
          <p:grpSpPr>
            <a:xfrm>
              <a:off x="1156389" y="2107191"/>
              <a:ext cx="2656804" cy="3102986"/>
              <a:chOff x="1156389" y="2107191"/>
              <a:chExt cx="2656804" cy="3102986"/>
            </a:xfrm>
          </p:grpSpPr>
          <p:grpSp>
            <p:nvGrpSpPr>
              <p:cNvPr id="19" name="Group 18">
                <a:extLst>
                  <a:ext uri="{FF2B5EF4-FFF2-40B4-BE49-F238E27FC236}">
                    <a16:creationId xmlns:a16="http://schemas.microsoft.com/office/drawing/2014/main" id="{A514E5A3-16C8-4D61-A4C1-4D8A7DB6DFDD}"/>
                  </a:ext>
                  <a:ext uri="{C183D7F6-B498-43B3-948B-1728B52AA6E4}">
                    <adec:decorative xmlns:adec="http://schemas.microsoft.com/office/drawing/2017/decorative" val="1"/>
                  </a:ext>
                </a:extLst>
              </p:cNvPr>
              <p:cNvGrpSpPr/>
              <p:nvPr/>
            </p:nvGrpSpPr>
            <p:grpSpPr>
              <a:xfrm>
                <a:off x="1156389" y="2107191"/>
                <a:ext cx="2656804" cy="3102986"/>
                <a:chOff x="1747096" y="2106330"/>
                <a:chExt cx="2658535" cy="3105007"/>
              </a:xfrm>
            </p:grpSpPr>
            <p:sp>
              <p:nvSpPr>
                <p:cNvPr id="126" name="Rectangle 125">
                  <a:extLst>
                    <a:ext uri="{FF2B5EF4-FFF2-40B4-BE49-F238E27FC236}">
                      <a16:creationId xmlns:a16="http://schemas.microsoft.com/office/drawing/2014/main" id="{88EC56E8-AE98-4F21-9D78-2A1E3C72660E}"/>
                    </a:ext>
                  </a:extLst>
                </p:cNvPr>
                <p:cNvSpPr/>
                <p:nvPr/>
              </p:nvSpPr>
              <p:spPr>
                <a:xfrm>
                  <a:off x="1747096" y="2106330"/>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grpSp>
              <p:nvGrpSpPr>
                <p:cNvPr id="242" name="Group 241">
                  <a:extLst>
                    <a:ext uri="{FF2B5EF4-FFF2-40B4-BE49-F238E27FC236}">
                      <a16:creationId xmlns:a16="http://schemas.microsoft.com/office/drawing/2014/main" id="{68228E83-3AEF-422E-8A0F-C46DAF5D652E}"/>
                    </a:ext>
                  </a:extLst>
                </p:cNvPr>
                <p:cNvGrpSpPr/>
                <p:nvPr/>
              </p:nvGrpSpPr>
              <p:grpSpPr>
                <a:xfrm>
                  <a:off x="1969453" y="2329028"/>
                  <a:ext cx="1031254" cy="2659610"/>
                  <a:chOff x="1969453" y="2212709"/>
                  <a:chExt cx="1031254" cy="2659610"/>
                </a:xfrm>
              </p:grpSpPr>
              <p:grpSp>
                <p:nvGrpSpPr>
                  <p:cNvPr id="15" name="Group 14">
                    <a:extLst>
                      <a:ext uri="{FF2B5EF4-FFF2-40B4-BE49-F238E27FC236}">
                        <a16:creationId xmlns:a16="http://schemas.microsoft.com/office/drawing/2014/main" id="{5D4C54D5-74C1-4B33-BAEE-D2EBC0499160}"/>
                      </a:ext>
                    </a:extLst>
                  </p:cNvPr>
                  <p:cNvGrpSpPr/>
                  <p:nvPr/>
                </p:nvGrpSpPr>
                <p:grpSpPr>
                  <a:xfrm>
                    <a:off x="1969453" y="2212709"/>
                    <a:ext cx="1031254" cy="823190"/>
                    <a:chOff x="3230180" y="1853120"/>
                    <a:chExt cx="688127" cy="549291"/>
                  </a:xfrm>
                </p:grpSpPr>
                <p:sp>
                  <p:nvSpPr>
                    <p:cNvPr id="5" name="Rectangle: Rounded Corners 4">
                      <a:extLst>
                        <a:ext uri="{FF2B5EF4-FFF2-40B4-BE49-F238E27FC236}">
                          <a16:creationId xmlns:a16="http://schemas.microsoft.com/office/drawing/2014/main" id="{727D2276-3735-4E36-8292-AB97A786C7E7}"/>
                        </a:ext>
                      </a:extLst>
                    </p:cNvPr>
                    <p:cNvSpPr/>
                    <p:nvPr/>
                  </p:nvSpPr>
                  <p:spPr bwMode="auto">
                    <a:xfrm>
                      <a:off x="3230182" y="1853120"/>
                      <a:ext cx="688125" cy="549291"/>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782"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5446B879-847E-468B-8C03-DE7415AFA199}"/>
                        </a:ext>
                      </a:extLst>
                    </p:cNvPr>
                    <p:cNvSpPr/>
                    <p:nvPr/>
                  </p:nvSpPr>
                  <p:spPr>
                    <a:xfrm>
                      <a:off x="3448413"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defTabSz="913690">
                        <a:defRPr/>
                      </a:pPr>
                      <a:endParaRPr lang="en-US" sz="1764">
                        <a:solidFill>
                          <a:srgbClr val="000000"/>
                        </a:solidFill>
                        <a:latin typeface="Segoe UI"/>
                      </a:endParaRPr>
                    </a:p>
                  </p:txBody>
                </p:sp>
                <p:sp>
                  <p:nvSpPr>
                    <p:cNvPr id="14" name="TextBox 13">
                      <a:extLst>
                        <a:ext uri="{FF2B5EF4-FFF2-40B4-BE49-F238E27FC236}">
                          <a16:creationId xmlns:a16="http://schemas.microsoft.com/office/drawing/2014/main" id="{47E6C394-8926-4926-9CE5-1E9FDD9E9DE9}"/>
                        </a:ext>
                      </a:extLst>
                    </p:cNvPr>
                    <p:cNvSpPr txBox="1"/>
                    <p:nvPr/>
                  </p:nvSpPr>
                  <p:spPr>
                    <a:xfrm>
                      <a:off x="3230180" y="2269479"/>
                      <a:ext cx="688125" cy="102666"/>
                    </a:xfrm>
                    <a:prstGeom prst="rect">
                      <a:avLst/>
                    </a:prstGeom>
                    <a:noFill/>
                  </p:spPr>
                  <p:txBody>
                    <a:bodyPr wrap="square" lIns="0" tIns="0" rIns="0" bIns="0" rtlCol="0" anchor="b" anchorCtr="0">
                      <a:spAutoFit/>
                    </a:bodyPr>
                    <a:lstStyle/>
                    <a:p>
                      <a:pPr algn="ctr" defTabSz="913723">
                        <a:defRPr/>
                      </a:pPr>
                      <a:r>
                        <a:rPr lang="en-US" sz="999">
                          <a:latin typeface="Segoe UI Semibold"/>
                        </a:rPr>
                        <a:t>Azure VM</a:t>
                      </a:r>
                    </a:p>
                  </p:txBody>
                </p:sp>
              </p:grpSp>
              <p:grpSp>
                <p:nvGrpSpPr>
                  <p:cNvPr id="106" name="Group 105">
                    <a:extLst>
                      <a:ext uri="{FF2B5EF4-FFF2-40B4-BE49-F238E27FC236}">
                        <a16:creationId xmlns:a16="http://schemas.microsoft.com/office/drawing/2014/main" id="{FD2A9F50-FD85-48C9-8158-343C3E05BE5B}"/>
                      </a:ext>
                    </a:extLst>
                  </p:cNvPr>
                  <p:cNvGrpSpPr/>
                  <p:nvPr/>
                </p:nvGrpSpPr>
                <p:grpSpPr>
                  <a:xfrm>
                    <a:off x="1969453" y="3130919"/>
                    <a:ext cx="1031254" cy="823190"/>
                    <a:chOff x="3230180" y="1853120"/>
                    <a:chExt cx="688127" cy="549291"/>
                  </a:xfrm>
                </p:grpSpPr>
                <p:sp>
                  <p:nvSpPr>
                    <p:cNvPr id="108" name="Rectangle: Rounded Corners 107">
                      <a:extLst>
                        <a:ext uri="{FF2B5EF4-FFF2-40B4-BE49-F238E27FC236}">
                          <a16:creationId xmlns:a16="http://schemas.microsoft.com/office/drawing/2014/main" id="{33BBDA5A-5EBB-483A-8EF1-0F3109E91756}"/>
                        </a:ext>
                      </a:extLst>
                    </p:cNvPr>
                    <p:cNvSpPr/>
                    <p:nvPr/>
                  </p:nvSpPr>
                  <p:spPr bwMode="auto">
                    <a:xfrm>
                      <a:off x="3230182" y="1853120"/>
                      <a:ext cx="688125" cy="549291"/>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782"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1C63C504-1E58-436E-AEF9-3AFD945BC442}"/>
                        </a:ext>
                      </a:extLst>
                    </p:cNvPr>
                    <p:cNvSpPr txBox="1"/>
                    <p:nvPr/>
                  </p:nvSpPr>
                  <p:spPr>
                    <a:xfrm>
                      <a:off x="3230180" y="2269479"/>
                      <a:ext cx="688125" cy="102666"/>
                    </a:xfrm>
                    <a:prstGeom prst="rect">
                      <a:avLst/>
                    </a:prstGeom>
                    <a:noFill/>
                  </p:spPr>
                  <p:txBody>
                    <a:bodyPr wrap="square" lIns="0" tIns="0" rIns="0" bIns="0" rtlCol="0" anchor="b" anchorCtr="0">
                      <a:spAutoFit/>
                    </a:bodyPr>
                    <a:lstStyle/>
                    <a:p>
                      <a:pPr algn="ctr" defTabSz="913723">
                        <a:defRPr/>
                      </a:pPr>
                      <a:r>
                        <a:rPr lang="en-US" sz="999">
                          <a:latin typeface="Segoe UI Semibold"/>
                        </a:rPr>
                        <a:t>AKS</a:t>
                      </a:r>
                    </a:p>
                  </p:txBody>
                </p:sp>
              </p:grpSp>
              <p:grpSp>
                <p:nvGrpSpPr>
                  <p:cNvPr id="84" name="Group 83">
                    <a:extLst>
                      <a:ext uri="{FF2B5EF4-FFF2-40B4-BE49-F238E27FC236}">
                        <a16:creationId xmlns:a16="http://schemas.microsoft.com/office/drawing/2014/main" id="{3F37DF31-1F65-4FE0-A3F5-15998E739E00}"/>
                      </a:ext>
                    </a:extLst>
                  </p:cNvPr>
                  <p:cNvGrpSpPr/>
                  <p:nvPr/>
                </p:nvGrpSpPr>
                <p:grpSpPr>
                  <a:xfrm>
                    <a:off x="1969454" y="4049129"/>
                    <a:ext cx="1031252" cy="823190"/>
                    <a:chOff x="2289744" y="4074318"/>
                    <a:chExt cx="688125" cy="549291"/>
                  </a:xfrm>
                </p:grpSpPr>
                <p:sp>
                  <p:nvSpPr>
                    <p:cNvPr id="122" name="Rectangle: Rounded Corners 121">
                      <a:extLst>
                        <a:ext uri="{FF2B5EF4-FFF2-40B4-BE49-F238E27FC236}">
                          <a16:creationId xmlns:a16="http://schemas.microsoft.com/office/drawing/2014/main" id="{2671074B-B9F3-4AD1-AC81-145FDF21120F}"/>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782"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F7787795-995C-4EC5-A15B-0C834462E37A}"/>
                        </a:ext>
                      </a:extLst>
                    </p:cNvPr>
                    <p:cNvSpPr txBox="1"/>
                    <p:nvPr/>
                  </p:nvSpPr>
                  <p:spPr>
                    <a:xfrm>
                      <a:off x="2289744" y="4490677"/>
                      <a:ext cx="688125" cy="102666"/>
                    </a:xfrm>
                    <a:prstGeom prst="rect">
                      <a:avLst/>
                    </a:prstGeom>
                    <a:noFill/>
                    <a:ln>
                      <a:noFill/>
                    </a:ln>
                  </p:spPr>
                  <p:txBody>
                    <a:bodyPr wrap="square" lIns="0" tIns="0" rIns="0" bIns="0" rtlCol="0" anchor="b" anchorCtr="0">
                      <a:spAutoFit/>
                    </a:bodyPr>
                    <a:lstStyle/>
                    <a:p>
                      <a:pPr algn="ctr" defTabSz="913723">
                        <a:defRPr/>
                      </a:pPr>
                      <a:r>
                        <a:rPr lang="en-US" sz="999">
                          <a:solidFill>
                            <a:srgbClr val="0078D4"/>
                          </a:solidFill>
                          <a:latin typeface="Segoe UI Semibold"/>
                        </a:rPr>
                        <a:t>App Service</a:t>
                      </a:r>
                    </a:p>
                  </p:txBody>
                </p:sp>
              </p:grpSp>
            </p:grpSp>
            <p:sp>
              <p:nvSpPr>
                <p:cNvPr id="99" name="Rectangle 98">
                  <a:extLst>
                    <a:ext uri="{FF2B5EF4-FFF2-40B4-BE49-F238E27FC236}">
                      <a16:creationId xmlns:a16="http://schemas.microsoft.com/office/drawing/2014/main" id="{3FF67980-FE9C-4A07-ACBA-0F49FEECD24A}"/>
                    </a:ext>
                  </a:extLst>
                </p:cNvPr>
                <p:cNvSpPr/>
                <p:nvPr/>
              </p:nvSpPr>
              <p:spPr bwMode="auto">
                <a:xfrm>
                  <a:off x="3652686" y="3429000"/>
                  <a:ext cx="655237" cy="497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78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D87B37B-C711-4992-8497-50F8DF530895}"/>
                    </a:ext>
                  </a:extLst>
                </p:cNvPr>
                <p:cNvCxnSpPr>
                  <a:cxnSpLocks/>
                </p:cNvCxnSpPr>
                <p:nvPr/>
              </p:nvCxnSpPr>
              <p:spPr>
                <a:xfrm>
                  <a:off x="2705945" y="3671751"/>
                  <a:ext cx="1578925" cy="0"/>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934124C8-915D-4981-9E90-3129E6BBC150}"/>
                    </a:ext>
                  </a:extLst>
                </p:cNvPr>
                <p:cNvCxnSpPr>
                  <a:cxnSpLocks/>
                </p:cNvCxnSpPr>
                <p:nvPr/>
              </p:nvCxnSpPr>
              <p:spPr>
                <a:xfrm>
                  <a:off x="2738783" y="2779902"/>
                  <a:ext cx="1666848" cy="764591"/>
                </a:xfrm>
                <a:prstGeom prst="bentConnector3">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DE9AD0AC-C9AD-46E0-A298-4DCA6713CE33}"/>
                    </a:ext>
                  </a:extLst>
                </p:cNvPr>
                <p:cNvCxnSpPr>
                  <a:cxnSpLocks/>
                  <a:stCxn id="122" idx="3"/>
                </p:cNvCxnSpPr>
                <p:nvPr/>
              </p:nvCxnSpPr>
              <p:spPr>
                <a:xfrm flipV="1">
                  <a:off x="3000706" y="3795963"/>
                  <a:ext cx="1402606" cy="781080"/>
                </a:xfrm>
                <a:prstGeom prst="bentConnector3">
                  <a:avLst>
                    <a:gd name="adj1" fmla="val 41058"/>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19" name="Graphic 118">
                <a:extLst>
                  <a:ext uri="{FF2B5EF4-FFF2-40B4-BE49-F238E27FC236}">
                    <a16:creationId xmlns:a16="http://schemas.microsoft.com/office/drawing/2014/main" id="{4C2625EC-450F-4E24-B839-CE96896D180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5743" y="3388807"/>
                <a:ext cx="469245" cy="469245"/>
              </a:xfrm>
              <a:prstGeom prst="rect">
                <a:avLst/>
              </a:prstGeom>
            </p:spPr>
          </p:pic>
          <p:pic>
            <p:nvPicPr>
              <p:cNvPr id="120" name="Graphic 119">
                <a:extLst>
                  <a:ext uri="{FF2B5EF4-FFF2-40B4-BE49-F238E27FC236}">
                    <a16:creationId xmlns:a16="http://schemas.microsoft.com/office/drawing/2014/main" id="{C6300223-D1F0-450E-B81D-9FDF5AE8C12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7414" y="2466365"/>
                <a:ext cx="498683" cy="498683"/>
              </a:xfrm>
              <a:prstGeom prst="rect">
                <a:avLst/>
              </a:prstGeom>
            </p:spPr>
          </p:pic>
          <p:pic>
            <p:nvPicPr>
              <p:cNvPr id="121" name="Graphic 120">
                <a:extLst>
                  <a:ext uri="{FF2B5EF4-FFF2-40B4-BE49-F238E27FC236}">
                    <a16:creationId xmlns:a16="http://schemas.microsoft.com/office/drawing/2014/main" id="{0D0E1A44-78D5-432B-9435-6C88EA3795D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54163" y="4240997"/>
                <a:ext cx="470825" cy="470825"/>
              </a:xfrm>
              <a:prstGeom prst="rect">
                <a:avLst/>
              </a:prstGeom>
            </p:spPr>
          </p:pic>
        </p:grpSp>
      </p:grpSp>
      <p:grpSp>
        <p:nvGrpSpPr>
          <p:cNvPr id="42" name="Group 41" descr="Availability Zone 2 &#10;">
            <a:extLst>
              <a:ext uri="{FF2B5EF4-FFF2-40B4-BE49-F238E27FC236}">
                <a16:creationId xmlns:a16="http://schemas.microsoft.com/office/drawing/2014/main" id="{1F66A0BC-1E5C-EA1E-35AC-13BB91D3EDBC}"/>
              </a:ext>
            </a:extLst>
          </p:cNvPr>
          <p:cNvGrpSpPr/>
          <p:nvPr/>
        </p:nvGrpSpPr>
        <p:grpSpPr>
          <a:xfrm>
            <a:off x="7387434" y="1799949"/>
            <a:ext cx="1451526" cy="1739456"/>
            <a:chOff x="7387434" y="1684204"/>
            <a:chExt cx="1451526" cy="1739456"/>
          </a:xfrm>
        </p:grpSpPr>
        <p:sp>
          <p:nvSpPr>
            <p:cNvPr id="204" name="Rectangle 203">
              <a:extLst>
                <a:ext uri="{FF2B5EF4-FFF2-40B4-BE49-F238E27FC236}">
                  <a16:creationId xmlns:a16="http://schemas.microsoft.com/office/drawing/2014/main" id="{11896CC6-3C9A-4321-9243-ABA7386DBD40}"/>
                </a:ext>
              </a:extLst>
            </p:cNvPr>
            <p:cNvSpPr/>
            <p:nvPr/>
          </p:nvSpPr>
          <p:spPr>
            <a:xfrm>
              <a:off x="7390326" y="1699298"/>
              <a:ext cx="1446931" cy="1724362"/>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05" name="TextBox 204">
              <a:extLst>
                <a:ext uri="{FF2B5EF4-FFF2-40B4-BE49-F238E27FC236}">
                  <a16:creationId xmlns:a16="http://schemas.microsoft.com/office/drawing/2014/main" id="{6B1D0A0A-B60F-4B16-AC98-D55FD81A9CF3}"/>
                </a:ext>
              </a:extLst>
            </p:cNvPr>
            <p:cNvSpPr txBox="1"/>
            <p:nvPr/>
          </p:nvSpPr>
          <p:spPr>
            <a:xfrm>
              <a:off x="7387434" y="1684204"/>
              <a:ext cx="1451526" cy="584519"/>
            </a:xfrm>
            <a:prstGeom prst="rect">
              <a:avLst/>
            </a:prstGeom>
            <a:noFill/>
          </p:spPr>
          <p:txBody>
            <a:bodyPr wrap="square" rtlCol="0">
              <a:spAutoFit/>
            </a:bodyPr>
            <a:lstStyle/>
            <a:p>
              <a:pPr defTabSz="913723">
                <a:defRPr/>
              </a:pPr>
              <a:r>
                <a:rPr lang="en-US" sz="1599">
                  <a:solidFill>
                    <a:srgbClr val="0078D4"/>
                  </a:solidFill>
                  <a:latin typeface="Segoe UI"/>
                </a:rPr>
                <a:t>Availability Zone 2 </a:t>
              </a:r>
            </a:p>
          </p:txBody>
        </p:sp>
        <p:grpSp>
          <p:nvGrpSpPr>
            <p:cNvPr id="212" name="Group 211">
              <a:extLst>
                <a:ext uri="{FF2B5EF4-FFF2-40B4-BE49-F238E27FC236}">
                  <a16:creationId xmlns:a16="http://schemas.microsoft.com/office/drawing/2014/main" id="{4AFBF9A6-CC90-40AA-A23B-AB10CEF75732}"/>
                </a:ext>
              </a:extLst>
            </p:cNvPr>
            <p:cNvGrpSpPr/>
            <p:nvPr/>
          </p:nvGrpSpPr>
          <p:grpSpPr>
            <a:xfrm>
              <a:off x="7621934" y="2475726"/>
              <a:ext cx="989841" cy="667468"/>
              <a:chOff x="8259464" y="2505582"/>
              <a:chExt cx="990486" cy="667902"/>
            </a:xfrm>
          </p:grpSpPr>
          <p:sp>
            <p:nvSpPr>
              <p:cNvPr id="207" name="Rectangle 206">
                <a:extLst>
                  <a:ext uri="{FF2B5EF4-FFF2-40B4-BE49-F238E27FC236}">
                    <a16:creationId xmlns:a16="http://schemas.microsoft.com/office/drawing/2014/main" id="{E0E6E471-682D-4602-9917-B2BA627D02EB}"/>
                  </a:ext>
                </a:extLst>
              </p:cNvPr>
              <p:cNvSpPr/>
              <p:nvPr/>
            </p:nvSpPr>
            <p:spPr>
              <a:xfrm>
                <a:off x="8259464" y="2505582"/>
                <a:ext cx="685686" cy="363102"/>
              </a:xfrm>
              <a:prstGeom prst="rect">
                <a:avLst/>
              </a:prstGeom>
              <a:solidFill>
                <a:schemeClr val="accent1">
                  <a:lumMod val="20000"/>
                  <a:lumOff val="8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09" name="Rectangle 208">
                <a:extLst>
                  <a:ext uri="{FF2B5EF4-FFF2-40B4-BE49-F238E27FC236}">
                    <a16:creationId xmlns:a16="http://schemas.microsoft.com/office/drawing/2014/main" id="{8E1EE837-EA5C-480D-B175-1B77E38D248F}"/>
                  </a:ext>
                </a:extLst>
              </p:cNvPr>
              <p:cNvSpPr/>
              <p:nvPr/>
            </p:nvSpPr>
            <p:spPr>
              <a:xfrm>
                <a:off x="8411864" y="2657982"/>
                <a:ext cx="685686" cy="363102"/>
              </a:xfrm>
              <a:prstGeom prst="rect">
                <a:avLst/>
              </a:prstGeom>
              <a:solidFill>
                <a:schemeClr val="accent1">
                  <a:lumMod val="40000"/>
                  <a:lumOff val="6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11" name="Rectangle 210">
                <a:extLst>
                  <a:ext uri="{FF2B5EF4-FFF2-40B4-BE49-F238E27FC236}">
                    <a16:creationId xmlns:a16="http://schemas.microsoft.com/office/drawing/2014/main" id="{5D59E8F0-21EA-4736-AC01-0FC9CBB15DE1}"/>
                  </a:ext>
                </a:extLst>
              </p:cNvPr>
              <p:cNvSpPr/>
              <p:nvPr/>
            </p:nvSpPr>
            <p:spPr>
              <a:xfrm>
                <a:off x="8564264" y="2810382"/>
                <a:ext cx="685686" cy="363102"/>
              </a:xfrm>
              <a:prstGeom prst="rect">
                <a:avLst/>
              </a:prstGeom>
              <a:solidFill>
                <a:schemeClr val="accent1">
                  <a:lumMod val="60000"/>
                  <a:lumOff val="4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grpSp>
      </p:grpSp>
      <p:grpSp>
        <p:nvGrpSpPr>
          <p:cNvPr id="43" name="Group 42" descr="Availability Zone 3 &#10;">
            <a:extLst>
              <a:ext uri="{FF2B5EF4-FFF2-40B4-BE49-F238E27FC236}">
                <a16:creationId xmlns:a16="http://schemas.microsoft.com/office/drawing/2014/main" id="{F1DE4A2F-047B-3537-4523-A94BD2865AA2}"/>
              </a:ext>
            </a:extLst>
          </p:cNvPr>
          <p:cNvGrpSpPr/>
          <p:nvPr/>
        </p:nvGrpSpPr>
        <p:grpSpPr>
          <a:xfrm>
            <a:off x="7386946" y="3772244"/>
            <a:ext cx="1451526" cy="1739456"/>
            <a:chOff x="7386946" y="3656499"/>
            <a:chExt cx="1451526" cy="1739456"/>
          </a:xfrm>
        </p:grpSpPr>
        <p:sp>
          <p:nvSpPr>
            <p:cNvPr id="213" name="Rectangle 212">
              <a:extLst>
                <a:ext uri="{FF2B5EF4-FFF2-40B4-BE49-F238E27FC236}">
                  <a16:creationId xmlns:a16="http://schemas.microsoft.com/office/drawing/2014/main" id="{95013EDD-7637-45A3-870A-60A78B42276F}"/>
                </a:ext>
              </a:extLst>
            </p:cNvPr>
            <p:cNvSpPr/>
            <p:nvPr/>
          </p:nvSpPr>
          <p:spPr>
            <a:xfrm>
              <a:off x="7390326" y="3671593"/>
              <a:ext cx="1446931" cy="1724362"/>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14" name="TextBox 213">
              <a:extLst>
                <a:ext uri="{FF2B5EF4-FFF2-40B4-BE49-F238E27FC236}">
                  <a16:creationId xmlns:a16="http://schemas.microsoft.com/office/drawing/2014/main" id="{38D2009D-9601-422A-9C44-9F11202A33CC}"/>
                </a:ext>
              </a:extLst>
            </p:cNvPr>
            <p:cNvSpPr txBox="1"/>
            <p:nvPr/>
          </p:nvSpPr>
          <p:spPr>
            <a:xfrm>
              <a:off x="7386946" y="3656499"/>
              <a:ext cx="1451526" cy="584519"/>
            </a:xfrm>
            <a:prstGeom prst="rect">
              <a:avLst/>
            </a:prstGeom>
            <a:noFill/>
          </p:spPr>
          <p:txBody>
            <a:bodyPr wrap="square" rtlCol="0">
              <a:spAutoFit/>
            </a:bodyPr>
            <a:lstStyle/>
            <a:p>
              <a:pPr defTabSz="913723">
                <a:defRPr/>
              </a:pPr>
              <a:r>
                <a:rPr lang="en-US" sz="1599">
                  <a:solidFill>
                    <a:srgbClr val="0078D4"/>
                  </a:solidFill>
                  <a:latin typeface="Segoe UI"/>
                </a:rPr>
                <a:t>Availability Zone 3 </a:t>
              </a:r>
            </a:p>
          </p:txBody>
        </p:sp>
        <p:grpSp>
          <p:nvGrpSpPr>
            <p:cNvPr id="225" name="Group 224">
              <a:extLst>
                <a:ext uri="{FF2B5EF4-FFF2-40B4-BE49-F238E27FC236}">
                  <a16:creationId xmlns:a16="http://schemas.microsoft.com/office/drawing/2014/main" id="{3919D32A-11BF-4E2E-A5A2-537BB785111D}"/>
                </a:ext>
              </a:extLst>
            </p:cNvPr>
            <p:cNvGrpSpPr/>
            <p:nvPr/>
          </p:nvGrpSpPr>
          <p:grpSpPr>
            <a:xfrm>
              <a:off x="7621998" y="4408953"/>
              <a:ext cx="989841" cy="667468"/>
              <a:chOff x="8236668" y="2475102"/>
              <a:chExt cx="990486" cy="667902"/>
            </a:xfrm>
          </p:grpSpPr>
          <p:sp>
            <p:nvSpPr>
              <p:cNvPr id="220" name="Rectangle 219">
                <a:extLst>
                  <a:ext uri="{FF2B5EF4-FFF2-40B4-BE49-F238E27FC236}">
                    <a16:creationId xmlns:a16="http://schemas.microsoft.com/office/drawing/2014/main" id="{7B55AEF2-716E-4693-84EC-49C84E22FE49}"/>
                  </a:ext>
                </a:extLst>
              </p:cNvPr>
              <p:cNvSpPr/>
              <p:nvPr/>
            </p:nvSpPr>
            <p:spPr>
              <a:xfrm>
                <a:off x="8236668" y="2475102"/>
                <a:ext cx="685686" cy="363102"/>
              </a:xfrm>
              <a:prstGeom prst="rect">
                <a:avLst/>
              </a:prstGeom>
              <a:solidFill>
                <a:schemeClr val="bg2"/>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22" name="Rectangle 221">
                <a:extLst>
                  <a:ext uri="{FF2B5EF4-FFF2-40B4-BE49-F238E27FC236}">
                    <a16:creationId xmlns:a16="http://schemas.microsoft.com/office/drawing/2014/main" id="{BF0A1795-0871-49D1-BC72-A21A39EA1C45}"/>
                  </a:ext>
                </a:extLst>
              </p:cNvPr>
              <p:cNvSpPr/>
              <p:nvPr/>
            </p:nvSpPr>
            <p:spPr>
              <a:xfrm>
                <a:off x="8389068" y="2627502"/>
                <a:ext cx="685686" cy="363102"/>
              </a:xfrm>
              <a:prstGeom prst="rect">
                <a:avLst/>
              </a:prstGeom>
              <a:solidFill>
                <a:schemeClr val="bg2">
                  <a:lumMod val="9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224" name="Rectangle 223">
                <a:extLst>
                  <a:ext uri="{FF2B5EF4-FFF2-40B4-BE49-F238E27FC236}">
                    <a16:creationId xmlns:a16="http://schemas.microsoft.com/office/drawing/2014/main" id="{223D8128-20B8-4398-92CB-0DA1109779C8}"/>
                  </a:ext>
                </a:extLst>
              </p:cNvPr>
              <p:cNvSpPr/>
              <p:nvPr/>
            </p:nvSpPr>
            <p:spPr>
              <a:xfrm>
                <a:off x="8541468" y="2779902"/>
                <a:ext cx="685686" cy="363102"/>
              </a:xfrm>
              <a:prstGeom prst="rect">
                <a:avLst/>
              </a:prstGeom>
              <a:solidFill>
                <a:schemeClr val="bg2">
                  <a:lumMod val="75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grpSp>
      </p:grpSp>
      <p:grpSp>
        <p:nvGrpSpPr>
          <p:cNvPr id="21" name="Group 20">
            <a:extLst>
              <a:ext uri="{FF2B5EF4-FFF2-40B4-BE49-F238E27FC236}">
                <a16:creationId xmlns:a16="http://schemas.microsoft.com/office/drawing/2014/main" id="{549CBE1A-81EB-4A89-86AF-9F698A0188CE}"/>
              </a:ext>
              <a:ext uri="{C183D7F6-B498-43B3-948B-1728B52AA6E4}">
                <adec:decorative xmlns:adec="http://schemas.microsoft.com/office/drawing/2017/decorative" val="1"/>
              </a:ext>
            </a:extLst>
          </p:cNvPr>
          <p:cNvGrpSpPr/>
          <p:nvPr/>
        </p:nvGrpSpPr>
        <p:grpSpPr>
          <a:xfrm>
            <a:off x="4724604" y="5071106"/>
            <a:ext cx="477783" cy="582026"/>
            <a:chOff x="5337872" y="4956372"/>
            <a:chExt cx="478094" cy="582407"/>
          </a:xfrm>
        </p:grpSpPr>
        <p:sp>
          <p:nvSpPr>
            <p:cNvPr id="241" name="Rectangle 240">
              <a:extLst>
                <a:ext uri="{FF2B5EF4-FFF2-40B4-BE49-F238E27FC236}">
                  <a16:creationId xmlns:a16="http://schemas.microsoft.com/office/drawing/2014/main" id="{B40EBC86-0D0A-4517-A77D-DF2F7814706D}"/>
                </a:ext>
              </a:extLst>
            </p:cNvPr>
            <p:cNvSpPr/>
            <p:nvPr/>
          </p:nvSpPr>
          <p:spPr bwMode="auto">
            <a:xfrm>
              <a:off x="5337872" y="5284662"/>
              <a:ext cx="478094" cy="186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78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3E8BE5E9-3367-48AE-86B2-75C9D59446F7}"/>
                </a:ext>
              </a:extLst>
            </p:cNvPr>
            <p:cNvSpPr/>
            <p:nvPr/>
          </p:nvSpPr>
          <p:spPr bwMode="auto">
            <a:xfrm>
              <a:off x="5461698" y="5085844"/>
              <a:ext cx="230442" cy="2027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782"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240" name="Arrow: Down 239">
              <a:extLst>
                <a:ext uri="{FF2B5EF4-FFF2-40B4-BE49-F238E27FC236}">
                  <a16:creationId xmlns:a16="http://schemas.microsoft.com/office/drawing/2014/main" id="{2D49066E-9E3C-492A-8B74-FA14018A56CD}"/>
                </a:ext>
              </a:extLst>
            </p:cNvPr>
            <p:cNvSpPr/>
            <p:nvPr/>
          </p:nvSpPr>
          <p:spPr>
            <a:xfrm>
              <a:off x="5404887" y="4956372"/>
              <a:ext cx="343591" cy="582407"/>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grpSp>
      <p:grpSp>
        <p:nvGrpSpPr>
          <p:cNvPr id="233" name="Group 232" descr="North Europe">
            <a:extLst>
              <a:ext uri="{FF2B5EF4-FFF2-40B4-BE49-F238E27FC236}">
                <a16:creationId xmlns:a16="http://schemas.microsoft.com/office/drawing/2014/main" id="{50675601-2756-4070-9857-DD45F1156568}"/>
              </a:ext>
            </a:extLst>
          </p:cNvPr>
          <p:cNvGrpSpPr/>
          <p:nvPr/>
        </p:nvGrpSpPr>
        <p:grpSpPr>
          <a:xfrm>
            <a:off x="9637996" y="1128519"/>
            <a:ext cx="1632664" cy="2105312"/>
            <a:chOff x="9960035" y="1036321"/>
            <a:chExt cx="1633728" cy="2106683"/>
          </a:xfrm>
        </p:grpSpPr>
        <p:sp>
          <p:nvSpPr>
            <p:cNvPr id="234" name="Rectangle 233">
              <a:extLst>
                <a:ext uri="{FF2B5EF4-FFF2-40B4-BE49-F238E27FC236}">
                  <a16:creationId xmlns:a16="http://schemas.microsoft.com/office/drawing/2014/main" id="{9C7E8725-661E-4F74-8F21-F627D7EA7C94}"/>
                </a:ext>
              </a:extLst>
            </p:cNvPr>
            <p:cNvSpPr/>
            <p:nvPr/>
          </p:nvSpPr>
          <p:spPr>
            <a:xfrm>
              <a:off x="9960553" y="1041181"/>
              <a:ext cx="1621847" cy="2101823"/>
            </a:xfrm>
            <a:prstGeom prst="rect">
              <a:avLst/>
            </a:prstGeom>
            <a:solidFill>
              <a:schemeClr val="bg1"/>
            </a:solid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sp>
          <p:nvSpPr>
            <p:cNvPr id="235" name="Rectangle 234">
              <a:extLst>
                <a:ext uri="{FF2B5EF4-FFF2-40B4-BE49-F238E27FC236}">
                  <a16:creationId xmlns:a16="http://schemas.microsoft.com/office/drawing/2014/main" id="{687D7129-9893-43E8-BC45-ABDC36A0001B}"/>
                </a:ext>
              </a:extLst>
            </p:cNvPr>
            <p:cNvSpPr/>
            <p:nvPr/>
          </p:nvSpPr>
          <p:spPr bwMode="auto">
            <a:xfrm>
              <a:off x="9960035" y="1036321"/>
              <a:ext cx="1633728" cy="329513"/>
            </a:xfrm>
            <a:prstGeom prst="rect">
              <a:avLst/>
            </a:prstGeom>
            <a:solidFill>
              <a:srgbClr val="D2D2D2"/>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23">
                <a:defRPr/>
              </a:pPr>
              <a:r>
                <a:rPr lang="en-US" sz="1599">
                  <a:solidFill>
                    <a:schemeClr val="tx1"/>
                  </a:solidFill>
                  <a:latin typeface="Segoe UI"/>
                </a:rPr>
                <a:t>North Europe</a:t>
              </a:r>
            </a:p>
          </p:txBody>
        </p:sp>
      </p:grpSp>
      <p:grpSp>
        <p:nvGrpSpPr>
          <p:cNvPr id="232" name="Group 231" descr="West US 2">
            <a:extLst>
              <a:ext uri="{FF2B5EF4-FFF2-40B4-BE49-F238E27FC236}">
                <a16:creationId xmlns:a16="http://schemas.microsoft.com/office/drawing/2014/main" id="{747DBE6C-4235-4CEF-ABAD-78D28F9BC557}"/>
              </a:ext>
            </a:extLst>
          </p:cNvPr>
          <p:cNvGrpSpPr/>
          <p:nvPr/>
        </p:nvGrpSpPr>
        <p:grpSpPr>
          <a:xfrm>
            <a:off x="9389041" y="1636271"/>
            <a:ext cx="1647894" cy="2105312"/>
            <a:chOff x="9947054" y="1036321"/>
            <a:chExt cx="1648967" cy="2106683"/>
          </a:xfrm>
        </p:grpSpPr>
        <p:sp>
          <p:nvSpPr>
            <p:cNvPr id="226" name="Rectangle 225">
              <a:extLst>
                <a:ext uri="{FF2B5EF4-FFF2-40B4-BE49-F238E27FC236}">
                  <a16:creationId xmlns:a16="http://schemas.microsoft.com/office/drawing/2014/main" id="{D40108F8-5DCA-4929-B0CF-02648703DA24}"/>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34">
                <a:defRPr/>
              </a:pPr>
              <a:endParaRPr lang="en-US" sz="2398">
                <a:solidFill>
                  <a:prstClr val="white"/>
                </a:solidFill>
                <a:latin typeface="Arial"/>
              </a:endParaRPr>
            </a:p>
          </p:txBody>
        </p:sp>
        <p:sp>
          <p:nvSpPr>
            <p:cNvPr id="227" name="Rectangle 226">
              <a:extLst>
                <a:ext uri="{FF2B5EF4-FFF2-40B4-BE49-F238E27FC236}">
                  <a16:creationId xmlns:a16="http://schemas.microsoft.com/office/drawing/2014/main" id="{C1CA91CB-E611-4FD7-896D-8CAA6E8DD5B2}"/>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23">
                <a:defRPr/>
              </a:pPr>
              <a:r>
                <a:rPr lang="en-US" sz="1599">
                  <a:solidFill>
                    <a:prstClr val="white"/>
                  </a:solidFill>
                  <a:latin typeface="Segoe UI"/>
                </a:rPr>
                <a:t>West US 2</a:t>
              </a:r>
            </a:p>
          </p:txBody>
        </p:sp>
        <p:grpSp>
          <p:nvGrpSpPr>
            <p:cNvPr id="231" name="Group 230">
              <a:extLst>
                <a:ext uri="{FF2B5EF4-FFF2-40B4-BE49-F238E27FC236}">
                  <a16:creationId xmlns:a16="http://schemas.microsoft.com/office/drawing/2014/main" id="{1EBEB52B-C17E-49DD-BAA6-713716C998FA}"/>
                </a:ext>
              </a:extLst>
            </p:cNvPr>
            <p:cNvGrpSpPr/>
            <p:nvPr/>
          </p:nvGrpSpPr>
          <p:grpSpPr>
            <a:xfrm>
              <a:off x="10073312" y="1727041"/>
              <a:ext cx="1396329" cy="546673"/>
              <a:chOff x="10066298" y="1556353"/>
              <a:chExt cx="1396329" cy="546673"/>
            </a:xfrm>
          </p:grpSpPr>
          <p:sp>
            <p:nvSpPr>
              <p:cNvPr id="228" name="Rectangle 227">
                <a:extLst>
                  <a:ext uri="{FF2B5EF4-FFF2-40B4-BE49-F238E27FC236}">
                    <a16:creationId xmlns:a16="http://schemas.microsoft.com/office/drawing/2014/main" id="{CA9F495E-A4BC-476C-952B-5B11A1875781}"/>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r>
                  <a:rPr lang="en-US" sz="1599">
                    <a:solidFill>
                      <a:srgbClr val="FFFFFF">
                        <a:lumMod val="50000"/>
                      </a:srgbClr>
                    </a:solidFill>
                    <a:latin typeface="Segoe UI"/>
                  </a:rPr>
                  <a:t>AZ1</a:t>
                </a:r>
              </a:p>
            </p:txBody>
          </p:sp>
          <p:sp>
            <p:nvSpPr>
              <p:cNvPr id="229" name="Rectangle 228">
                <a:extLst>
                  <a:ext uri="{FF2B5EF4-FFF2-40B4-BE49-F238E27FC236}">
                    <a16:creationId xmlns:a16="http://schemas.microsoft.com/office/drawing/2014/main" id="{F6BBC20E-8B17-4BE4-9294-6B9A3B7A9AD2}"/>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r>
                  <a:rPr lang="en-US" sz="1599">
                    <a:solidFill>
                      <a:srgbClr val="FFFFFF">
                        <a:lumMod val="50000"/>
                      </a:srgbClr>
                    </a:solidFill>
                    <a:latin typeface="Segoe UI"/>
                  </a:rPr>
                  <a:t>AZ2</a:t>
                </a:r>
              </a:p>
            </p:txBody>
          </p:sp>
        </p:grpSp>
        <p:sp>
          <p:nvSpPr>
            <p:cNvPr id="230" name="Rectangle 229">
              <a:extLst>
                <a:ext uri="{FF2B5EF4-FFF2-40B4-BE49-F238E27FC236}">
                  <a16:creationId xmlns:a16="http://schemas.microsoft.com/office/drawing/2014/main" id="{AA7A8A8F-E134-45ED-BBCD-803BBBE85334}"/>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3">
                <a:defRPr/>
              </a:pPr>
              <a:r>
                <a:rPr lang="en-US" sz="1599">
                  <a:solidFill>
                    <a:srgbClr val="737373"/>
                  </a:solidFill>
                  <a:latin typeface="Segoe UI"/>
                </a:rPr>
                <a:t>AZ3</a:t>
              </a:r>
            </a:p>
          </p:txBody>
        </p:sp>
      </p:grpSp>
      <p:grpSp>
        <p:nvGrpSpPr>
          <p:cNvPr id="44" name="Group 43" descr="1. Linux VM&#10;">
            <a:extLst>
              <a:ext uri="{FF2B5EF4-FFF2-40B4-BE49-F238E27FC236}">
                <a16:creationId xmlns:a16="http://schemas.microsoft.com/office/drawing/2014/main" id="{F6022DA9-FE45-E12A-49D1-203B9DCD0405}"/>
              </a:ext>
            </a:extLst>
          </p:cNvPr>
          <p:cNvGrpSpPr/>
          <p:nvPr/>
        </p:nvGrpSpPr>
        <p:grpSpPr>
          <a:xfrm>
            <a:off x="9587648" y="4132589"/>
            <a:ext cx="2438677" cy="307777"/>
            <a:chOff x="9587648" y="4016844"/>
            <a:chExt cx="2438677" cy="307777"/>
          </a:xfrm>
        </p:grpSpPr>
        <p:sp>
          <p:nvSpPr>
            <p:cNvPr id="24" name="Oval 23">
              <a:extLst>
                <a:ext uri="{FF2B5EF4-FFF2-40B4-BE49-F238E27FC236}">
                  <a16:creationId xmlns:a16="http://schemas.microsoft.com/office/drawing/2014/main" id="{7B5A6B62-CB18-4BEE-A747-02C02FEA2AC8}"/>
                </a:ext>
              </a:extLst>
            </p:cNvPr>
            <p:cNvSpPr/>
            <p:nvPr/>
          </p:nvSpPr>
          <p:spPr>
            <a:xfrm>
              <a:off x="9587648" y="4062560"/>
              <a:ext cx="255275" cy="252054"/>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1</a:t>
              </a:r>
            </a:p>
          </p:txBody>
        </p:sp>
        <p:sp>
          <p:nvSpPr>
            <p:cNvPr id="25" name="TextBox 24">
              <a:extLst>
                <a:ext uri="{FF2B5EF4-FFF2-40B4-BE49-F238E27FC236}">
                  <a16:creationId xmlns:a16="http://schemas.microsoft.com/office/drawing/2014/main" id="{0C222425-CF17-4E29-AF9C-7C4BD5B68B0C}"/>
                </a:ext>
              </a:extLst>
            </p:cNvPr>
            <p:cNvSpPr txBox="1"/>
            <p:nvPr/>
          </p:nvSpPr>
          <p:spPr>
            <a:xfrm>
              <a:off x="9893994" y="4016844"/>
              <a:ext cx="2132331" cy="307777"/>
            </a:xfrm>
            <a:prstGeom prst="rect">
              <a:avLst/>
            </a:prstGeom>
            <a:noFill/>
          </p:spPr>
          <p:txBody>
            <a:bodyPr wrap="square" rtlCol="0">
              <a:spAutoFit/>
            </a:bodyPr>
            <a:lstStyle/>
            <a:p>
              <a:r>
                <a:rPr lang="en-US" sz="1400"/>
                <a:t>Linux VM</a:t>
              </a:r>
            </a:p>
          </p:txBody>
        </p:sp>
      </p:grpSp>
      <p:grpSp>
        <p:nvGrpSpPr>
          <p:cNvPr id="45" name="Group 44" descr="2. Premium storage with data resiliency (3 copies)&#10;">
            <a:extLst>
              <a:ext uri="{FF2B5EF4-FFF2-40B4-BE49-F238E27FC236}">
                <a16:creationId xmlns:a16="http://schemas.microsoft.com/office/drawing/2014/main" id="{ECC0B3A1-8DB5-5060-3FF8-BFFA83E02CF5}"/>
              </a:ext>
            </a:extLst>
          </p:cNvPr>
          <p:cNvGrpSpPr/>
          <p:nvPr/>
        </p:nvGrpSpPr>
        <p:grpSpPr>
          <a:xfrm>
            <a:off x="9587648" y="4452560"/>
            <a:ext cx="2177478" cy="738664"/>
            <a:chOff x="9587648" y="4336815"/>
            <a:chExt cx="2177478" cy="738664"/>
          </a:xfrm>
        </p:grpSpPr>
        <p:sp>
          <p:nvSpPr>
            <p:cNvPr id="26" name="Oval 25">
              <a:extLst>
                <a:ext uri="{FF2B5EF4-FFF2-40B4-BE49-F238E27FC236}">
                  <a16:creationId xmlns:a16="http://schemas.microsoft.com/office/drawing/2014/main" id="{3DF0F813-C635-47B8-8F71-53185D53C718}"/>
                </a:ext>
              </a:extLst>
            </p:cNvPr>
            <p:cNvSpPr/>
            <p:nvPr/>
          </p:nvSpPr>
          <p:spPr>
            <a:xfrm>
              <a:off x="9587648" y="4467006"/>
              <a:ext cx="255275" cy="25400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2</a:t>
              </a:r>
            </a:p>
          </p:txBody>
        </p:sp>
        <p:sp>
          <p:nvSpPr>
            <p:cNvPr id="27" name="TextBox 26">
              <a:extLst>
                <a:ext uri="{FF2B5EF4-FFF2-40B4-BE49-F238E27FC236}">
                  <a16:creationId xmlns:a16="http://schemas.microsoft.com/office/drawing/2014/main" id="{49A127B1-1B8A-40E1-9120-36458D545222}"/>
                </a:ext>
              </a:extLst>
            </p:cNvPr>
            <p:cNvSpPr txBox="1"/>
            <p:nvPr/>
          </p:nvSpPr>
          <p:spPr>
            <a:xfrm>
              <a:off x="9893994" y="4336815"/>
              <a:ext cx="1871132" cy="738664"/>
            </a:xfrm>
            <a:prstGeom prst="rect">
              <a:avLst/>
            </a:prstGeom>
            <a:noFill/>
          </p:spPr>
          <p:txBody>
            <a:bodyPr wrap="square" rtlCol="0">
              <a:spAutoFit/>
            </a:bodyPr>
            <a:lstStyle/>
            <a:p>
              <a:r>
                <a:rPr lang="en-US" sz="1400"/>
                <a:t>Premium storage with data resiliency (3 copies)</a:t>
              </a:r>
            </a:p>
          </p:txBody>
        </p:sp>
      </p:grpSp>
      <p:grpSp>
        <p:nvGrpSpPr>
          <p:cNvPr id="46" name="Group 45" descr="3. Zone-redundant backup storage&#10;">
            <a:extLst>
              <a:ext uri="{FF2B5EF4-FFF2-40B4-BE49-F238E27FC236}">
                <a16:creationId xmlns:a16="http://schemas.microsoft.com/office/drawing/2014/main" id="{A927EFCB-5965-795E-BEB2-76A42343FEB6}"/>
              </a:ext>
            </a:extLst>
          </p:cNvPr>
          <p:cNvGrpSpPr/>
          <p:nvPr/>
        </p:nvGrpSpPr>
        <p:grpSpPr>
          <a:xfrm>
            <a:off x="9587648" y="5240266"/>
            <a:ext cx="2209562" cy="523220"/>
            <a:chOff x="9587648" y="5124521"/>
            <a:chExt cx="2209562" cy="523220"/>
          </a:xfrm>
        </p:grpSpPr>
        <p:sp>
          <p:nvSpPr>
            <p:cNvPr id="28" name="Oval 27">
              <a:extLst>
                <a:ext uri="{FF2B5EF4-FFF2-40B4-BE49-F238E27FC236}">
                  <a16:creationId xmlns:a16="http://schemas.microsoft.com/office/drawing/2014/main" id="{0E1A2371-194B-48E5-9D38-DEFD7810ABF8}"/>
                </a:ext>
              </a:extLst>
            </p:cNvPr>
            <p:cNvSpPr/>
            <p:nvPr/>
          </p:nvSpPr>
          <p:spPr>
            <a:xfrm>
              <a:off x="9587648" y="5141761"/>
              <a:ext cx="255275" cy="249812"/>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3</a:t>
              </a:r>
            </a:p>
          </p:txBody>
        </p:sp>
        <p:sp>
          <p:nvSpPr>
            <p:cNvPr id="29" name="TextBox 28">
              <a:extLst>
                <a:ext uri="{FF2B5EF4-FFF2-40B4-BE49-F238E27FC236}">
                  <a16:creationId xmlns:a16="http://schemas.microsoft.com/office/drawing/2014/main" id="{83FF49A1-33F1-46C2-836B-9FA3CB4F7085}"/>
                </a:ext>
              </a:extLst>
            </p:cNvPr>
            <p:cNvSpPr txBox="1"/>
            <p:nvPr/>
          </p:nvSpPr>
          <p:spPr>
            <a:xfrm>
              <a:off x="9893994" y="5124521"/>
              <a:ext cx="1903216" cy="523220"/>
            </a:xfrm>
            <a:prstGeom prst="rect">
              <a:avLst/>
            </a:prstGeom>
            <a:noFill/>
          </p:spPr>
          <p:txBody>
            <a:bodyPr wrap="square" rtlCol="0">
              <a:spAutoFit/>
            </a:bodyPr>
            <a:lstStyle/>
            <a:p>
              <a:r>
                <a:rPr lang="en-US" sz="1400"/>
                <a:t>Zone-redundant backup storage</a:t>
              </a:r>
            </a:p>
          </p:txBody>
        </p:sp>
      </p:grpSp>
      <p:grpSp>
        <p:nvGrpSpPr>
          <p:cNvPr id="47" name="Group 46" descr="4. AZ co-location with applications&#10;">
            <a:extLst>
              <a:ext uri="{FF2B5EF4-FFF2-40B4-BE49-F238E27FC236}">
                <a16:creationId xmlns:a16="http://schemas.microsoft.com/office/drawing/2014/main" id="{FF1E9846-23E5-77EF-8CD9-2764AA18F05D}"/>
              </a:ext>
            </a:extLst>
          </p:cNvPr>
          <p:cNvGrpSpPr/>
          <p:nvPr/>
        </p:nvGrpSpPr>
        <p:grpSpPr>
          <a:xfrm>
            <a:off x="9587648" y="5821809"/>
            <a:ext cx="1910536" cy="523220"/>
            <a:chOff x="9587648" y="5706064"/>
            <a:chExt cx="1910536" cy="523220"/>
          </a:xfrm>
        </p:grpSpPr>
        <p:sp>
          <p:nvSpPr>
            <p:cNvPr id="30" name="Oval 29">
              <a:extLst>
                <a:ext uri="{FF2B5EF4-FFF2-40B4-BE49-F238E27FC236}">
                  <a16:creationId xmlns:a16="http://schemas.microsoft.com/office/drawing/2014/main" id="{87FE75C4-FFEB-43D5-A25D-4EB483D57929}"/>
                </a:ext>
              </a:extLst>
            </p:cNvPr>
            <p:cNvSpPr/>
            <p:nvPr/>
          </p:nvSpPr>
          <p:spPr>
            <a:xfrm>
              <a:off x="9587648" y="5751781"/>
              <a:ext cx="255275" cy="249392"/>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solidFill>
                    <a:schemeClr val="tx1"/>
                  </a:solidFill>
                </a:rPr>
                <a:t>4</a:t>
              </a:r>
            </a:p>
          </p:txBody>
        </p:sp>
        <p:sp>
          <p:nvSpPr>
            <p:cNvPr id="31" name="TextBox 30" descr="4. AZ co-location with applications&#10;">
              <a:extLst>
                <a:ext uri="{FF2B5EF4-FFF2-40B4-BE49-F238E27FC236}">
                  <a16:creationId xmlns:a16="http://schemas.microsoft.com/office/drawing/2014/main" id="{6F0D4594-95E2-49E0-9D03-F2B5DD9D3989}"/>
                </a:ext>
              </a:extLst>
            </p:cNvPr>
            <p:cNvSpPr txBox="1"/>
            <p:nvPr/>
          </p:nvSpPr>
          <p:spPr>
            <a:xfrm>
              <a:off x="9893994" y="5706064"/>
              <a:ext cx="1604190" cy="523220"/>
            </a:xfrm>
            <a:prstGeom prst="rect">
              <a:avLst/>
            </a:prstGeom>
            <a:noFill/>
          </p:spPr>
          <p:txBody>
            <a:bodyPr wrap="square" rtlCol="0">
              <a:spAutoFit/>
            </a:bodyPr>
            <a:lstStyle/>
            <a:p>
              <a:r>
                <a:rPr lang="en-US" sz="1400"/>
                <a:t>AZ co-location with applications</a:t>
              </a:r>
            </a:p>
          </p:txBody>
        </p:sp>
      </p:grpSp>
      <p:sp>
        <p:nvSpPr>
          <p:cNvPr id="100" name="Arrow: Down 99">
            <a:extLst>
              <a:ext uri="{FF2B5EF4-FFF2-40B4-BE49-F238E27FC236}">
                <a16:creationId xmlns:a16="http://schemas.microsoft.com/office/drawing/2014/main" id="{81A93FC2-9988-4366-A239-DFE3968B29E5}"/>
              </a:ext>
              <a:ext uri="{C183D7F6-B498-43B3-948B-1728B52AA6E4}">
                <adec:decorative xmlns:adec="http://schemas.microsoft.com/office/drawing/2017/decorative" val="1"/>
              </a:ext>
            </a:extLst>
          </p:cNvPr>
          <p:cNvSpPr/>
          <p:nvPr/>
        </p:nvSpPr>
        <p:spPr>
          <a:xfrm>
            <a:off x="4791576" y="4099911"/>
            <a:ext cx="343367" cy="293532"/>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23">
              <a:defRPr/>
            </a:pPr>
            <a:endParaRPr lang="en-US" sz="1799">
              <a:solidFill>
                <a:prstClr val="white"/>
              </a:solidFill>
              <a:latin typeface="Calibri" panose="020F0502020204030204"/>
            </a:endParaRPr>
          </a:p>
        </p:txBody>
      </p:sp>
      <p:sp>
        <p:nvSpPr>
          <p:cNvPr id="3" name="Title 2">
            <a:extLst>
              <a:ext uri="{FF2B5EF4-FFF2-40B4-BE49-F238E27FC236}">
                <a16:creationId xmlns:a16="http://schemas.microsoft.com/office/drawing/2014/main" id="{DCF2C085-8DE8-A159-87E3-A3AD7F82F95C}"/>
              </a:ext>
            </a:extLst>
          </p:cNvPr>
          <p:cNvSpPr>
            <a:spLocks noGrp="1"/>
          </p:cNvSpPr>
          <p:nvPr>
            <p:ph type="title"/>
          </p:nvPr>
        </p:nvSpPr>
        <p:spPr/>
        <p:txBody>
          <a:bodyPr/>
          <a:lstStyle/>
          <a:p>
            <a:r>
              <a:rPr lang="en-US" sz="3200" b="1" dirty="0">
                <a:solidFill>
                  <a:schemeClr val="tx1"/>
                </a:solidFill>
              </a:rPr>
              <a:t>Azure Database for MySQL - Flexible Server Architecture</a:t>
            </a:r>
            <a:endParaRPr lang="en-US" sz="2800" dirty="0">
              <a:solidFill>
                <a:schemeClr val="tx1"/>
              </a:solidFill>
            </a:endParaRPr>
          </a:p>
        </p:txBody>
      </p:sp>
    </p:spTree>
    <p:extLst>
      <p:ext uri="{BB962C8B-B14F-4D97-AF65-F5344CB8AC3E}">
        <p14:creationId xmlns:p14="http://schemas.microsoft.com/office/powerpoint/2010/main" val="3857527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457200" y="2725725"/>
            <a:ext cx="10576770" cy="808683"/>
          </a:xfrm>
        </p:spPr>
        <p:txBody>
          <a:bodyPr/>
          <a:lstStyle/>
          <a:p>
            <a:pPr defTabSz="932742">
              <a:lnSpc>
                <a:spcPct val="150000"/>
              </a:lnSpc>
            </a:pPr>
            <a:r>
              <a:rPr lang="en-US" spc="-50">
                <a:latin typeface="Segoe UI Semibold" panose="020B0502040204020203" pitchFamily="34" charset="0"/>
                <a:cs typeface="Segoe UI Semibold" panose="020B0502040204020203" pitchFamily="34" charset="0"/>
              </a:rPr>
              <a:t>Common use cases</a:t>
            </a:r>
          </a:p>
        </p:txBody>
      </p:sp>
      <p:grpSp>
        <p:nvGrpSpPr>
          <p:cNvPr id="8" name="Group 7">
            <a:extLst>
              <a:ext uri="{FF2B5EF4-FFF2-40B4-BE49-F238E27FC236}">
                <a16:creationId xmlns:a16="http://schemas.microsoft.com/office/drawing/2014/main" id="{386D5343-51A6-2461-1F32-056B9FD53465}"/>
              </a:ext>
              <a:ext uri="{C183D7F6-B498-43B3-948B-1728B52AA6E4}">
                <adec:decorative xmlns:adec="http://schemas.microsoft.com/office/drawing/2017/decorative" val="1"/>
              </a:ext>
            </a:extLst>
          </p:cNvPr>
          <p:cNvGrpSpPr>
            <a:grpSpLocks noChangeAspect="1"/>
          </p:cNvGrpSpPr>
          <p:nvPr/>
        </p:nvGrpSpPr>
        <p:grpSpPr>
          <a:xfrm>
            <a:off x="8400437" y="2410799"/>
            <a:ext cx="2036402" cy="2036402"/>
            <a:chOff x="5414963" y="1585913"/>
            <a:chExt cx="495300" cy="495300"/>
          </a:xfrm>
        </p:grpSpPr>
        <p:sp>
          <p:nvSpPr>
            <p:cNvPr id="9" name="Rectangle 85">
              <a:extLst>
                <a:ext uri="{FF2B5EF4-FFF2-40B4-BE49-F238E27FC236}">
                  <a16:creationId xmlns:a16="http://schemas.microsoft.com/office/drawing/2014/main" id="{C757477B-B599-F812-5684-81FE32EE032F}"/>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6">
              <a:extLst>
                <a:ext uri="{FF2B5EF4-FFF2-40B4-BE49-F238E27FC236}">
                  <a16:creationId xmlns:a16="http://schemas.microsoft.com/office/drawing/2014/main" id="{B66EFD80-9913-BF00-5128-5B876CCD3CAE}"/>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7">
              <a:extLst>
                <a:ext uri="{FF2B5EF4-FFF2-40B4-BE49-F238E27FC236}">
                  <a16:creationId xmlns:a16="http://schemas.microsoft.com/office/drawing/2014/main" id="{E53FFDBF-E7E9-1B51-384F-998175B9E57C}"/>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C6B0F5F5-AD84-8075-2F12-578C886397E0}"/>
                </a:ext>
              </a:extLst>
            </p:cNvPr>
            <p:cNvGrpSpPr/>
            <p:nvPr/>
          </p:nvGrpSpPr>
          <p:grpSpPr>
            <a:xfrm>
              <a:off x="5522913" y="1631951"/>
              <a:ext cx="342900" cy="341312"/>
              <a:chOff x="5522913" y="1631951"/>
              <a:chExt cx="342900" cy="341312"/>
            </a:xfrm>
          </p:grpSpPr>
          <p:sp>
            <p:nvSpPr>
              <p:cNvPr id="13" name="Freeform 88">
                <a:extLst>
                  <a:ext uri="{FF2B5EF4-FFF2-40B4-BE49-F238E27FC236}">
                    <a16:creationId xmlns:a16="http://schemas.microsoft.com/office/drawing/2014/main" id="{9394A90A-2C54-E4AE-AD69-865673806780}"/>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4E9CF0DA-FAE0-CD40-B5B9-CD68734EE814}"/>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4735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99BB2-2D7A-E948-BDBA-65482F71F264}"/>
              </a:ext>
            </a:extLst>
          </p:cNvPr>
          <p:cNvSpPr>
            <a:spLocks noGrp="1"/>
          </p:cNvSpPr>
          <p:nvPr>
            <p:ph type="title"/>
          </p:nvPr>
        </p:nvSpPr>
        <p:spPr>
          <a:xfrm>
            <a:off x="584203" y="2690336"/>
            <a:ext cx="4080785" cy="1477328"/>
          </a:xfrm>
        </p:spPr>
        <p:txBody>
          <a:bodyPr/>
          <a:lstStyle/>
          <a:p>
            <a:r>
              <a:rPr lang="en-US" sz="3200" dirty="0">
                <a:solidFill>
                  <a:schemeClr val="tx1"/>
                </a:solidFill>
              </a:rPr>
              <a:t>Top use cases for Azure Database for MySQL Flexible Server</a:t>
            </a:r>
            <a:endParaRPr lang="en-US" sz="3200" dirty="0"/>
          </a:p>
        </p:txBody>
      </p:sp>
      <p:pic>
        <p:nvPicPr>
          <p:cNvPr id="94" name="Graphic 93">
            <a:extLst>
              <a:ext uri="{FF2B5EF4-FFF2-40B4-BE49-F238E27FC236}">
                <a16:creationId xmlns:a16="http://schemas.microsoft.com/office/drawing/2014/main" id="{4EA84320-CE01-4C64-9BFF-36B402DA23F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2880" y="879663"/>
            <a:ext cx="585216" cy="585216"/>
          </a:xfrm>
          <a:prstGeom prst="rect">
            <a:avLst/>
          </a:prstGeom>
        </p:spPr>
      </p:pic>
      <p:sp>
        <p:nvSpPr>
          <p:cNvPr id="74" name="Rectangle 73">
            <a:extLst>
              <a:ext uri="{FF2B5EF4-FFF2-40B4-BE49-F238E27FC236}">
                <a16:creationId xmlns:a16="http://schemas.microsoft.com/office/drawing/2014/main" id="{B5D756F1-D1AF-4EA8-AA83-4A6C2A41EF53}"/>
              </a:ext>
            </a:extLst>
          </p:cNvPr>
          <p:cNvSpPr/>
          <p:nvPr/>
        </p:nvSpPr>
        <p:spPr>
          <a:xfrm>
            <a:off x="6507385" y="757670"/>
            <a:ext cx="5106549" cy="246221"/>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200"/>
              </a:spcAft>
              <a:buClrTx/>
              <a:buSzTx/>
              <a:buFontTx/>
              <a:buNone/>
              <a:tabLst/>
              <a:defRPr/>
            </a:pPr>
            <a:r>
              <a:rPr kumimoji="0" lang="en-US" sz="1600" b="0" i="0" u="none" strike="noStrike" kern="1200" cap="none" normalizeH="0" baseline="0" noProof="0" dirty="0">
                <a:ln w="3175">
                  <a:noFill/>
                </a:ln>
                <a:solidFill>
                  <a:srgbClr val="0078D4"/>
                </a:solidFill>
                <a:effectLst/>
                <a:uLnTx/>
                <a:uFillTx/>
                <a:latin typeface="+mj-lt"/>
                <a:ea typeface="+mn-ea"/>
                <a:cs typeface="Segoe UI" pitchFamily="34" charset="0"/>
              </a:rPr>
              <a:t>Web apps using popular CMS</a:t>
            </a:r>
          </a:p>
        </p:txBody>
      </p:sp>
      <p:sp>
        <p:nvSpPr>
          <p:cNvPr id="73" name="Rectangle 72">
            <a:extLst>
              <a:ext uri="{FF2B5EF4-FFF2-40B4-BE49-F238E27FC236}">
                <a16:creationId xmlns:a16="http://schemas.microsoft.com/office/drawing/2014/main" id="{20EF4CEA-7025-49DF-8A05-C2920CB764DB}"/>
              </a:ext>
            </a:extLst>
          </p:cNvPr>
          <p:cNvSpPr/>
          <p:nvPr/>
        </p:nvSpPr>
        <p:spPr>
          <a:xfrm>
            <a:off x="6507385" y="1100290"/>
            <a:ext cx="5347497" cy="671979"/>
          </a:xfrm>
          <a:prstGeom prst="rect">
            <a:avLst/>
          </a:prstGeom>
        </p:spPr>
        <p:txBody>
          <a:bodyPr vert="horz" wrap="square" lIns="0" tIns="0" rIns="0" bIns="0" numCol="1" rtlCol="0" anchor="t">
            <a:spAutoFit/>
          </a:bodyPr>
          <a:lstStyle/>
          <a:p>
            <a:pPr marL="230188" indent="-230188">
              <a:spcAft>
                <a:spcPts val="200"/>
              </a:spcAft>
              <a:buFont typeface="Arial" panose="020B0604020202020204" pitchFamily="34" charset="0"/>
              <a:buChar char="•"/>
              <a:defRPr/>
            </a:pPr>
            <a:r>
              <a:rPr lang="en-US" sz="1400" dirty="0">
                <a:solidFill>
                  <a:prstClr val="black"/>
                </a:solidFill>
              </a:rPr>
              <a:t>Build enterprise web apps using packaged apps such as Alfresco</a:t>
            </a:r>
          </a:p>
          <a:p>
            <a:pPr marL="230188" indent="-230188">
              <a:spcAft>
                <a:spcPts val="200"/>
              </a:spcAft>
              <a:buFont typeface="Arial" panose="020B0604020202020204" pitchFamily="34" charset="0"/>
              <a:buChar char="•"/>
              <a:defRPr/>
            </a:pPr>
            <a:r>
              <a:rPr lang="en-US" sz="1400" dirty="0">
                <a:solidFill>
                  <a:prstClr val="black"/>
                </a:solidFill>
              </a:rPr>
              <a:t>Build Linux web apps quickly with Azure Database for MySQL and Azure App Service using WordPress and Drupal </a:t>
            </a:r>
          </a:p>
        </p:txBody>
      </p:sp>
      <p:pic>
        <p:nvPicPr>
          <p:cNvPr id="96" name="Graphic 95">
            <a:extLst>
              <a:ext uri="{FF2B5EF4-FFF2-40B4-BE49-F238E27FC236}">
                <a16:creationId xmlns:a16="http://schemas.microsoft.com/office/drawing/2014/main" id="{2B782BC0-BF9D-403A-A2B0-EAF7F024A78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115" y="2196832"/>
            <a:ext cx="585216" cy="585216"/>
          </a:xfrm>
          <a:prstGeom prst="rect">
            <a:avLst/>
          </a:prstGeom>
        </p:spPr>
      </p:pic>
      <p:sp>
        <p:nvSpPr>
          <p:cNvPr id="77" name="Rectangle 76">
            <a:extLst>
              <a:ext uri="{FF2B5EF4-FFF2-40B4-BE49-F238E27FC236}">
                <a16:creationId xmlns:a16="http://schemas.microsoft.com/office/drawing/2014/main" id="{270F64B5-BB75-4B40-B814-6421E7D96205}"/>
              </a:ext>
            </a:extLst>
          </p:cNvPr>
          <p:cNvSpPr/>
          <p:nvPr/>
        </p:nvSpPr>
        <p:spPr>
          <a:xfrm>
            <a:off x="6507385" y="2170644"/>
            <a:ext cx="5106549" cy="246221"/>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200"/>
              </a:spcAft>
              <a:buClrTx/>
              <a:buSzTx/>
              <a:buFontTx/>
              <a:buNone/>
              <a:tabLst/>
              <a:defRPr/>
            </a:pPr>
            <a:r>
              <a:rPr lang="en-US" sz="1600" dirty="0">
                <a:ln w="3175">
                  <a:noFill/>
                </a:ln>
                <a:solidFill>
                  <a:srgbClr val="0078D4"/>
                </a:solidFill>
                <a:latin typeface="+mj-lt"/>
                <a:cs typeface="Segoe UI" pitchFamily="34" charset="0"/>
              </a:rPr>
              <a:t>E</a:t>
            </a:r>
            <a:r>
              <a:rPr kumimoji="0" lang="en-US" sz="1600" b="0" i="0" u="none" strike="noStrike" kern="1200" cap="none" normalizeH="0" baseline="0" noProof="0" dirty="0">
                <a:ln w="3175">
                  <a:noFill/>
                </a:ln>
                <a:solidFill>
                  <a:srgbClr val="0078D4"/>
                </a:solidFill>
                <a:effectLst/>
                <a:uLnTx/>
                <a:uFillTx/>
                <a:latin typeface="+mj-lt"/>
                <a:ea typeface="+mn-ea"/>
                <a:cs typeface="Segoe UI" pitchFamily="34" charset="0"/>
              </a:rPr>
              <a:t>commerce platforms </a:t>
            </a:r>
          </a:p>
        </p:txBody>
      </p:sp>
      <p:sp>
        <p:nvSpPr>
          <p:cNvPr id="76" name="Rectangle 75">
            <a:extLst>
              <a:ext uri="{FF2B5EF4-FFF2-40B4-BE49-F238E27FC236}">
                <a16:creationId xmlns:a16="http://schemas.microsoft.com/office/drawing/2014/main" id="{C1831C36-19FD-41AD-BA0B-00393396EC73}"/>
              </a:ext>
            </a:extLst>
          </p:cNvPr>
          <p:cNvSpPr/>
          <p:nvPr/>
        </p:nvSpPr>
        <p:spPr>
          <a:xfrm>
            <a:off x="6507385" y="2504340"/>
            <a:ext cx="5345731" cy="430887"/>
          </a:xfrm>
          <a:prstGeom prst="rect">
            <a:avLst/>
          </a:prstGeom>
        </p:spPr>
        <p:txBody>
          <a:bodyPr vert="horz" wrap="square" lIns="0" tIns="0" rIns="0" bIns="0" numCol="1" rtlCol="0" anchor="t">
            <a:spAutoFit/>
          </a:bodyPr>
          <a:lstStyle/>
          <a:p>
            <a:pPr marL="230188" marR="0" lvl="0" indent="-230188" defTabSz="914400" rtl="0" eaLnBrk="1" fontAlgn="auto" latinLnBrk="0" hangingPunct="1">
              <a:spcAft>
                <a:spcPts val="200"/>
              </a:spcAft>
              <a:buClrTx/>
              <a:buSzTx/>
              <a:buFont typeface="Arial" panose="020B0604020202020204" pitchFamily="34" charset="0"/>
              <a:buChar char="•"/>
              <a:tabLst/>
              <a:defRPr/>
            </a:pPr>
            <a:r>
              <a:rPr lang="en-US" sz="1400" dirty="0">
                <a:solidFill>
                  <a:prstClr val="black"/>
                </a:solidFill>
              </a:rPr>
              <a:t>Develop ecommerce applications including popular packaged such as Magento, Shopify</a:t>
            </a:r>
          </a:p>
        </p:txBody>
      </p:sp>
      <p:pic>
        <p:nvPicPr>
          <p:cNvPr id="98" name="Graphic 97">
            <a:extLst>
              <a:ext uri="{FF2B5EF4-FFF2-40B4-BE49-F238E27FC236}">
                <a16:creationId xmlns:a16="http://schemas.microsoft.com/office/drawing/2014/main" id="{DF44DA2E-F97F-4745-98CB-44125E42B1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1115" y="3245619"/>
            <a:ext cx="585216" cy="585216"/>
          </a:xfrm>
          <a:prstGeom prst="rect">
            <a:avLst/>
          </a:prstGeom>
        </p:spPr>
      </p:pic>
      <p:sp>
        <p:nvSpPr>
          <p:cNvPr id="80" name="Rectangle 79">
            <a:extLst>
              <a:ext uri="{FF2B5EF4-FFF2-40B4-BE49-F238E27FC236}">
                <a16:creationId xmlns:a16="http://schemas.microsoft.com/office/drawing/2014/main" id="{018809BC-043D-46FD-A7B1-009023E56C9D}"/>
              </a:ext>
            </a:extLst>
          </p:cNvPr>
          <p:cNvSpPr/>
          <p:nvPr/>
        </p:nvSpPr>
        <p:spPr>
          <a:xfrm>
            <a:off x="6507385" y="3245619"/>
            <a:ext cx="5106549" cy="246221"/>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200"/>
              </a:spcAft>
              <a:buClrTx/>
              <a:buSzTx/>
              <a:buFontTx/>
              <a:buNone/>
              <a:tabLst/>
              <a:defRPr/>
            </a:pPr>
            <a:r>
              <a:rPr kumimoji="0" lang="en-US" sz="1600" b="0" i="0" u="none" strike="noStrike" kern="1200" cap="none" normalizeH="0" baseline="0" noProof="0">
                <a:ln w="3175">
                  <a:noFill/>
                </a:ln>
                <a:solidFill>
                  <a:srgbClr val="0078D4"/>
                </a:solidFill>
                <a:effectLst/>
                <a:uLnTx/>
                <a:uFillTx/>
                <a:latin typeface="+mj-lt"/>
                <a:ea typeface="+mn-ea"/>
                <a:cs typeface="Segoe UI" pitchFamily="34" charset="0"/>
              </a:rPr>
              <a:t>Gaming</a:t>
            </a:r>
          </a:p>
        </p:txBody>
      </p:sp>
      <p:sp>
        <p:nvSpPr>
          <p:cNvPr id="79" name="Rectangle 78">
            <a:extLst>
              <a:ext uri="{FF2B5EF4-FFF2-40B4-BE49-F238E27FC236}">
                <a16:creationId xmlns:a16="http://schemas.microsoft.com/office/drawing/2014/main" id="{720212F4-CC27-4F03-A0AF-CC2000DCE1B7}"/>
              </a:ext>
            </a:extLst>
          </p:cNvPr>
          <p:cNvSpPr/>
          <p:nvPr/>
        </p:nvSpPr>
        <p:spPr>
          <a:xfrm>
            <a:off x="6507385" y="3621687"/>
            <a:ext cx="5345730" cy="430887"/>
          </a:xfrm>
          <a:prstGeom prst="rect">
            <a:avLst/>
          </a:prstGeom>
        </p:spPr>
        <p:txBody>
          <a:bodyPr vert="horz" wrap="square" lIns="0" tIns="0" rIns="0" bIns="0" numCol="1" rtlCol="0" anchor="t">
            <a:spAutoFit/>
          </a:bodyPr>
          <a:lstStyle/>
          <a:p>
            <a:pPr marL="230188" marR="0" lvl="0" indent="-230188" defTabSz="914400" rtl="0" eaLnBrk="1" fontAlgn="auto" latinLnBrk="0" hangingPunct="1">
              <a:spcAft>
                <a:spcPts val="200"/>
              </a:spcAft>
              <a:buClrTx/>
              <a:buSzTx/>
              <a:buFont typeface="Arial" panose="020B0604020202020204" pitchFamily="34" charset="0"/>
              <a:buChar char="•"/>
              <a:tabLst/>
              <a:defRPr/>
            </a:pPr>
            <a:r>
              <a:rPr lang="en-US" sz="1400" dirty="0">
                <a:solidFill>
                  <a:prstClr val="black"/>
                </a:solidFill>
              </a:rPr>
              <a:t>Leverage high scale and reliability to build gaming applications with global scale and reach like Minecraft Realms</a:t>
            </a:r>
          </a:p>
        </p:txBody>
      </p:sp>
      <p:pic>
        <p:nvPicPr>
          <p:cNvPr id="99" name="Graphic 98">
            <a:extLst>
              <a:ext uri="{FF2B5EF4-FFF2-40B4-BE49-F238E27FC236}">
                <a16:creationId xmlns:a16="http://schemas.microsoft.com/office/drawing/2014/main" id="{157736CE-9E0B-4546-AA07-4CD661C23C0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4772" y="4339546"/>
            <a:ext cx="585216" cy="585216"/>
          </a:xfrm>
          <a:prstGeom prst="rect">
            <a:avLst/>
          </a:prstGeom>
        </p:spPr>
      </p:pic>
      <p:sp>
        <p:nvSpPr>
          <p:cNvPr id="83" name="Rectangle 82">
            <a:extLst>
              <a:ext uri="{FF2B5EF4-FFF2-40B4-BE49-F238E27FC236}">
                <a16:creationId xmlns:a16="http://schemas.microsoft.com/office/drawing/2014/main" id="{7563142C-C108-4891-BE7F-86846035956B}"/>
              </a:ext>
            </a:extLst>
          </p:cNvPr>
          <p:cNvSpPr/>
          <p:nvPr/>
        </p:nvSpPr>
        <p:spPr>
          <a:xfrm>
            <a:off x="6507385" y="4385933"/>
            <a:ext cx="5106549" cy="246221"/>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200"/>
              </a:spcAft>
              <a:buClrTx/>
              <a:buSzTx/>
              <a:buFontTx/>
              <a:buNone/>
              <a:tabLst/>
              <a:defRPr/>
            </a:pPr>
            <a:r>
              <a:rPr kumimoji="0" lang="en-US" sz="1600" b="0" i="0" u="none" strike="noStrike" kern="1200" cap="none" normalizeH="0" baseline="0" noProof="0" dirty="0">
                <a:ln w="3175">
                  <a:noFill/>
                </a:ln>
                <a:solidFill>
                  <a:srgbClr val="0078D4"/>
                </a:solidFill>
                <a:effectLst/>
                <a:uLnTx/>
                <a:uFillTx/>
                <a:latin typeface="+mj-lt"/>
                <a:ea typeface="+mn-ea"/>
                <a:cs typeface="Segoe UI" pitchFamily="34" charset="0"/>
              </a:rPr>
              <a:t>Mission critical line of business apps</a:t>
            </a:r>
          </a:p>
        </p:txBody>
      </p:sp>
      <p:sp>
        <p:nvSpPr>
          <p:cNvPr id="82" name="Rectangle 81">
            <a:extLst>
              <a:ext uri="{FF2B5EF4-FFF2-40B4-BE49-F238E27FC236}">
                <a16:creationId xmlns:a16="http://schemas.microsoft.com/office/drawing/2014/main" id="{74BEB96A-5876-4DA1-BC68-B4BBC18869A7}"/>
              </a:ext>
            </a:extLst>
          </p:cNvPr>
          <p:cNvSpPr/>
          <p:nvPr/>
        </p:nvSpPr>
        <p:spPr>
          <a:xfrm>
            <a:off x="6507385" y="4723463"/>
            <a:ext cx="5345729" cy="215444"/>
          </a:xfrm>
          <a:prstGeom prst="rect">
            <a:avLst/>
          </a:prstGeom>
        </p:spPr>
        <p:txBody>
          <a:bodyPr vert="horz" wrap="square" lIns="0" tIns="0" rIns="0" bIns="0" numCol="1" rtlCol="0" anchor="t">
            <a:spAutoFit/>
          </a:bodyPr>
          <a:lstStyle/>
          <a:p>
            <a:pPr marL="230188" indent="-230188">
              <a:spcAft>
                <a:spcPts val="200"/>
              </a:spcAft>
              <a:buFont typeface="Arial" panose="020B0604020202020204" pitchFamily="34" charset="0"/>
              <a:buChar char="•"/>
              <a:defRPr/>
            </a:pPr>
            <a:r>
              <a:rPr lang="en-US" sz="1400" dirty="0">
                <a:solidFill>
                  <a:prstClr val="black"/>
                </a:solidFill>
              </a:rPr>
              <a:t>Secure financial data workflows</a:t>
            </a:r>
          </a:p>
        </p:txBody>
      </p:sp>
      <p:pic>
        <p:nvPicPr>
          <p:cNvPr id="100" name="Graphic 99">
            <a:extLst>
              <a:ext uri="{FF2B5EF4-FFF2-40B4-BE49-F238E27FC236}">
                <a16:creationId xmlns:a16="http://schemas.microsoft.com/office/drawing/2014/main" id="{C3E0E12D-A8D9-49EA-B77C-E33862D07F7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41115" y="5307712"/>
            <a:ext cx="585216" cy="585216"/>
          </a:xfrm>
          <a:prstGeom prst="rect">
            <a:avLst/>
          </a:prstGeom>
        </p:spPr>
      </p:pic>
      <p:sp>
        <p:nvSpPr>
          <p:cNvPr id="86" name="Rectangle 85">
            <a:extLst>
              <a:ext uri="{FF2B5EF4-FFF2-40B4-BE49-F238E27FC236}">
                <a16:creationId xmlns:a16="http://schemas.microsoft.com/office/drawing/2014/main" id="{972430AF-5F9E-4AFC-8CCA-1A741CE852D8}"/>
              </a:ext>
            </a:extLst>
          </p:cNvPr>
          <p:cNvSpPr/>
          <p:nvPr/>
        </p:nvSpPr>
        <p:spPr>
          <a:xfrm>
            <a:off x="6507385" y="5333057"/>
            <a:ext cx="5106549" cy="246221"/>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200"/>
              </a:spcAft>
              <a:buClrTx/>
              <a:buSzTx/>
              <a:buFontTx/>
              <a:buNone/>
              <a:tabLst/>
              <a:defRPr/>
            </a:pPr>
            <a:r>
              <a:rPr lang="en-US" sz="1600" dirty="0">
                <a:ln w="3175">
                  <a:noFill/>
                </a:ln>
                <a:solidFill>
                  <a:srgbClr val="0078D4"/>
                </a:solidFill>
                <a:latin typeface="+mj-lt"/>
                <a:cs typeface="Segoe UI" pitchFamily="34" charset="0"/>
              </a:rPr>
              <a:t>C</a:t>
            </a:r>
            <a:r>
              <a:rPr kumimoji="0" lang="en-US" sz="1600" b="0" i="0" u="none" strike="noStrike" kern="1200" cap="none" normalizeH="0" baseline="0" noProof="0" dirty="0">
                <a:ln w="3175">
                  <a:noFill/>
                </a:ln>
                <a:solidFill>
                  <a:srgbClr val="0078D4"/>
                </a:solidFill>
                <a:effectLst/>
                <a:uLnTx/>
                <a:uFillTx/>
                <a:latin typeface="+mj-lt"/>
                <a:ea typeface="+mn-ea"/>
                <a:cs typeface="Segoe UI" pitchFamily="34" charset="0"/>
              </a:rPr>
              <a:t>loud-native apps</a:t>
            </a:r>
          </a:p>
        </p:txBody>
      </p:sp>
      <p:sp>
        <p:nvSpPr>
          <p:cNvPr id="85" name="Rectangle 84">
            <a:extLst>
              <a:ext uri="{FF2B5EF4-FFF2-40B4-BE49-F238E27FC236}">
                <a16:creationId xmlns:a16="http://schemas.microsoft.com/office/drawing/2014/main" id="{AE1250A4-FD50-4C89-9F16-2515A984EE01}"/>
              </a:ext>
            </a:extLst>
          </p:cNvPr>
          <p:cNvSpPr/>
          <p:nvPr/>
        </p:nvSpPr>
        <p:spPr>
          <a:xfrm>
            <a:off x="6507385" y="5670587"/>
            <a:ext cx="5345729" cy="430887"/>
          </a:xfrm>
          <a:prstGeom prst="rect">
            <a:avLst/>
          </a:prstGeom>
        </p:spPr>
        <p:txBody>
          <a:bodyPr vert="horz" wrap="square" lIns="0" tIns="0" rIns="0" bIns="0" numCol="1" rtlCol="0" anchor="t">
            <a:spAutoFit/>
          </a:bodyPr>
          <a:lstStyle/>
          <a:p>
            <a:pPr marL="230188" indent="-230188">
              <a:spcAft>
                <a:spcPts val="200"/>
              </a:spcAft>
              <a:buFont typeface="Arial" panose="020B0604020202020204" pitchFamily="34" charset="0"/>
              <a:buChar char="•"/>
              <a:defRPr/>
            </a:pPr>
            <a:r>
              <a:rPr lang="en-US" sz="1400" dirty="0">
                <a:solidFill>
                  <a:prstClr val="black"/>
                </a:solidFill>
              </a:rPr>
              <a:t>Build new custom apps in the cloud with Azure Kubernetes Service and Azure App Service </a:t>
            </a:r>
          </a:p>
        </p:txBody>
      </p:sp>
      <p:cxnSp>
        <p:nvCxnSpPr>
          <p:cNvPr id="19" name="Straight Connector 18">
            <a:extLst>
              <a:ext uri="{FF2B5EF4-FFF2-40B4-BE49-F238E27FC236}">
                <a16:creationId xmlns:a16="http://schemas.microsoft.com/office/drawing/2014/main" id="{3A641D21-438C-FA95-0FF3-853C7FD2D353}"/>
              </a:ext>
              <a:ext uri="{C183D7F6-B498-43B3-948B-1728B52AA6E4}">
                <adec:decorative xmlns:adec="http://schemas.microsoft.com/office/drawing/2017/decorative" val="1"/>
              </a:ext>
            </a:extLst>
          </p:cNvPr>
          <p:cNvCxnSpPr>
            <a:cxnSpLocks/>
          </p:cNvCxnSpPr>
          <p:nvPr/>
        </p:nvCxnSpPr>
        <p:spPr>
          <a:xfrm>
            <a:off x="5082541" y="585788"/>
            <a:ext cx="0" cy="5687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868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E0321-8447-4A99-B0AD-8D06AD1A693E}"/>
              </a:ext>
            </a:extLst>
          </p:cNvPr>
          <p:cNvSpPr>
            <a:spLocks noGrp="1"/>
          </p:cNvSpPr>
          <p:nvPr>
            <p:ph type="title"/>
          </p:nvPr>
        </p:nvSpPr>
        <p:spPr/>
        <p:txBody>
          <a:bodyPr vert="horz" wrap="square" lIns="0" tIns="0" rIns="0" bIns="0" rtlCol="0" anchor="t">
            <a:spAutoFit/>
          </a:bodyPr>
          <a:lstStyle/>
          <a:p>
            <a:pPr defTabSz="932719">
              <a:lnSpc>
                <a:spcPct val="100000"/>
              </a:lnSpc>
            </a:pPr>
            <a:r>
              <a:rPr lang="en-US" sz="3200" dirty="0">
                <a:latin typeface="Segoe UI Semibold" panose="020B0702040204020203" pitchFamily="34" charset="0"/>
                <a:cs typeface="Segoe UI Semibold" panose="020B0702040204020203" pitchFamily="34" charset="0"/>
              </a:rPr>
              <a:t>Azure Database for MySQL use cases by industry </a:t>
            </a:r>
          </a:p>
        </p:txBody>
      </p:sp>
      <p:pic>
        <p:nvPicPr>
          <p:cNvPr id="53" name="Graphic 52">
            <a:extLst>
              <a:ext uri="{FF2B5EF4-FFF2-40B4-BE49-F238E27FC236}">
                <a16:creationId xmlns:a16="http://schemas.microsoft.com/office/drawing/2014/main" id="{A26EF2E6-69E7-491F-BD95-752DF862DE3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200" y="1423589"/>
            <a:ext cx="403735" cy="379183"/>
          </a:xfrm>
          <a:prstGeom prst="rect">
            <a:avLst/>
          </a:prstGeom>
        </p:spPr>
      </p:pic>
      <p:sp>
        <p:nvSpPr>
          <p:cNvPr id="31" name="Text Placeholder 3">
            <a:extLst>
              <a:ext uri="{FF2B5EF4-FFF2-40B4-BE49-F238E27FC236}">
                <a16:creationId xmlns:a16="http://schemas.microsoft.com/office/drawing/2014/main" id="{6C9BCB95-1CF4-4DAF-BD94-1DDAD57F16CD}"/>
              </a:ext>
            </a:extLst>
          </p:cNvPr>
          <p:cNvSpPr txBox="1">
            <a:spLocks/>
          </p:cNvSpPr>
          <p:nvPr/>
        </p:nvSpPr>
        <p:spPr>
          <a:xfrm>
            <a:off x="584199" y="2001089"/>
            <a:ext cx="83170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Gaming</a:t>
            </a:r>
          </a:p>
        </p:txBody>
      </p:sp>
      <p:cxnSp>
        <p:nvCxnSpPr>
          <p:cNvPr id="5" name="Straight Connector 4">
            <a:extLst>
              <a:ext uri="{FF2B5EF4-FFF2-40B4-BE49-F238E27FC236}">
                <a16:creationId xmlns:a16="http://schemas.microsoft.com/office/drawing/2014/main" id="{1F8A686B-15DB-4B44-92A9-2C0CADAC3923}"/>
              </a:ext>
              <a:ext uri="{C183D7F6-B498-43B3-948B-1728B52AA6E4}">
                <adec:decorative xmlns:adec="http://schemas.microsoft.com/office/drawing/2017/decorative" val="1"/>
              </a:ext>
            </a:extLst>
          </p:cNvPr>
          <p:cNvCxnSpPr>
            <a:cxnSpLocks/>
          </p:cNvCxnSpPr>
          <p:nvPr/>
        </p:nvCxnSpPr>
        <p:spPr>
          <a:xfrm>
            <a:off x="584198"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9B2F6F-2040-DB4A-9D8D-A9F1BF2C46AA}"/>
              </a:ext>
            </a:extLst>
          </p:cNvPr>
          <p:cNvSpPr txBox="1"/>
          <p:nvPr/>
        </p:nvSpPr>
        <p:spPr>
          <a:xfrm>
            <a:off x="584199" y="2577594"/>
            <a:ext cx="1331852"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Mobile or desktop </a:t>
            </a:r>
            <a:br>
              <a:rPr kumimoji="0" lang="en-US" sz="1400" b="0" i="0" u="none" strike="noStrike" kern="1200" cap="none" spc="0" normalizeH="0" baseline="0" noProof="0" dirty="0">
                <a:ln>
                  <a:noFill/>
                </a:ln>
                <a:solidFill>
                  <a:prstClr val="black"/>
                </a:solidFill>
                <a:effectLst/>
                <a:uLnTx/>
                <a:uFillTx/>
                <a:latin typeface="Segoe UI"/>
                <a:ea typeface="+mn-ea"/>
                <a:cs typeface="+mn-cs"/>
              </a:rPr>
            </a:br>
            <a:r>
              <a:rPr kumimoji="0" lang="en-US" sz="1400" b="0" i="0" u="none" strike="noStrike" kern="1200" cap="none" spc="0" normalizeH="0" baseline="0" noProof="0" dirty="0">
                <a:ln>
                  <a:noFill/>
                </a:ln>
                <a:solidFill>
                  <a:prstClr val="black"/>
                </a:solidFill>
                <a:effectLst/>
                <a:uLnTx/>
                <a:uFillTx/>
                <a:latin typeface="Segoe UI"/>
                <a:ea typeface="+mn-ea"/>
                <a:cs typeface="+mn-cs"/>
              </a:rPr>
              <a:t>gaming apps</a:t>
            </a:r>
          </a:p>
        </p:txBody>
      </p:sp>
      <p:pic>
        <p:nvPicPr>
          <p:cNvPr id="64" name="Picture 63" descr="Minecraft realms logo">
            <a:extLst>
              <a:ext uri="{FF2B5EF4-FFF2-40B4-BE49-F238E27FC236}">
                <a16:creationId xmlns:a16="http://schemas.microsoft.com/office/drawing/2014/main" id="{CB71994A-5824-4936-9791-FA1BEE65F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9135" y="3479108"/>
            <a:ext cx="1160836" cy="33058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Linked Brain Inc. logo">
            <a:extLst>
              <a:ext uri="{FF2B5EF4-FFF2-40B4-BE49-F238E27FC236}">
                <a16:creationId xmlns:a16="http://schemas.microsoft.com/office/drawing/2014/main" id="{D9E4312D-76B1-4455-AAF2-F3B60EC1C0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84199" y="3931089"/>
            <a:ext cx="1190709" cy="3305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Gamepub logo">
            <a:extLst>
              <a:ext uri="{FF2B5EF4-FFF2-40B4-BE49-F238E27FC236}">
                <a16:creationId xmlns:a16="http://schemas.microsoft.com/office/drawing/2014/main" id="{1238EEB4-C436-48DF-8873-932CE83BD0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10316" y="4407837"/>
            <a:ext cx="1138474" cy="417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Nexon logo">
            <a:extLst>
              <a:ext uri="{FF2B5EF4-FFF2-40B4-BE49-F238E27FC236}">
                <a16:creationId xmlns:a16="http://schemas.microsoft.com/office/drawing/2014/main" id="{7B160442-F6A0-4CDF-BEB9-FE48EA0B6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842056" y="4988500"/>
            <a:ext cx="674995" cy="600168"/>
          </a:xfrm>
          <a:prstGeom prst="rect">
            <a:avLst/>
          </a:prstGeom>
          <a:noFill/>
          <a:extLst>
            <a:ext uri="{909E8E84-426E-40DD-AFC4-6F175D3DCCD1}">
              <a14:hiddenFill xmlns:a14="http://schemas.microsoft.com/office/drawing/2010/main">
                <a:solidFill>
                  <a:srgbClr val="FFFFFF"/>
                </a:solidFill>
              </a14:hiddenFill>
            </a:ext>
          </a:extLst>
        </p:spPr>
      </p:pic>
      <p:pic>
        <p:nvPicPr>
          <p:cNvPr id="183" name="Graphic 182">
            <a:extLst>
              <a:ext uri="{FF2B5EF4-FFF2-40B4-BE49-F238E27FC236}">
                <a16:creationId xmlns:a16="http://schemas.microsoft.com/office/drawing/2014/main" id="{50F619DB-AE1E-45F7-85F8-E0376324EB4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99226" y="1423589"/>
            <a:ext cx="403735" cy="379183"/>
          </a:xfrm>
          <a:prstGeom prst="rect">
            <a:avLst/>
          </a:prstGeom>
        </p:spPr>
      </p:pic>
      <p:sp>
        <p:nvSpPr>
          <p:cNvPr id="91" name="Text Placeholder 3">
            <a:extLst>
              <a:ext uri="{FF2B5EF4-FFF2-40B4-BE49-F238E27FC236}">
                <a16:creationId xmlns:a16="http://schemas.microsoft.com/office/drawing/2014/main" id="{53FCC78B-1846-4DEF-B4D8-D9D9E102A9B7}"/>
              </a:ext>
            </a:extLst>
          </p:cNvPr>
          <p:cNvSpPr txBox="1">
            <a:spLocks/>
          </p:cNvSpPr>
          <p:nvPr/>
        </p:nvSpPr>
        <p:spPr>
          <a:xfrm>
            <a:off x="2199226" y="2001089"/>
            <a:ext cx="581232"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LMS</a:t>
            </a:r>
          </a:p>
        </p:txBody>
      </p:sp>
      <p:cxnSp>
        <p:nvCxnSpPr>
          <p:cNvPr id="92" name="Straight Connector 91">
            <a:extLst>
              <a:ext uri="{FF2B5EF4-FFF2-40B4-BE49-F238E27FC236}">
                <a16:creationId xmlns:a16="http://schemas.microsoft.com/office/drawing/2014/main" id="{12C58E3C-029C-4BCD-B557-AB7E4D116691}"/>
              </a:ext>
              <a:ext uri="{C183D7F6-B498-43B3-948B-1728B52AA6E4}">
                <adec:decorative xmlns:adec="http://schemas.microsoft.com/office/drawing/2017/decorative" val="1"/>
              </a:ext>
            </a:extLst>
          </p:cNvPr>
          <p:cNvCxnSpPr>
            <a:cxnSpLocks/>
          </p:cNvCxnSpPr>
          <p:nvPr/>
        </p:nvCxnSpPr>
        <p:spPr>
          <a:xfrm>
            <a:off x="2199226"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AB5EEDE-DB74-A74A-9E16-ACCA47DC9BF2}"/>
              </a:ext>
            </a:extLst>
          </p:cNvPr>
          <p:cNvSpPr txBox="1"/>
          <p:nvPr/>
        </p:nvSpPr>
        <p:spPr>
          <a:xfrm>
            <a:off x="2199226" y="2577594"/>
            <a:ext cx="1332396" cy="5847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Moodle app</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E-learning app</a:t>
            </a:r>
          </a:p>
        </p:txBody>
      </p:sp>
      <p:pic>
        <p:nvPicPr>
          <p:cNvPr id="66" name="Picture 65" descr="University of Waterloo logo">
            <a:extLst>
              <a:ext uri="{FF2B5EF4-FFF2-40B4-BE49-F238E27FC236}">
                <a16:creationId xmlns:a16="http://schemas.microsoft.com/office/drawing/2014/main" id="{CDD8F2C0-2D66-4E05-B96C-2F0CA870A56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2462490" y="3286508"/>
            <a:ext cx="674995" cy="53225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Medical University of Plovdiv logo">
            <a:extLst>
              <a:ext uri="{FF2B5EF4-FFF2-40B4-BE49-F238E27FC236}">
                <a16:creationId xmlns:a16="http://schemas.microsoft.com/office/drawing/2014/main" id="{A20BABC6-F766-4AC9-996F-B314E2D04B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2490" y="4029001"/>
            <a:ext cx="674995" cy="6339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partment of education logo">
            <a:extLst>
              <a:ext uri="{FF2B5EF4-FFF2-40B4-BE49-F238E27FC236}">
                <a16:creationId xmlns:a16="http://schemas.microsoft.com/office/drawing/2014/main" id="{9130DB56-0B46-EFB5-19BC-D4410C2882A9}"/>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2490" y="4917841"/>
            <a:ext cx="711813" cy="360490"/>
          </a:xfrm>
          <a:prstGeom prst="rect">
            <a:avLst/>
          </a:prstGeom>
        </p:spPr>
      </p:pic>
      <p:pic>
        <p:nvPicPr>
          <p:cNvPr id="182" name="Graphic 181">
            <a:extLst>
              <a:ext uri="{FF2B5EF4-FFF2-40B4-BE49-F238E27FC236}">
                <a16:creationId xmlns:a16="http://schemas.microsoft.com/office/drawing/2014/main" id="{E0DA8CA6-E05E-4CCF-B957-822614C1539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2667" y="1423589"/>
            <a:ext cx="403735" cy="379183"/>
          </a:xfrm>
          <a:prstGeom prst="rect">
            <a:avLst/>
          </a:prstGeom>
        </p:spPr>
      </p:pic>
      <p:sp>
        <p:nvSpPr>
          <p:cNvPr id="94" name="Text Placeholder 3">
            <a:extLst>
              <a:ext uri="{FF2B5EF4-FFF2-40B4-BE49-F238E27FC236}">
                <a16:creationId xmlns:a16="http://schemas.microsoft.com/office/drawing/2014/main" id="{CA7A63A5-0944-4040-B895-40BBFDF59DDD}"/>
              </a:ext>
            </a:extLst>
          </p:cNvPr>
          <p:cNvSpPr txBox="1">
            <a:spLocks/>
          </p:cNvSpPr>
          <p:nvPr/>
        </p:nvSpPr>
        <p:spPr>
          <a:xfrm>
            <a:off x="3814254" y="2001089"/>
            <a:ext cx="120123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IT/Telecom</a:t>
            </a:r>
          </a:p>
        </p:txBody>
      </p:sp>
      <p:cxnSp>
        <p:nvCxnSpPr>
          <p:cNvPr id="95" name="Straight Connector 94">
            <a:extLst>
              <a:ext uri="{FF2B5EF4-FFF2-40B4-BE49-F238E27FC236}">
                <a16:creationId xmlns:a16="http://schemas.microsoft.com/office/drawing/2014/main" id="{F146A6B2-4AB3-416C-8332-94C7143828D5}"/>
              </a:ext>
              <a:ext uri="{C183D7F6-B498-43B3-948B-1728B52AA6E4}">
                <adec:decorative xmlns:adec="http://schemas.microsoft.com/office/drawing/2017/decorative" val="1"/>
              </a:ext>
            </a:extLst>
          </p:cNvPr>
          <p:cNvCxnSpPr>
            <a:cxnSpLocks/>
          </p:cNvCxnSpPr>
          <p:nvPr/>
        </p:nvCxnSpPr>
        <p:spPr>
          <a:xfrm>
            <a:off x="3814254"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E71C19-FE18-D945-9A37-1200A5F77218}"/>
              </a:ext>
            </a:extLst>
          </p:cNvPr>
          <p:cNvSpPr txBox="1"/>
          <p:nvPr/>
        </p:nvSpPr>
        <p:spPr>
          <a:xfrm>
            <a:off x="3812667" y="2577593"/>
            <a:ext cx="133502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Billing / payment app</a:t>
            </a:r>
          </a:p>
        </p:txBody>
      </p:sp>
      <p:pic>
        <p:nvPicPr>
          <p:cNvPr id="69" name="Picture 68" descr="T-mobile logo">
            <a:extLst>
              <a:ext uri="{FF2B5EF4-FFF2-40B4-BE49-F238E27FC236}">
                <a16:creationId xmlns:a16="http://schemas.microsoft.com/office/drawing/2014/main" id="{99DD616B-43DF-4324-80A6-D26701D4583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3840004" y="3245026"/>
            <a:ext cx="611032" cy="336408"/>
          </a:xfrm>
          <a:prstGeom prst="rect">
            <a:avLst/>
          </a:prstGeom>
          <a:noFill/>
          <a:extLst>
            <a:ext uri="{909E8E84-426E-40DD-AFC4-6F175D3DCCD1}">
              <a14:hiddenFill xmlns:a14="http://schemas.microsoft.com/office/drawing/2010/main">
                <a:solidFill>
                  <a:srgbClr val="FFFFFF"/>
                </a:solidFill>
              </a14:hiddenFill>
            </a:ext>
          </a:extLst>
        </p:spPr>
      </p:pic>
      <p:pic>
        <p:nvPicPr>
          <p:cNvPr id="178" name="Graphic 177">
            <a:extLst>
              <a:ext uri="{FF2B5EF4-FFF2-40B4-BE49-F238E27FC236}">
                <a16:creationId xmlns:a16="http://schemas.microsoft.com/office/drawing/2014/main" id="{50063D68-6B38-4073-AD78-3BA812E2CB8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29282" y="1423589"/>
            <a:ext cx="403735" cy="379183"/>
          </a:xfrm>
          <a:prstGeom prst="rect">
            <a:avLst/>
          </a:prstGeom>
        </p:spPr>
      </p:pic>
      <p:sp>
        <p:nvSpPr>
          <p:cNvPr id="98" name="Text Placeholder 3">
            <a:extLst>
              <a:ext uri="{FF2B5EF4-FFF2-40B4-BE49-F238E27FC236}">
                <a16:creationId xmlns:a16="http://schemas.microsoft.com/office/drawing/2014/main" id="{071072CD-F362-4AC2-B5BC-226078EDF248}"/>
              </a:ext>
            </a:extLst>
          </p:cNvPr>
          <p:cNvSpPr txBox="1">
            <a:spLocks/>
          </p:cNvSpPr>
          <p:nvPr/>
        </p:nvSpPr>
        <p:spPr>
          <a:xfrm>
            <a:off x="5429282" y="2001089"/>
            <a:ext cx="111023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Healthcare</a:t>
            </a:r>
          </a:p>
        </p:txBody>
      </p:sp>
      <p:cxnSp>
        <p:nvCxnSpPr>
          <p:cNvPr id="99" name="Straight Connector 98">
            <a:extLst>
              <a:ext uri="{FF2B5EF4-FFF2-40B4-BE49-F238E27FC236}">
                <a16:creationId xmlns:a16="http://schemas.microsoft.com/office/drawing/2014/main" id="{3529DB4F-67A6-4A20-8F70-082B2B15D867}"/>
              </a:ext>
              <a:ext uri="{C183D7F6-B498-43B3-948B-1728B52AA6E4}">
                <adec:decorative xmlns:adec="http://schemas.microsoft.com/office/drawing/2017/decorative" val="1"/>
              </a:ext>
            </a:extLst>
          </p:cNvPr>
          <p:cNvCxnSpPr>
            <a:cxnSpLocks/>
          </p:cNvCxnSpPr>
          <p:nvPr/>
        </p:nvCxnSpPr>
        <p:spPr>
          <a:xfrm>
            <a:off x="5429282"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B40E252-EDD9-0A4C-835E-BEA13495EE23}"/>
              </a:ext>
            </a:extLst>
          </p:cNvPr>
          <p:cNvSpPr txBox="1"/>
          <p:nvPr/>
        </p:nvSpPr>
        <p:spPr>
          <a:xfrm>
            <a:off x="5428737" y="2577594"/>
            <a:ext cx="1335023"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Health benefit app</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Claims processing</a:t>
            </a:r>
          </a:p>
        </p:txBody>
      </p:sp>
      <p:pic>
        <p:nvPicPr>
          <p:cNvPr id="67" name="Picture 66" descr="Children’s Mercy Kansas City logo">
            <a:extLst>
              <a:ext uri="{FF2B5EF4-FFF2-40B4-BE49-F238E27FC236}">
                <a16:creationId xmlns:a16="http://schemas.microsoft.com/office/drawing/2014/main" id="{64D4F176-5FD8-49C5-9E5E-FB0C9A64F09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392191" y="3736372"/>
            <a:ext cx="1147324" cy="278677"/>
          </a:xfrm>
          <a:prstGeom prst="rect">
            <a:avLst/>
          </a:prstGeom>
          <a:noFill/>
          <a:extLst>
            <a:ext uri="{909E8E84-426E-40DD-AFC4-6F175D3DCCD1}">
              <a14:hiddenFill xmlns:a14="http://schemas.microsoft.com/office/drawing/2010/main">
                <a:solidFill>
                  <a:srgbClr val="FFFFFF"/>
                </a:solidFill>
              </a14:hiddenFill>
            </a:ext>
          </a:extLst>
        </p:spPr>
      </p:pic>
      <p:pic>
        <p:nvPicPr>
          <p:cNvPr id="179" name="Graphic 178">
            <a:extLst>
              <a:ext uri="{FF2B5EF4-FFF2-40B4-BE49-F238E27FC236}">
                <a16:creationId xmlns:a16="http://schemas.microsoft.com/office/drawing/2014/main" id="{F57C1851-48EB-4A5B-A78B-F02B27E74FD0}"/>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44310" y="1423589"/>
            <a:ext cx="403735" cy="379183"/>
          </a:xfrm>
          <a:prstGeom prst="rect">
            <a:avLst/>
          </a:prstGeom>
        </p:spPr>
      </p:pic>
      <p:sp>
        <p:nvSpPr>
          <p:cNvPr id="101" name="Text Placeholder 3">
            <a:extLst>
              <a:ext uri="{FF2B5EF4-FFF2-40B4-BE49-F238E27FC236}">
                <a16:creationId xmlns:a16="http://schemas.microsoft.com/office/drawing/2014/main" id="{BCCF5B1B-C749-4031-B27C-0B78D65653A0}"/>
              </a:ext>
            </a:extLst>
          </p:cNvPr>
          <p:cNvSpPr txBox="1">
            <a:spLocks/>
          </p:cNvSpPr>
          <p:nvPr/>
        </p:nvSpPr>
        <p:spPr>
          <a:xfrm>
            <a:off x="7044310" y="2001089"/>
            <a:ext cx="87331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Banking</a:t>
            </a:r>
          </a:p>
        </p:txBody>
      </p:sp>
      <p:cxnSp>
        <p:nvCxnSpPr>
          <p:cNvPr id="102" name="Straight Connector 101">
            <a:extLst>
              <a:ext uri="{FF2B5EF4-FFF2-40B4-BE49-F238E27FC236}">
                <a16:creationId xmlns:a16="http://schemas.microsoft.com/office/drawing/2014/main" id="{2451A30C-97AF-4E79-987F-35C852940B92}"/>
              </a:ext>
              <a:ext uri="{C183D7F6-B498-43B3-948B-1728B52AA6E4}">
                <adec:decorative xmlns:adec="http://schemas.microsoft.com/office/drawing/2017/decorative" val="1"/>
              </a:ext>
            </a:extLst>
          </p:cNvPr>
          <p:cNvCxnSpPr>
            <a:cxnSpLocks/>
          </p:cNvCxnSpPr>
          <p:nvPr/>
        </p:nvCxnSpPr>
        <p:spPr>
          <a:xfrm>
            <a:off x="7044310"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7E8CCF9-FF46-B54F-8DBB-D29AC95AF9CF}"/>
              </a:ext>
            </a:extLst>
          </p:cNvPr>
          <p:cNvSpPr txBox="1"/>
          <p:nvPr/>
        </p:nvSpPr>
        <p:spPr>
          <a:xfrm>
            <a:off x="7044308" y="2577593"/>
            <a:ext cx="1335025"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Mobile banking app</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Digital transaction apps</a:t>
            </a:r>
          </a:p>
        </p:txBody>
      </p:sp>
      <p:pic>
        <p:nvPicPr>
          <p:cNvPr id="70" name="Picture 69" descr="HSBC logo">
            <a:extLst>
              <a:ext uri="{FF2B5EF4-FFF2-40B4-BE49-F238E27FC236}">
                <a16:creationId xmlns:a16="http://schemas.microsoft.com/office/drawing/2014/main" id="{9F35BD24-BAAD-4817-BE66-B367BE64FB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44308" y="3717394"/>
            <a:ext cx="595775" cy="559544"/>
          </a:xfrm>
          <a:prstGeom prst="rect">
            <a:avLst/>
          </a:prstGeom>
          <a:noFill/>
          <a:extLst>
            <a:ext uri="{909E8E84-426E-40DD-AFC4-6F175D3DCCD1}">
              <a14:hiddenFill xmlns:a14="http://schemas.microsoft.com/office/drawing/2010/main">
                <a:solidFill>
                  <a:srgbClr val="FFFFFF"/>
                </a:solidFill>
              </a14:hiddenFill>
            </a:ext>
          </a:extLst>
        </p:spPr>
      </p:pic>
      <p:pic>
        <p:nvPicPr>
          <p:cNvPr id="180" name="Graphic 179">
            <a:extLst>
              <a:ext uri="{FF2B5EF4-FFF2-40B4-BE49-F238E27FC236}">
                <a16:creationId xmlns:a16="http://schemas.microsoft.com/office/drawing/2014/main" id="{2EECD2C3-3B0D-423B-9113-3F6DCD11ADB3}"/>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59338" y="1423589"/>
            <a:ext cx="403735" cy="379183"/>
          </a:xfrm>
          <a:prstGeom prst="rect">
            <a:avLst/>
          </a:prstGeom>
        </p:spPr>
      </p:pic>
      <p:sp>
        <p:nvSpPr>
          <p:cNvPr id="130" name="Text Placeholder 3">
            <a:extLst>
              <a:ext uri="{FF2B5EF4-FFF2-40B4-BE49-F238E27FC236}">
                <a16:creationId xmlns:a16="http://schemas.microsoft.com/office/drawing/2014/main" id="{D6F5AEDA-3810-4EA4-A1B7-B37A832EA50D}"/>
              </a:ext>
            </a:extLst>
          </p:cNvPr>
          <p:cNvSpPr txBox="1">
            <a:spLocks/>
          </p:cNvSpPr>
          <p:nvPr/>
        </p:nvSpPr>
        <p:spPr>
          <a:xfrm>
            <a:off x="8659338" y="2001089"/>
            <a:ext cx="1316676"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Web &amp; CMS</a:t>
            </a:r>
          </a:p>
        </p:txBody>
      </p:sp>
      <p:cxnSp>
        <p:nvCxnSpPr>
          <p:cNvPr id="131" name="Straight Connector 130">
            <a:extLst>
              <a:ext uri="{FF2B5EF4-FFF2-40B4-BE49-F238E27FC236}">
                <a16:creationId xmlns:a16="http://schemas.microsoft.com/office/drawing/2014/main" id="{60C78CC6-3F6C-4F30-8357-412724E6F9C7}"/>
              </a:ext>
              <a:ext uri="{C183D7F6-B498-43B3-948B-1728B52AA6E4}">
                <adec:decorative xmlns:adec="http://schemas.microsoft.com/office/drawing/2017/decorative" val="1"/>
              </a:ext>
            </a:extLst>
          </p:cNvPr>
          <p:cNvCxnSpPr>
            <a:cxnSpLocks/>
          </p:cNvCxnSpPr>
          <p:nvPr/>
        </p:nvCxnSpPr>
        <p:spPr>
          <a:xfrm>
            <a:off x="8659338" y="2453454"/>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59623FC-47C4-9245-9E6B-DBBCA1B6D663}"/>
              </a:ext>
            </a:extLst>
          </p:cNvPr>
          <p:cNvSpPr txBox="1"/>
          <p:nvPr/>
        </p:nvSpPr>
        <p:spPr>
          <a:xfrm>
            <a:off x="8659338" y="2577593"/>
            <a:ext cx="1016705"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ECM or CRM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WordPress</a:t>
            </a:r>
          </a:p>
        </p:txBody>
      </p:sp>
      <p:pic>
        <p:nvPicPr>
          <p:cNvPr id="50" name="Graphic 49" descr="e-commerce icon">
            <a:extLst>
              <a:ext uri="{FF2B5EF4-FFF2-40B4-BE49-F238E27FC236}">
                <a16:creationId xmlns:a16="http://schemas.microsoft.com/office/drawing/2014/main" id="{F127E086-4167-4395-8DD2-CA632833F64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74364" y="1409712"/>
            <a:ext cx="379183" cy="379183"/>
          </a:xfrm>
          <a:prstGeom prst="rect">
            <a:avLst/>
          </a:prstGeom>
        </p:spPr>
      </p:pic>
      <p:sp>
        <p:nvSpPr>
          <p:cNvPr id="18" name="Text Placeholder 3">
            <a:extLst>
              <a:ext uri="{FF2B5EF4-FFF2-40B4-BE49-F238E27FC236}">
                <a16:creationId xmlns:a16="http://schemas.microsoft.com/office/drawing/2014/main" id="{45CDEFD7-CD5F-749D-F844-A75A4E86338E}"/>
              </a:ext>
            </a:extLst>
          </p:cNvPr>
          <p:cNvSpPr txBox="1">
            <a:spLocks/>
          </p:cNvSpPr>
          <p:nvPr/>
        </p:nvSpPr>
        <p:spPr>
          <a:xfrm>
            <a:off x="10274364" y="1992255"/>
            <a:ext cx="232176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E-commerce</a:t>
            </a:r>
          </a:p>
        </p:txBody>
      </p:sp>
      <p:cxnSp>
        <p:nvCxnSpPr>
          <p:cNvPr id="19" name="Straight Connector 18">
            <a:extLst>
              <a:ext uri="{FF2B5EF4-FFF2-40B4-BE49-F238E27FC236}">
                <a16:creationId xmlns:a16="http://schemas.microsoft.com/office/drawing/2014/main" id="{50F6A677-AAE5-0C19-CAB4-6388BB1F09A5}"/>
              </a:ext>
              <a:ext uri="{C183D7F6-B498-43B3-948B-1728B52AA6E4}">
                <adec:decorative xmlns:adec="http://schemas.microsoft.com/office/drawing/2017/decorative" val="1"/>
              </a:ext>
            </a:extLst>
          </p:cNvPr>
          <p:cNvCxnSpPr>
            <a:cxnSpLocks/>
          </p:cNvCxnSpPr>
          <p:nvPr/>
        </p:nvCxnSpPr>
        <p:spPr>
          <a:xfrm>
            <a:off x="10274364" y="2445939"/>
            <a:ext cx="133502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6CB276-18D6-6EFB-1628-A0C0594DEAA4}"/>
              </a:ext>
            </a:extLst>
          </p:cNvPr>
          <p:cNvSpPr txBox="1"/>
          <p:nvPr/>
        </p:nvSpPr>
        <p:spPr>
          <a:xfrm>
            <a:off x="10274364" y="2569854"/>
            <a:ext cx="1335024" cy="138499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Retail</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Transactional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Magento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pic>
        <p:nvPicPr>
          <p:cNvPr id="1030" name="Picture 6" descr="Episerver logo">
            <a:extLst>
              <a:ext uri="{FF2B5EF4-FFF2-40B4-BE49-F238E27FC236}">
                <a16:creationId xmlns:a16="http://schemas.microsoft.com/office/drawing/2014/main" id="{A1D5D7D3-4876-D931-65E4-2216B3C715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34411" y="3931089"/>
            <a:ext cx="461445" cy="4614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Tennent Caledonian Breweries logo">
            <a:extLst>
              <a:ext uri="{FF2B5EF4-FFF2-40B4-BE49-F238E27FC236}">
                <a16:creationId xmlns:a16="http://schemas.microsoft.com/office/drawing/2014/main" id="{B9DDDC41-C439-F08A-4B95-EFAA6F7AE7E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245201" y="4587160"/>
            <a:ext cx="746936" cy="417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BinBev">
            <a:extLst>
              <a:ext uri="{FF2B5EF4-FFF2-40B4-BE49-F238E27FC236}">
                <a16:creationId xmlns:a16="http://schemas.microsoft.com/office/drawing/2014/main" id="{49B1BF05-BF96-C8F5-4F97-BC102C958382}"/>
              </a:ext>
              <a:ext uri="{C183D7F6-B498-43B3-948B-1728B52AA6E4}">
                <adec:decorative xmlns:adec="http://schemas.microsoft.com/office/drawing/2017/decorative" val="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04608" y="5288584"/>
            <a:ext cx="875980" cy="287127"/>
          </a:xfrm>
          <a:prstGeom prst="rect">
            <a:avLst/>
          </a:prstGeom>
        </p:spPr>
      </p:pic>
      <p:pic>
        <p:nvPicPr>
          <p:cNvPr id="1026" name="Picture 2" descr="The official website of the Nobel Prize - NobelPrize.org">
            <a:extLst>
              <a:ext uri="{FF2B5EF4-FFF2-40B4-BE49-F238E27FC236}">
                <a16:creationId xmlns:a16="http://schemas.microsoft.com/office/drawing/2014/main" id="{5E41A3E2-2571-0E13-2DBE-A5436A021C2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805873" y="3549963"/>
            <a:ext cx="616544" cy="47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3141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8D16C-6298-42F1-83CB-BE474F8C7F6C}"/>
              </a:ext>
            </a:extLst>
          </p:cNvPr>
          <p:cNvSpPr txBox="1"/>
          <p:nvPr/>
        </p:nvSpPr>
        <p:spPr>
          <a:xfrm>
            <a:off x="2709746" y="3100039"/>
            <a:ext cx="2713884"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78D4"/>
                </a:solidFill>
                <a:effectLst/>
                <a:uLnTx/>
                <a:uFillTx/>
                <a:latin typeface="Segoe UI"/>
                <a:ea typeface="+mn-ea"/>
                <a:cs typeface="+mn-cs"/>
              </a:rPr>
              <a:t>Use Cases</a:t>
            </a:r>
          </a:p>
        </p:txBody>
      </p:sp>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5"/>
            <a:ext cx="9144000" cy="808683"/>
          </a:xfrm>
        </p:spPr>
        <p:txBody>
          <a:bodyPr/>
          <a:lstStyle/>
          <a:p>
            <a:pPr>
              <a:lnSpc>
                <a:spcPct val="150000"/>
              </a:lnSpc>
            </a:pPr>
            <a:r>
              <a:rPr lang="en-US">
                <a:latin typeface="Segoe UI Semibold" panose="020B0502040204020203" pitchFamily="34" charset="0"/>
                <a:ea typeface="Segoe UI Semibold" panose="020B0502040204020203" pitchFamily="34" charset="0"/>
                <a:cs typeface="Segoe UI Semibold" panose="020B0502040204020203" pitchFamily="34" charset="0"/>
              </a:rPr>
              <a:t>Performance and scale</a:t>
            </a:r>
          </a:p>
        </p:txBody>
      </p:sp>
      <p:grpSp>
        <p:nvGrpSpPr>
          <p:cNvPr id="61" name="Group 331">
            <a:extLst>
              <a:ext uri="{FF2B5EF4-FFF2-40B4-BE49-F238E27FC236}">
                <a16:creationId xmlns:a16="http://schemas.microsoft.com/office/drawing/2014/main" id="{7BB5B3A1-7790-2846-ACAC-AEF04875AA30}"/>
              </a:ext>
              <a:ext uri="{C183D7F6-B498-43B3-948B-1728B52AA6E4}">
                <adec:decorative xmlns:adec="http://schemas.microsoft.com/office/drawing/2017/decorative" val="1"/>
              </a:ext>
            </a:extLst>
          </p:cNvPr>
          <p:cNvGrpSpPr>
            <a:grpSpLocks noChangeAspect="1"/>
          </p:cNvGrpSpPr>
          <p:nvPr/>
        </p:nvGrpSpPr>
        <p:grpSpPr bwMode="auto">
          <a:xfrm>
            <a:off x="7598902" y="2401578"/>
            <a:ext cx="2713884" cy="2252869"/>
            <a:chOff x="2204" y="2803"/>
            <a:chExt cx="312" cy="259"/>
          </a:xfrm>
        </p:grpSpPr>
        <p:sp>
          <p:nvSpPr>
            <p:cNvPr id="62" name="Freeform 332">
              <a:extLst>
                <a:ext uri="{FF2B5EF4-FFF2-40B4-BE49-F238E27FC236}">
                  <a16:creationId xmlns:a16="http://schemas.microsoft.com/office/drawing/2014/main" id="{5CB8483E-69CC-8A44-A110-0EF8A1826077}"/>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3">
              <a:extLst>
                <a:ext uri="{FF2B5EF4-FFF2-40B4-BE49-F238E27FC236}">
                  <a16:creationId xmlns:a16="http://schemas.microsoft.com/office/drawing/2014/main" id="{038DC2F9-CA41-BD4F-B1CB-835F6EA71C01}"/>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4">
              <a:extLst>
                <a:ext uri="{FF2B5EF4-FFF2-40B4-BE49-F238E27FC236}">
                  <a16:creationId xmlns:a16="http://schemas.microsoft.com/office/drawing/2014/main" id="{53AE693B-E3F8-FB49-8F71-3E2F111FD59E}"/>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5">
              <a:extLst>
                <a:ext uri="{FF2B5EF4-FFF2-40B4-BE49-F238E27FC236}">
                  <a16:creationId xmlns:a16="http://schemas.microsoft.com/office/drawing/2014/main" id="{588B36BB-CE57-1F4E-945A-DE472C0423D5}"/>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6">
              <a:extLst>
                <a:ext uri="{FF2B5EF4-FFF2-40B4-BE49-F238E27FC236}">
                  <a16:creationId xmlns:a16="http://schemas.microsoft.com/office/drawing/2014/main" id="{A9E1DC5C-4794-7B4F-B70F-F5050ADD308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37">
              <a:extLst>
                <a:ext uri="{FF2B5EF4-FFF2-40B4-BE49-F238E27FC236}">
                  <a16:creationId xmlns:a16="http://schemas.microsoft.com/office/drawing/2014/main" id="{8AA1F8FD-2D10-9746-81B1-9478D66DC406}"/>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338">
              <a:extLst>
                <a:ext uri="{FF2B5EF4-FFF2-40B4-BE49-F238E27FC236}">
                  <a16:creationId xmlns:a16="http://schemas.microsoft.com/office/drawing/2014/main" id="{E81343D9-F2C8-6B45-9FDF-6F645DC6E65B}"/>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9">
              <a:extLst>
                <a:ext uri="{FF2B5EF4-FFF2-40B4-BE49-F238E27FC236}">
                  <a16:creationId xmlns:a16="http://schemas.microsoft.com/office/drawing/2014/main" id="{198074BF-0E28-1F46-BA7F-7907D774748F}"/>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1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2D6B-F75C-8F4C-94EA-22810CA6BE88}"/>
              </a:ext>
            </a:extLst>
          </p:cNvPr>
          <p:cNvSpPr>
            <a:spLocks noGrp="1"/>
          </p:cNvSpPr>
          <p:nvPr>
            <p:ph type="title"/>
          </p:nvPr>
        </p:nvSpPr>
        <p:spPr>
          <a:xfrm>
            <a:off x="588263" y="457201"/>
            <a:ext cx="11018520" cy="492443"/>
          </a:xfrm>
        </p:spPr>
        <p:txBody>
          <a:bodyPr/>
          <a:lstStyle/>
          <a:p>
            <a:r>
              <a:rPr lang="en-US" sz="3200" b="1" kern="1200" dirty="0">
                <a:solidFill>
                  <a:schemeClr val="tx1"/>
                </a:solidFill>
                <a:latin typeface="Segoe UI Semibold (Headings)"/>
                <a:ea typeface="+mj-ea"/>
                <a:cs typeface="+mj-cs"/>
              </a:rPr>
              <a:t>Performance tiers</a:t>
            </a:r>
            <a:endParaRPr lang="en-US" sz="3200" b="1" dirty="0">
              <a:solidFill>
                <a:schemeClr val="tx1"/>
              </a:solidFill>
              <a:latin typeface="Segoe UI Semibold (Headings)"/>
            </a:endParaRPr>
          </a:p>
        </p:txBody>
      </p:sp>
      <p:sp>
        <p:nvSpPr>
          <p:cNvPr id="15" name="Pentagon 6">
            <a:extLst>
              <a:ext uri="{FF2B5EF4-FFF2-40B4-BE49-F238E27FC236}">
                <a16:creationId xmlns:a16="http://schemas.microsoft.com/office/drawing/2014/main" id="{C6C3375D-E540-EDD9-66FB-1ED61299F1C1}"/>
              </a:ext>
            </a:extLst>
          </p:cNvPr>
          <p:cNvSpPr/>
          <p:nvPr/>
        </p:nvSpPr>
        <p:spPr bwMode="auto">
          <a:xfrm>
            <a:off x="585216" y="1133418"/>
            <a:ext cx="2406604" cy="512064"/>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Compute Tier</a:t>
            </a:r>
          </a:p>
        </p:txBody>
      </p:sp>
      <p:sp>
        <p:nvSpPr>
          <p:cNvPr id="25" name="Pentagon 38">
            <a:extLst>
              <a:ext uri="{FF2B5EF4-FFF2-40B4-BE49-F238E27FC236}">
                <a16:creationId xmlns:a16="http://schemas.microsoft.com/office/drawing/2014/main" id="{FBF60342-AB9A-6F18-EA41-00ED6CC3FB13}"/>
              </a:ext>
            </a:extLst>
          </p:cNvPr>
          <p:cNvSpPr/>
          <p:nvPr/>
        </p:nvSpPr>
        <p:spPr bwMode="auto">
          <a:xfrm>
            <a:off x="585216" y="1811744"/>
            <a:ext cx="2406603" cy="512064"/>
          </a:xfrm>
          <a:prstGeom prst="homePlat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Target Workloads</a:t>
            </a:r>
          </a:p>
        </p:txBody>
      </p:sp>
      <p:graphicFrame>
        <p:nvGraphicFramePr>
          <p:cNvPr id="17" name="Table 12">
            <a:extLst>
              <a:ext uri="{FF2B5EF4-FFF2-40B4-BE49-F238E27FC236}">
                <a16:creationId xmlns:a16="http://schemas.microsoft.com/office/drawing/2014/main" id="{130A01FB-DAC1-71E8-0169-A3F229693393}"/>
              </a:ext>
            </a:extLst>
          </p:cNvPr>
          <p:cNvGraphicFramePr>
            <a:graphicFrameLocks noGrp="1"/>
          </p:cNvGraphicFramePr>
          <p:nvPr>
            <p:extLst>
              <p:ext uri="{D42A27DB-BD31-4B8C-83A1-F6EECF244321}">
                <p14:modId xmlns:p14="http://schemas.microsoft.com/office/powerpoint/2010/main" val="3122783604"/>
              </p:ext>
            </p:extLst>
          </p:nvPr>
        </p:nvGraphicFramePr>
        <p:xfrm>
          <a:off x="577736" y="4554098"/>
          <a:ext cx="2414084" cy="1851782"/>
        </p:xfrm>
        <a:graphic>
          <a:graphicData uri="http://schemas.openxmlformats.org/drawingml/2006/table">
            <a:tbl>
              <a:tblPr firstRow="1" bandRow="1">
                <a:tableStyleId>{2D5ABB26-0587-4C30-8999-92F81FD0307C}</a:tableStyleId>
              </a:tblPr>
              <a:tblGrid>
                <a:gridCol w="2414084">
                  <a:extLst>
                    <a:ext uri="{9D8B030D-6E8A-4147-A177-3AD203B41FA5}">
                      <a16:colId xmlns:a16="http://schemas.microsoft.com/office/drawing/2014/main" val="3723185473"/>
                    </a:ext>
                  </a:extLst>
                </a:gridCol>
              </a:tblGrid>
              <a:tr h="3352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a:solidFill>
                            <a:schemeClr val="tx1"/>
                          </a:solidFill>
                          <a:effectLst/>
                          <a:latin typeface="+mj-lt"/>
                        </a:rPr>
                        <a:t>VM series</a:t>
                      </a:r>
                    </a:p>
                  </a:txBody>
                  <a:tcPr marT="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726837"/>
                  </a:ext>
                </a:extLst>
              </a:tr>
              <a:tr h="417613">
                <a:tc>
                  <a:txBody>
                    <a:bodyPr/>
                    <a:lstStyle/>
                    <a:p>
                      <a:pPr algn="ctr"/>
                      <a:r>
                        <a:rPr lang="en-US" sz="1400" b="1" err="1">
                          <a:solidFill>
                            <a:schemeClr val="tx1"/>
                          </a:solidFill>
                          <a:effectLst/>
                          <a:latin typeface="+mj-lt"/>
                        </a:rPr>
                        <a:t>vCores</a:t>
                      </a:r>
                      <a:endParaRPr lang="en-US" sz="1400" b="1">
                        <a:solidFill>
                          <a:schemeClr val="tx1"/>
                        </a:solidFill>
                        <a:latin typeface="+mj-lt"/>
                      </a:endParaRPr>
                    </a:p>
                  </a:txBody>
                  <a:tcPr marT="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898575"/>
                  </a:ext>
                </a:extLst>
              </a:tr>
              <a:tr h="3352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a:solidFill>
                            <a:schemeClr val="tx1"/>
                          </a:solidFill>
                          <a:effectLst/>
                          <a:latin typeface="+mj-lt"/>
                        </a:rPr>
                        <a:t>Memory per vCore</a:t>
                      </a:r>
                      <a:endParaRPr lang="en-US" sz="1400" b="1" err="1">
                        <a:solidFill>
                          <a:schemeClr val="tx1"/>
                        </a:solidFill>
                        <a:effectLst/>
                        <a:latin typeface="+mj-lt"/>
                      </a:endParaRPr>
                    </a:p>
                  </a:txBody>
                  <a:tcPr marT="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8359127"/>
                  </a:ext>
                </a:extLst>
              </a:tr>
              <a:tr h="312903">
                <a:tc>
                  <a:txBody>
                    <a:bodyPr/>
                    <a:lstStyle/>
                    <a:p>
                      <a:pPr marL="0" lvl="0" indent="0" algn="ctr">
                        <a:lnSpc>
                          <a:spcPct val="100000"/>
                        </a:lnSpc>
                        <a:spcBef>
                          <a:spcPts val="0"/>
                        </a:spcBef>
                        <a:spcAft>
                          <a:spcPts val="0"/>
                        </a:spcAft>
                        <a:buNone/>
                      </a:pPr>
                      <a:r>
                        <a:rPr lang="en-US" sz="1400" b="1">
                          <a:solidFill>
                            <a:schemeClr val="tx1"/>
                          </a:solidFill>
                          <a:effectLst/>
                          <a:latin typeface="+mj-lt"/>
                        </a:rPr>
                        <a:t>Storage size</a:t>
                      </a:r>
                    </a:p>
                  </a:txBody>
                  <a:tcPr marT="18288">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188053"/>
                  </a:ext>
                </a:extLst>
              </a:tr>
              <a:tr h="450706">
                <a:tc>
                  <a:txBody>
                    <a:bodyPr/>
                    <a:lstStyle/>
                    <a:p>
                      <a:pPr marL="0" lvl="0" indent="0" algn="ctr">
                        <a:lnSpc>
                          <a:spcPct val="100000"/>
                        </a:lnSpc>
                        <a:spcBef>
                          <a:spcPts val="0"/>
                        </a:spcBef>
                        <a:spcAft>
                          <a:spcPts val="0"/>
                        </a:spcAft>
                        <a:buNone/>
                      </a:pPr>
                      <a:r>
                        <a:rPr lang="en-US" sz="1400" b="1" dirty="0">
                          <a:solidFill>
                            <a:schemeClr val="tx1"/>
                          </a:solidFill>
                          <a:effectLst/>
                          <a:latin typeface="+mj-lt"/>
                        </a:rPr>
                        <a:t>Max IOPS</a:t>
                      </a:r>
                    </a:p>
                  </a:txBody>
                  <a:tcPr marT="18288"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962942"/>
                  </a:ext>
                </a:extLst>
              </a:tr>
            </a:tbl>
          </a:graphicData>
        </a:graphic>
      </p:graphicFrame>
      <p:sp>
        <p:nvSpPr>
          <p:cNvPr id="18" name="Rectangle 17">
            <a:extLst>
              <a:ext uri="{FF2B5EF4-FFF2-40B4-BE49-F238E27FC236}">
                <a16:creationId xmlns:a16="http://schemas.microsoft.com/office/drawing/2014/main" id="{797CCFB4-7F30-D4A4-0EDE-514A28257A05}"/>
              </a:ext>
            </a:extLst>
          </p:cNvPr>
          <p:cNvSpPr/>
          <p:nvPr/>
        </p:nvSpPr>
        <p:spPr bwMode="auto">
          <a:xfrm>
            <a:off x="3274883" y="1130300"/>
            <a:ext cx="2587752" cy="51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Semibold"/>
                <a:ea typeface="Segoe UI" pitchFamily="34" charset="0"/>
                <a:cs typeface="Segoe UI" pitchFamily="34" charset="0"/>
              </a:rPr>
              <a:t>Burstable</a:t>
            </a:r>
            <a:endParaRPr kumimoji="0" lang="en-US" sz="2000" b="1" i="0" u="none" strike="noStrike" kern="1200" cap="none" spc="0" normalizeH="0" baseline="0" noProof="0" dirty="0">
              <a:ln>
                <a:noFill/>
              </a:ln>
              <a:solidFill>
                <a:prstClr val="white"/>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EC932AED-7CE1-3707-E0A6-91A537962B64}"/>
              </a:ext>
            </a:extLst>
          </p:cNvPr>
          <p:cNvSpPr/>
          <p:nvPr/>
        </p:nvSpPr>
        <p:spPr bwMode="auto">
          <a:xfrm>
            <a:off x="3274883" y="1811744"/>
            <a:ext cx="2587752" cy="2527036"/>
          </a:xfrm>
          <a:prstGeom prst="rect">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Best for workloads that don’t continuously need the full CPU.</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Example</a:t>
            </a:r>
            <a:r>
              <a:rPr kumimoji="0" lang="en-US" sz="1400" b="0" i="0" u="none" strike="noStrike" kern="1200" cap="none" spc="0" normalizeH="0" baseline="0" noProof="0" dirty="0">
                <a:ln>
                  <a:noFill/>
                </a:ln>
                <a:solidFill>
                  <a:prstClr val="black"/>
                </a:solidFill>
                <a:effectLst/>
                <a:uLnTx/>
                <a:uFillTx/>
                <a:latin typeface="Segoe UI"/>
                <a:ea typeface="+mn-ea"/>
                <a:cs typeface="+mn-cs"/>
              </a:rPr>
              <a:t>: An office check-in/out application, which only needs CPU bursts during business hours.</a:t>
            </a:r>
            <a:endParaRPr kumimoji="0" lang="en-US" sz="1400" b="0" i="0" u="none" strike="noStrike" kern="1200" cap="none" spc="0" normalizeH="0" baseline="0" noProof="0" dirty="0">
              <a:ln>
                <a:noFill/>
              </a:ln>
              <a:solidFill>
                <a:prstClr val="black"/>
              </a:solidFill>
              <a:effectLst/>
              <a:uLnTx/>
              <a:uFillTx/>
              <a:latin typeface="Segoe UI"/>
            </a:endParaRPr>
          </a:p>
        </p:txBody>
      </p:sp>
      <p:graphicFrame>
        <p:nvGraphicFramePr>
          <p:cNvPr id="27" name="Table 12">
            <a:extLst>
              <a:ext uri="{FF2B5EF4-FFF2-40B4-BE49-F238E27FC236}">
                <a16:creationId xmlns:a16="http://schemas.microsoft.com/office/drawing/2014/main" id="{6AB81AF6-5647-A719-F8EE-8F90D5D5C94A}"/>
              </a:ext>
            </a:extLst>
          </p:cNvPr>
          <p:cNvGraphicFramePr>
            <a:graphicFrameLocks noGrp="1"/>
          </p:cNvGraphicFramePr>
          <p:nvPr>
            <p:extLst>
              <p:ext uri="{D42A27DB-BD31-4B8C-83A1-F6EECF244321}">
                <p14:modId xmlns:p14="http://schemas.microsoft.com/office/powerpoint/2010/main" val="766786109"/>
              </p:ext>
            </p:extLst>
          </p:nvPr>
        </p:nvGraphicFramePr>
        <p:xfrm>
          <a:off x="3274883" y="4554098"/>
          <a:ext cx="2587752" cy="1846701"/>
        </p:xfrm>
        <a:graphic>
          <a:graphicData uri="http://schemas.openxmlformats.org/drawingml/2006/table">
            <a:tbl>
              <a:tblPr firstRow="1" bandRow="1">
                <a:tableStyleId>{2D5ABB26-0587-4C30-8999-92F81FD0307C}</a:tableStyleId>
              </a:tblPr>
              <a:tblGrid>
                <a:gridCol w="2587752">
                  <a:extLst>
                    <a:ext uri="{9D8B030D-6E8A-4147-A177-3AD203B41FA5}">
                      <a16:colId xmlns:a16="http://schemas.microsoft.com/office/drawing/2014/main" val="3723185473"/>
                    </a:ext>
                  </a:extLst>
                </a:gridCol>
              </a:tblGrid>
              <a:tr h="3352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effectLst/>
                          <a:latin typeface="+mj-lt"/>
                          <a:ea typeface="+mn-ea"/>
                          <a:cs typeface="+mn-cs"/>
                        </a:rPr>
                        <a:t>B-series</a:t>
                      </a:r>
                    </a:p>
                  </a:txBody>
                  <a:tcPr marT="0" marB="0" anchor="ctr">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726837"/>
                  </a:ext>
                </a:extLst>
              </a:tr>
              <a:tr h="417613">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dirty="0">
                          <a:solidFill>
                            <a:schemeClr val="accent1"/>
                          </a:solidFill>
                          <a:effectLst/>
                          <a:latin typeface="+mj-lt"/>
                          <a:ea typeface="+mn-ea"/>
                          <a:cs typeface="+mn-cs"/>
                        </a:rPr>
                        <a:t>1, 2</a:t>
                      </a:r>
                    </a:p>
                  </a:txBody>
                  <a:tcPr marT="0" marB="0" anchor="ctr">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898575"/>
                  </a:ext>
                </a:extLst>
              </a:tr>
              <a:tr h="3352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effectLst/>
                          <a:latin typeface="+mj-lt"/>
                          <a:ea typeface="+mn-ea"/>
                          <a:cs typeface="+mn-cs"/>
                        </a:rPr>
                        <a:t>Variable</a:t>
                      </a:r>
                    </a:p>
                  </a:txBody>
                  <a:tcPr marT="0" marB="0" anchor="ctr">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8359127"/>
                  </a:ext>
                </a:extLst>
              </a:tr>
              <a:tr h="3352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effectLst/>
                          <a:latin typeface="+mj-lt"/>
                          <a:ea typeface="+mn-ea"/>
                          <a:cs typeface="+mn-cs"/>
                        </a:rPr>
                        <a:t>20 GiB to 16 TiB</a:t>
                      </a:r>
                    </a:p>
                  </a:txBody>
                  <a:tcPr marT="0" marB="0" anchor="ctr">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200722"/>
                  </a:ext>
                </a:extLst>
              </a:tr>
              <a:tr h="42324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dirty="0">
                          <a:solidFill>
                            <a:schemeClr val="accent1"/>
                          </a:solidFill>
                          <a:effectLst/>
                          <a:latin typeface="+mj-lt"/>
                          <a:ea typeface="+mn-ea"/>
                          <a:cs typeface="+mn-cs"/>
                        </a:rPr>
                        <a:t>5000</a:t>
                      </a:r>
                    </a:p>
                  </a:txBody>
                  <a:tcPr marT="0" marB="0" anchor="ctr">
                    <a:lnL w="12700">
                      <a:solidFill>
                        <a:srgbClr val="0078D4"/>
                      </a:solidFill>
                    </a:lnL>
                    <a:lnR w="12700">
                      <a:solidFill>
                        <a:srgbClr val="0078D4"/>
                      </a:solidFill>
                    </a:lnR>
                    <a:lnT w="12700">
                      <a:solidFill>
                        <a:srgbClr val="0078D4"/>
                      </a:solidFill>
                    </a:lnT>
                    <a:lnB w="12700">
                      <a:solidFill>
                        <a:srgbClr val="0078D4"/>
                      </a:solidFill>
                    </a:lnB>
                    <a:lnTlToBr w="12700" cmpd="sng">
                      <a:noFill/>
                      <a:prstDash val="solid"/>
                    </a:lnTlToBr>
                    <a:lnBlToTr w="12700" cmpd="sng">
                      <a:noFill/>
                      <a:prstDash val="solid"/>
                    </a:lnBlToTr>
                    <a:noFill/>
                  </a:tcPr>
                </a:tc>
                <a:extLst>
                  <a:ext uri="{0D108BD9-81ED-4DB2-BD59-A6C34878D82A}">
                    <a16:rowId xmlns:a16="http://schemas.microsoft.com/office/drawing/2014/main" val="2895479874"/>
                  </a:ext>
                </a:extLst>
              </a:tr>
            </a:tbl>
          </a:graphicData>
        </a:graphic>
      </p:graphicFrame>
      <p:sp>
        <p:nvSpPr>
          <p:cNvPr id="21" name="Rectangle 20">
            <a:extLst>
              <a:ext uri="{FF2B5EF4-FFF2-40B4-BE49-F238E27FC236}">
                <a16:creationId xmlns:a16="http://schemas.microsoft.com/office/drawing/2014/main" id="{35033ADC-4183-4AA0-6C96-7E1AEB476A05}"/>
              </a:ext>
            </a:extLst>
          </p:cNvPr>
          <p:cNvSpPr/>
          <p:nvPr/>
        </p:nvSpPr>
        <p:spPr bwMode="auto">
          <a:xfrm>
            <a:off x="6146957" y="1130299"/>
            <a:ext cx="2587752" cy="51518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rPr>
              <a:t>General Purpose</a:t>
            </a:r>
          </a:p>
        </p:txBody>
      </p:sp>
      <p:sp>
        <p:nvSpPr>
          <p:cNvPr id="23" name="Rectangle 22">
            <a:extLst>
              <a:ext uri="{FF2B5EF4-FFF2-40B4-BE49-F238E27FC236}">
                <a16:creationId xmlns:a16="http://schemas.microsoft.com/office/drawing/2014/main" id="{2A980C5D-CFC8-5C4B-0EB8-C5CEE40C75B3}"/>
              </a:ext>
            </a:extLst>
          </p:cNvPr>
          <p:cNvSpPr/>
          <p:nvPr/>
        </p:nvSpPr>
        <p:spPr bwMode="auto">
          <a:xfrm>
            <a:off x="6146957" y="1811744"/>
            <a:ext cx="2587752" cy="2527036"/>
          </a:xfrm>
          <a:prstGeom prst="rect">
            <a:avLst/>
          </a:prstGeom>
          <a:solidFill>
            <a:schemeClr val="bg2"/>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Best for most business workloads that require balanced compute and memory with scalable I/O throughput. </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Example</a:t>
            </a:r>
            <a:r>
              <a:rPr kumimoji="0" lang="en-US" sz="1400" b="0" i="0" u="none" strike="noStrike" kern="1200" cap="none" spc="0" normalizeH="0" baseline="0" noProof="0" dirty="0">
                <a:ln>
                  <a:noFill/>
                </a:ln>
                <a:solidFill>
                  <a:prstClr val="black"/>
                </a:solidFill>
                <a:effectLst/>
                <a:uLnTx/>
                <a:uFillTx/>
                <a:latin typeface="Segoe UI"/>
                <a:ea typeface="+mn-ea"/>
                <a:cs typeface="+mn-cs"/>
              </a:rPr>
              <a:t>: Hosting web and mobile apps and other enterprise applications.</a:t>
            </a:r>
            <a:endParaRPr kumimoji="0" lang="en-US" sz="1400" b="0" i="0" u="none" strike="noStrike" kern="1200" cap="none" spc="0" normalizeH="0" baseline="0" noProof="0" dirty="0">
              <a:ln>
                <a:noFill/>
              </a:ln>
              <a:solidFill>
                <a:prstClr val="black"/>
              </a:solidFill>
              <a:effectLst/>
              <a:uLnTx/>
              <a:uFillTx/>
              <a:latin typeface="Segoe UI"/>
            </a:endParaRPr>
          </a:p>
        </p:txBody>
      </p:sp>
      <p:graphicFrame>
        <p:nvGraphicFramePr>
          <p:cNvPr id="28" name="Table 12">
            <a:extLst>
              <a:ext uri="{FF2B5EF4-FFF2-40B4-BE49-F238E27FC236}">
                <a16:creationId xmlns:a16="http://schemas.microsoft.com/office/drawing/2014/main" id="{BC54083E-09EC-F2A9-D4E8-ED58BA4FA008}"/>
              </a:ext>
            </a:extLst>
          </p:cNvPr>
          <p:cNvGraphicFramePr>
            <a:graphicFrameLocks noGrp="1"/>
          </p:cNvGraphicFramePr>
          <p:nvPr>
            <p:extLst>
              <p:ext uri="{D42A27DB-BD31-4B8C-83A1-F6EECF244321}">
                <p14:modId xmlns:p14="http://schemas.microsoft.com/office/powerpoint/2010/main" val="887221157"/>
              </p:ext>
            </p:extLst>
          </p:nvPr>
        </p:nvGraphicFramePr>
        <p:xfrm>
          <a:off x="6146957" y="4554098"/>
          <a:ext cx="2587752" cy="1819557"/>
        </p:xfrm>
        <a:graphic>
          <a:graphicData uri="http://schemas.openxmlformats.org/drawingml/2006/table">
            <a:tbl>
              <a:tblPr firstRow="1" bandRow="1">
                <a:tableStyleId>{2D5ABB26-0587-4C30-8999-92F81FD0307C}</a:tableStyleId>
              </a:tblPr>
              <a:tblGrid>
                <a:gridCol w="2587752">
                  <a:extLst>
                    <a:ext uri="{9D8B030D-6E8A-4147-A177-3AD203B41FA5}">
                      <a16:colId xmlns:a16="http://schemas.microsoft.com/office/drawing/2014/main" val="3723185473"/>
                    </a:ext>
                  </a:extLst>
                </a:gridCol>
              </a:tblGrid>
              <a:tr h="332834">
                <a:tc>
                  <a:txBody>
                    <a:bodyPr/>
                    <a:lstStyle/>
                    <a:p>
                      <a:pPr algn="ctr" fontAlgn="t"/>
                      <a:r>
                        <a:rPr lang="en-US" sz="1400" b="1">
                          <a:solidFill>
                            <a:schemeClr val="tx1"/>
                          </a:solidFill>
                          <a:effectLst/>
                          <a:latin typeface="+mj-lt"/>
                        </a:rPr>
                        <a:t>Ddsv4-series</a:t>
                      </a:r>
                    </a:p>
                  </a:txBody>
                  <a:tcPr marT="0" anchor="ctr">
                    <a:lnL w="12700" cap="flat" cmpd="sng" algn="ctr">
                      <a:solidFill>
                        <a:srgbClr val="4CB1FF"/>
                      </a:solidFill>
                      <a:prstDash val="solid"/>
                      <a:round/>
                      <a:headEnd type="none" w="med" len="med"/>
                      <a:tailEnd type="none" w="med" len="med"/>
                    </a:lnL>
                    <a:lnR w="12700" cap="flat" cmpd="sng" algn="ctr">
                      <a:solidFill>
                        <a:srgbClr val="4CB1FF"/>
                      </a:solidFill>
                      <a:prstDash val="solid"/>
                      <a:round/>
                      <a:headEnd type="none" w="med" len="med"/>
                      <a:tailEnd type="none" w="med" len="med"/>
                    </a:lnR>
                    <a:lnT w="12700" cap="flat" cmpd="sng" algn="ctr">
                      <a:solidFill>
                        <a:srgbClr val="4CB1FF"/>
                      </a:solidFill>
                      <a:prstDash val="solid"/>
                      <a:round/>
                      <a:headEnd type="none" w="med" len="med"/>
                      <a:tailEnd type="none" w="med" len="med"/>
                    </a:lnT>
                    <a:lnB w="12700" cap="flat" cmpd="sng" algn="ctr">
                      <a:solidFill>
                        <a:srgbClr val="4CB1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726837"/>
                  </a:ext>
                </a:extLst>
              </a:tr>
              <a:tr h="421852">
                <a:tc>
                  <a:txBody>
                    <a:bodyPr/>
                    <a:lstStyle/>
                    <a:p>
                      <a:pPr algn="ctr" fontAlgn="t"/>
                      <a:r>
                        <a:rPr lang="en-US" sz="1400" b="1">
                          <a:solidFill>
                            <a:schemeClr val="tx1"/>
                          </a:solidFill>
                          <a:effectLst/>
                          <a:latin typeface="+mj-lt"/>
                        </a:rPr>
                        <a:t>2, 4, 8, 16, 32, 48, 64</a:t>
                      </a:r>
                    </a:p>
                  </a:txBody>
                  <a:tcPr marT="0" anchor="ctr">
                    <a:lnL w="12700" cap="flat" cmpd="sng" algn="ctr">
                      <a:solidFill>
                        <a:srgbClr val="4CB1FF"/>
                      </a:solidFill>
                      <a:prstDash val="solid"/>
                      <a:round/>
                      <a:headEnd type="none" w="med" len="med"/>
                      <a:tailEnd type="none" w="med" len="med"/>
                    </a:lnL>
                    <a:lnR w="12700" cap="flat" cmpd="sng" algn="ctr">
                      <a:solidFill>
                        <a:srgbClr val="4CB1FF"/>
                      </a:solidFill>
                      <a:prstDash val="solid"/>
                      <a:round/>
                      <a:headEnd type="none" w="med" len="med"/>
                      <a:tailEnd type="none" w="med" len="med"/>
                    </a:lnR>
                    <a:lnT w="12700" cap="flat" cmpd="sng" algn="ctr">
                      <a:solidFill>
                        <a:srgbClr val="4CB1FF"/>
                      </a:solidFill>
                      <a:prstDash val="solid"/>
                      <a:round/>
                      <a:headEnd type="none" w="med" len="med"/>
                      <a:tailEnd type="none" w="med" len="med"/>
                    </a:lnT>
                    <a:lnB w="12700" cap="flat" cmpd="sng" algn="ctr">
                      <a:solidFill>
                        <a:srgbClr val="4CB1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898575"/>
                  </a:ext>
                </a:extLst>
              </a:tr>
              <a:tr h="332834">
                <a:tc>
                  <a:txBody>
                    <a:bodyPr/>
                    <a:lstStyle/>
                    <a:p>
                      <a:pPr algn="ctr" fontAlgn="t"/>
                      <a:r>
                        <a:rPr lang="en-US" sz="1400" b="1">
                          <a:solidFill>
                            <a:schemeClr val="tx1"/>
                          </a:solidFill>
                          <a:effectLst/>
                          <a:latin typeface="+mj-lt"/>
                        </a:rPr>
                        <a:t>4 GiB</a:t>
                      </a:r>
                    </a:p>
                  </a:txBody>
                  <a:tcPr marT="0" anchor="ctr">
                    <a:lnL w="12700" cap="flat" cmpd="sng" algn="ctr">
                      <a:solidFill>
                        <a:srgbClr val="4CB1FF"/>
                      </a:solidFill>
                      <a:prstDash val="solid"/>
                      <a:round/>
                      <a:headEnd type="none" w="med" len="med"/>
                      <a:tailEnd type="none" w="med" len="med"/>
                    </a:lnL>
                    <a:lnR w="12700" cap="flat" cmpd="sng" algn="ctr">
                      <a:solidFill>
                        <a:srgbClr val="4CB1FF"/>
                      </a:solidFill>
                      <a:prstDash val="solid"/>
                      <a:round/>
                      <a:headEnd type="none" w="med" len="med"/>
                      <a:tailEnd type="none" w="med" len="med"/>
                    </a:lnR>
                    <a:lnT w="12700" cap="flat" cmpd="sng" algn="ctr">
                      <a:solidFill>
                        <a:srgbClr val="4CB1FF"/>
                      </a:solidFill>
                      <a:prstDash val="solid"/>
                      <a:round/>
                      <a:headEnd type="none" w="med" len="med"/>
                      <a:tailEnd type="none" w="med" len="med"/>
                    </a:lnT>
                    <a:lnB w="12700" cap="flat" cmpd="sng" algn="ctr">
                      <a:solidFill>
                        <a:srgbClr val="4CB1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8359127"/>
                  </a:ext>
                </a:extLst>
              </a:tr>
              <a:tr h="332834">
                <a:tc>
                  <a:txBody>
                    <a:bodyPr/>
                    <a:lstStyle/>
                    <a:p>
                      <a:pPr algn="ctr" fontAlgn="t"/>
                      <a:r>
                        <a:rPr lang="en-US" sz="1400" b="1">
                          <a:solidFill>
                            <a:schemeClr val="tx1"/>
                          </a:solidFill>
                          <a:effectLst/>
                          <a:latin typeface="+mj-lt"/>
                        </a:rPr>
                        <a:t>20 GiB to 16 TiB</a:t>
                      </a:r>
                    </a:p>
                  </a:txBody>
                  <a:tcPr marT="0" anchor="ctr">
                    <a:lnL w="12700" cap="flat" cmpd="sng" algn="ctr">
                      <a:solidFill>
                        <a:srgbClr val="4CB1FF"/>
                      </a:solidFill>
                      <a:prstDash val="solid"/>
                      <a:round/>
                      <a:headEnd type="none" w="med" len="med"/>
                      <a:tailEnd type="none" w="med" len="med"/>
                    </a:lnL>
                    <a:lnR w="12700" cap="flat" cmpd="sng" algn="ctr">
                      <a:solidFill>
                        <a:srgbClr val="4CB1FF"/>
                      </a:solidFill>
                      <a:prstDash val="solid"/>
                      <a:round/>
                      <a:headEnd type="none" w="med" len="med"/>
                      <a:tailEnd type="none" w="med" len="med"/>
                    </a:lnR>
                    <a:lnT w="12700" cap="flat" cmpd="sng" algn="ctr">
                      <a:solidFill>
                        <a:srgbClr val="4CB1FF"/>
                      </a:solidFill>
                      <a:prstDash val="solid"/>
                      <a:round/>
                      <a:headEnd type="none" w="med" len="med"/>
                      <a:tailEnd type="none" w="med" len="med"/>
                    </a:lnT>
                    <a:lnB w="12700" cap="flat" cmpd="sng" algn="ctr">
                      <a:solidFill>
                        <a:srgbClr val="4CB1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200722"/>
                  </a:ext>
                </a:extLst>
              </a:tr>
              <a:tr h="399203">
                <a:tc>
                  <a:txBody>
                    <a:bodyPr/>
                    <a:lstStyle/>
                    <a:p>
                      <a:pPr marL="0" lvl="0" algn="ctr" defTabSz="932719" rtl="0" eaLnBrk="1" fontAlgn="t" latinLnBrk="0" hangingPunct="1">
                        <a:buNone/>
                      </a:pPr>
                      <a:r>
                        <a:rPr lang="en-US" sz="1400" b="1" kern="1200" dirty="0">
                          <a:solidFill>
                            <a:schemeClr val="tx1"/>
                          </a:solidFill>
                          <a:effectLst/>
                          <a:latin typeface="+mj-lt"/>
                          <a:ea typeface="+mn-ea"/>
                          <a:cs typeface="+mn-cs"/>
                        </a:rPr>
                        <a:t>20000</a:t>
                      </a:r>
                    </a:p>
                  </a:txBody>
                  <a:tcPr marT="0" anchor="ctr">
                    <a:lnL w="12700">
                      <a:solidFill>
                        <a:srgbClr val="4CB1FF"/>
                      </a:solidFill>
                    </a:lnL>
                    <a:lnR w="12700">
                      <a:solidFill>
                        <a:srgbClr val="4CB1FF"/>
                      </a:solidFill>
                    </a:lnR>
                    <a:lnT w="12700">
                      <a:solidFill>
                        <a:srgbClr val="4CB1FF"/>
                      </a:solidFill>
                    </a:lnT>
                    <a:lnB w="12700">
                      <a:solidFill>
                        <a:srgbClr val="4CB1FF"/>
                      </a:solidFill>
                    </a:lnB>
                    <a:lnTlToBr w="12700" cmpd="sng">
                      <a:noFill/>
                      <a:prstDash val="solid"/>
                    </a:lnTlToBr>
                    <a:lnBlToTr w="12700" cmpd="sng">
                      <a:noFill/>
                      <a:prstDash val="solid"/>
                    </a:lnBlToTr>
                    <a:noFill/>
                  </a:tcPr>
                </a:tc>
                <a:extLst>
                  <a:ext uri="{0D108BD9-81ED-4DB2-BD59-A6C34878D82A}">
                    <a16:rowId xmlns:a16="http://schemas.microsoft.com/office/drawing/2014/main" val="1978622260"/>
                  </a:ext>
                </a:extLst>
              </a:tr>
            </a:tbl>
          </a:graphicData>
        </a:graphic>
      </p:graphicFrame>
      <p:sp>
        <p:nvSpPr>
          <p:cNvPr id="24" name="Rectangle 23">
            <a:extLst>
              <a:ext uri="{FF2B5EF4-FFF2-40B4-BE49-F238E27FC236}">
                <a16:creationId xmlns:a16="http://schemas.microsoft.com/office/drawing/2014/main" id="{CF5782E5-7C78-D4FF-7DB4-3F689F2F5F26}"/>
              </a:ext>
            </a:extLst>
          </p:cNvPr>
          <p:cNvSpPr/>
          <p:nvPr/>
        </p:nvSpPr>
        <p:spPr bwMode="auto">
          <a:xfrm>
            <a:off x="9019031" y="1130299"/>
            <a:ext cx="2587752" cy="5151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Segoe UI" pitchFamily="34" charset="0"/>
                <a:cs typeface="Segoe UI"/>
              </a:rPr>
              <a:t>Business Critical</a:t>
            </a:r>
            <a:endParaRPr kumimoji="0" lang="en-US" sz="18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26" name="Rectangle 25">
            <a:extLst>
              <a:ext uri="{FF2B5EF4-FFF2-40B4-BE49-F238E27FC236}">
                <a16:creationId xmlns:a16="http://schemas.microsoft.com/office/drawing/2014/main" id="{B6D7B6AA-6340-1ECA-4945-4AC042E7BEF9}"/>
              </a:ext>
            </a:extLst>
          </p:cNvPr>
          <p:cNvSpPr/>
          <p:nvPr/>
        </p:nvSpPr>
        <p:spPr bwMode="auto">
          <a:xfrm>
            <a:off x="9019031" y="1811745"/>
            <a:ext cx="2587752" cy="2527036"/>
          </a:xfrm>
          <a:prstGeom prst="rect">
            <a:avLst/>
          </a:prstGeom>
          <a:solidFill>
            <a:schemeClr val="bg2"/>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rPr>
              <a:t>Best for high-performance tier 1 database workloads that require in-memory performance and low disk latency for faster transaction processing and higher concurrency.</a:t>
            </a:r>
            <a:endParaRPr kumimoji="0" lang="en-US" sz="1200" b="0" i="0" u="none" strike="noStrike" kern="1200" cap="none" spc="0" normalizeH="0" baseline="0" noProof="0" dirty="0">
              <a:ln>
                <a:noFill/>
              </a:ln>
              <a:solidFill>
                <a:schemeClr val="tx1"/>
              </a:solidFill>
              <a:effectLst/>
              <a:uLnTx/>
              <a:uFillTx/>
              <a:latin typeface="Segoe UI"/>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Segoe UI"/>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a:ea typeface="+mn-ea"/>
              </a:rPr>
              <a:t>Example</a:t>
            </a:r>
            <a:r>
              <a:rPr kumimoji="0" lang="en-US" sz="1200" b="0" i="0" u="none" strike="noStrike" kern="1200" cap="none" spc="0" normalizeH="0" baseline="0" noProof="0" dirty="0">
                <a:ln>
                  <a:noFill/>
                </a:ln>
                <a:solidFill>
                  <a:schemeClr val="tx1"/>
                </a:solidFill>
                <a:effectLst/>
                <a:uLnTx/>
                <a:uFillTx/>
                <a:latin typeface="Segoe UI"/>
                <a:ea typeface="+mn-ea"/>
              </a:rPr>
              <a:t>: Processing </a:t>
            </a:r>
            <a:r>
              <a:rPr kumimoji="0" lang="en-US" sz="1200" b="0" i="0" u="none" strike="noStrike" kern="1200" cap="none" spc="0" normalizeH="0" baseline="0" noProof="0" dirty="0">
                <a:ln>
                  <a:noFill/>
                </a:ln>
                <a:solidFill>
                  <a:prstClr val="black"/>
                </a:solidFill>
                <a:effectLst/>
                <a:uLnTx/>
                <a:uFillTx/>
                <a:latin typeface="Segoe UI"/>
                <a:ea typeface="+mn-ea"/>
              </a:rPr>
              <a:t>real-time data and high-performance transactional or analytical apps.</a:t>
            </a:r>
            <a:endParaRPr kumimoji="0" lang="en-US" sz="1200" b="0" i="0" u="none" strike="noStrike" kern="1200" cap="none" spc="0" normalizeH="0" baseline="0" noProof="0" dirty="0">
              <a:ln>
                <a:noFill/>
              </a:ln>
              <a:solidFill>
                <a:prstClr val="black"/>
              </a:solidFill>
              <a:effectLst/>
              <a:uLnTx/>
              <a:uFillTx/>
              <a:latin typeface="Segoe UI"/>
              <a:ea typeface="+mn-ea"/>
              <a:cs typeface="Segoe UI"/>
            </a:endParaRPr>
          </a:p>
        </p:txBody>
      </p:sp>
      <p:graphicFrame>
        <p:nvGraphicFramePr>
          <p:cNvPr id="29" name="Table 12">
            <a:extLst>
              <a:ext uri="{FF2B5EF4-FFF2-40B4-BE49-F238E27FC236}">
                <a16:creationId xmlns:a16="http://schemas.microsoft.com/office/drawing/2014/main" id="{0AE2EFC9-C65D-1BBF-F5FE-B8EC235D9BEA}"/>
              </a:ext>
            </a:extLst>
          </p:cNvPr>
          <p:cNvGraphicFramePr>
            <a:graphicFrameLocks noGrp="1"/>
          </p:cNvGraphicFramePr>
          <p:nvPr>
            <p:extLst>
              <p:ext uri="{D42A27DB-BD31-4B8C-83A1-F6EECF244321}">
                <p14:modId xmlns:p14="http://schemas.microsoft.com/office/powerpoint/2010/main" val="503641729"/>
              </p:ext>
            </p:extLst>
          </p:nvPr>
        </p:nvGraphicFramePr>
        <p:xfrm>
          <a:off x="9019031" y="4554098"/>
          <a:ext cx="2587752" cy="1836701"/>
        </p:xfrm>
        <a:graphic>
          <a:graphicData uri="http://schemas.openxmlformats.org/drawingml/2006/table">
            <a:tbl>
              <a:tblPr firstRow="1" bandRow="1">
                <a:tableStyleId>{2D5ABB26-0587-4C30-8999-92F81FD0307C}</a:tableStyleId>
              </a:tblPr>
              <a:tblGrid>
                <a:gridCol w="2587752">
                  <a:extLst>
                    <a:ext uri="{9D8B030D-6E8A-4147-A177-3AD203B41FA5}">
                      <a16:colId xmlns:a16="http://schemas.microsoft.com/office/drawing/2014/main" val="3723185473"/>
                    </a:ext>
                  </a:extLst>
                </a:gridCol>
              </a:tblGrid>
              <a:tr h="332834">
                <a:tc>
                  <a:txBody>
                    <a:bodyPr/>
                    <a:lstStyle/>
                    <a:p>
                      <a:pPr algn="ctr" fontAlgn="t"/>
                      <a:r>
                        <a:rPr lang="en-US" sz="1600" b="1" dirty="0">
                          <a:solidFill>
                            <a:schemeClr val="tx2"/>
                          </a:solidFill>
                          <a:effectLst/>
                          <a:latin typeface="+mj-lt"/>
                        </a:rPr>
                        <a:t>Edsv4-series</a:t>
                      </a:r>
                    </a:p>
                  </a:txBody>
                  <a:tcPr marT="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726837"/>
                  </a:ext>
                </a:extLst>
              </a:tr>
              <a:tr h="332834">
                <a:tc>
                  <a:txBody>
                    <a:bodyPr/>
                    <a:lstStyle/>
                    <a:p>
                      <a:pPr algn="ctr" fontAlgn="t"/>
                      <a:r>
                        <a:rPr lang="en-US" sz="1400" b="1">
                          <a:solidFill>
                            <a:schemeClr val="tx2"/>
                          </a:solidFill>
                          <a:effectLst/>
                          <a:latin typeface="+mj-lt"/>
                        </a:rPr>
                        <a:t>2, 4, 8, 16, 32, 48, 64, 80, 96</a:t>
                      </a:r>
                    </a:p>
                    <a:p>
                      <a:pPr lvl="0" algn="ctr">
                        <a:buNone/>
                      </a:pPr>
                      <a:r>
                        <a:rPr lang="en-US" sz="1050" b="1">
                          <a:solidFill>
                            <a:schemeClr val="tx2"/>
                          </a:solidFill>
                          <a:effectLst/>
                          <a:latin typeface="+mj-lt"/>
                        </a:rPr>
                        <a:t>(104vcores – coming soon)</a:t>
                      </a:r>
                    </a:p>
                  </a:txBody>
                  <a:tcPr marT="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898575"/>
                  </a:ext>
                </a:extLst>
              </a:tr>
              <a:tr h="332834">
                <a:tc>
                  <a:txBody>
                    <a:bodyPr/>
                    <a:lstStyle/>
                    <a:p>
                      <a:pPr algn="ctr" fontAlgn="t"/>
                      <a:r>
                        <a:rPr lang="en-US" sz="1600" b="1">
                          <a:solidFill>
                            <a:schemeClr val="tx2"/>
                          </a:solidFill>
                          <a:effectLst/>
                          <a:latin typeface="+mj-lt"/>
                        </a:rPr>
                        <a:t>8 GiB</a:t>
                      </a:r>
                    </a:p>
                  </a:txBody>
                  <a:tcPr marT="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8359127"/>
                  </a:ext>
                </a:extLst>
              </a:tr>
              <a:tr h="332834">
                <a:tc>
                  <a:txBody>
                    <a:bodyPr/>
                    <a:lstStyle/>
                    <a:p>
                      <a:pPr algn="ctr" fontAlgn="t"/>
                      <a:r>
                        <a:rPr lang="en-US" sz="1400" b="1">
                          <a:solidFill>
                            <a:schemeClr val="tx2"/>
                          </a:solidFill>
                          <a:effectLst/>
                          <a:latin typeface="+mj-lt"/>
                        </a:rPr>
                        <a:t>20 GiB to 16 TiB</a:t>
                      </a:r>
                    </a:p>
                    <a:p>
                      <a:pPr lvl="0" algn="ctr">
                        <a:buNone/>
                      </a:pPr>
                      <a:r>
                        <a:rPr lang="en-US" sz="1050" b="1">
                          <a:solidFill>
                            <a:schemeClr val="tx2"/>
                          </a:solidFill>
                          <a:effectLst/>
                          <a:latin typeface="+mj-lt"/>
                        </a:rPr>
                        <a:t>(100TiB – coming soon)</a:t>
                      </a:r>
                    </a:p>
                  </a:txBody>
                  <a:tcPr marT="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200722"/>
                  </a:ext>
                </a:extLst>
              </a:tr>
              <a:tr h="332833">
                <a:tc>
                  <a:txBody>
                    <a:bodyPr/>
                    <a:lstStyle/>
                    <a:p>
                      <a:pPr lvl="0" algn="ctr">
                        <a:buNone/>
                      </a:pPr>
                      <a:r>
                        <a:rPr lang="en-US" sz="1400" b="1" dirty="0">
                          <a:solidFill>
                            <a:schemeClr val="tx2"/>
                          </a:solidFill>
                          <a:effectLst/>
                          <a:latin typeface="+mj-lt"/>
                        </a:rPr>
                        <a:t>80000</a:t>
                      </a:r>
                    </a:p>
                  </a:txBody>
                  <a:tcPr marT="0" anchor="ctr">
                    <a:lnL w="12700">
                      <a:solidFill>
                        <a:schemeClr val="accent2"/>
                      </a:solidFill>
                    </a:lnL>
                    <a:lnR w="12700">
                      <a:solidFill>
                        <a:schemeClr val="accent2"/>
                      </a:solidFill>
                    </a:lnR>
                    <a:lnT w="12700">
                      <a:solidFill>
                        <a:schemeClr val="accent2"/>
                      </a:solidFill>
                    </a:lnT>
                    <a:lnB w="12700">
                      <a:solidFill>
                        <a:schemeClr val="accent2"/>
                      </a:solidFill>
                    </a:lnB>
                    <a:lnTlToBr w="12700" cmpd="sng">
                      <a:noFill/>
                      <a:prstDash val="solid"/>
                    </a:lnTlToBr>
                    <a:lnBlToTr w="12700" cmpd="sng">
                      <a:noFill/>
                      <a:prstDash val="solid"/>
                    </a:lnBlToTr>
                    <a:noFill/>
                  </a:tcPr>
                </a:tc>
                <a:extLst>
                  <a:ext uri="{0D108BD9-81ED-4DB2-BD59-A6C34878D82A}">
                    <a16:rowId xmlns:a16="http://schemas.microsoft.com/office/drawing/2014/main" val="1675097840"/>
                  </a:ext>
                </a:extLst>
              </a:tr>
            </a:tbl>
          </a:graphicData>
        </a:graphic>
      </p:graphicFrame>
    </p:spTree>
    <p:extLst>
      <p:ext uri="{BB962C8B-B14F-4D97-AF65-F5344CB8AC3E}">
        <p14:creationId xmlns:p14="http://schemas.microsoft.com/office/powerpoint/2010/main" val="224135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4"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B10FD6-2F14-3940-B55C-7837A1299E2B}"/>
              </a:ext>
              <a:ext uri="{C183D7F6-B498-43B3-948B-1728B52AA6E4}">
                <adec:decorative xmlns:adec="http://schemas.microsoft.com/office/drawing/2017/decorative" val="1"/>
              </a:ext>
            </a:extLst>
          </p:cNvPr>
          <p:cNvSpPr/>
          <p:nvPr/>
        </p:nvSpPr>
        <p:spPr>
          <a:xfrm>
            <a:off x="0" y="0"/>
            <a:ext cx="4372897"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414241"/>
              </a:solidFill>
              <a:latin typeface="Calibri" panose="020F0502020204030204"/>
            </a:endParaRPr>
          </a:p>
        </p:txBody>
      </p:sp>
      <p:sp>
        <p:nvSpPr>
          <p:cNvPr id="2" name="Title 1">
            <a:extLst>
              <a:ext uri="{FF2B5EF4-FFF2-40B4-BE49-F238E27FC236}">
                <a16:creationId xmlns:a16="http://schemas.microsoft.com/office/drawing/2014/main" id="{CE979465-6DED-4C4C-98D2-1264FE210194}"/>
              </a:ext>
            </a:extLst>
          </p:cNvPr>
          <p:cNvSpPr txBox="1">
            <a:spLocks noGrp="1"/>
          </p:cNvSpPr>
          <p:nvPr>
            <p:ph type="title" idx="4294967295"/>
          </p:nvPr>
        </p:nvSpPr>
        <p:spPr>
          <a:xfrm>
            <a:off x="584200" y="2028617"/>
            <a:ext cx="3729703" cy="280076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Zone collocated service that offers significantly reduced latency</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bg1"/>
                </a:solidFill>
                <a:effectLst/>
                <a:uLnTx/>
                <a:uFillTx/>
                <a:latin typeface="+mj-lt"/>
                <a:ea typeface="+mj-ea"/>
                <a:cs typeface="Segoe UI" panose="020B0502040204020203" pitchFamily="34" charset="0"/>
              </a:rPr>
              <a:t>Greater control over server parameters</a:t>
            </a:r>
            <a:endParaRPr kumimoji="0" lang="en-US" sz="1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Achieve up to a 50% performance boost in Azure Database for MySQL – Flexible Server using thread pools</a:t>
            </a:r>
          </a:p>
        </p:txBody>
      </p:sp>
      <p:pic>
        <p:nvPicPr>
          <p:cNvPr id="4" name="Picture 3" descr="Region - East US Architecture diagram">
            <a:extLst>
              <a:ext uri="{FF2B5EF4-FFF2-40B4-BE49-F238E27FC236}">
                <a16:creationId xmlns:a16="http://schemas.microsoft.com/office/drawing/2014/main" id="{BBAA81A4-4AA3-D71B-69F5-DBB65ADF895A}"/>
              </a:ext>
            </a:extLst>
          </p:cNvPr>
          <p:cNvPicPr>
            <a:picLocks noChangeAspect="1"/>
          </p:cNvPicPr>
          <p:nvPr/>
        </p:nvPicPr>
        <p:blipFill>
          <a:blip r:embed="rId3"/>
          <a:stretch>
            <a:fillRect/>
          </a:stretch>
        </p:blipFill>
        <p:spPr>
          <a:xfrm>
            <a:off x="4996417" y="1294075"/>
            <a:ext cx="6611383" cy="4269851"/>
          </a:xfrm>
          <a:prstGeom prst="rect">
            <a:avLst/>
          </a:prstGeom>
        </p:spPr>
      </p:pic>
    </p:spTree>
    <p:extLst>
      <p:ext uri="{BB962C8B-B14F-4D97-AF65-F5344CB8AC3E}">
        <p14:creationId xmlns:p14="http://schemas.microsoft.com/office/powerpoint/2010/main" val="25750754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7E9E-392E-427E-80E1-077C39E8BFF3}"/>
              </a:ext>
            </a:extLst>
          </p:cNvPr>
          <p:cNvSpPr>
            <a:spLocks noGrp="1"/>
          </p:cNvSpPr>
          <p:nvPr>
            <p:ph type="title"/>
          </p:nvPr>
        </p:nvSpPr>
        <p:spPr>
          <a:xfrm>
            <a:off x="588263" y="457200"/>
            <a:ext cx="11018520" cy="492443"/>
          </a:xfrm>
        </p:spPr>
        <p:txBody>
          <a:bodyPr/>
          <a:lstStyle/>
          <a:p>
            <a:r>
              <a:rPr lang="en-US" sz="3200" dirty="0"/>
              <a:t>Read replicas to scale out workloads</a:t>
            </a:r>
          </a:p>
        </p:txBody>
      </p:sp>
      <p:sp>
        <p:nvSpPr>
          <p:cNvPr id="7" name="TextBox 6">
            <a:extLst>
              <a:ext uri="{FF2B5EF4-FFF2-40B4-BE49-F238E27FC236}">
                <a16:creationId xmlns:a16="http://schemas.microsoft.com/office/drawing/2014/main" id="{ED069AC9-E90C-CA4C-B6B6-E6C402E66F2E}"/>
              </a:ext>
            </a:extLst>
          </p:cNvPr>
          <p:cNvSpPr txBox="1"/>
          <p:nvPr/>
        </p:nvSpPr>
        <p:spPr>
          <a:xfrm>
            <a:off x="588263" y="1430226"/>
            <a:ext cx="7545472" cy="604909"/>
          </a:xfrm>
          <a:prstGeom prst="rect">
            <a:avLst/>
          </a:prstGeom>
          <a:noFill/>
        </p:spPr>
        <p:txBody>
          <a:bodyPr wrap="square" lIns="0" tIns="0" rIns="0" bIns="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Asynchronously replicate data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from an Azure Database for MySQL server to as many as ten read-only servers (replicas).</a:t>
            </a:r>
          </a:p>
        </p:txBody>
      </p:sp>
      <p:sp>
        <p:nvSpPr>
          <p:cNvPr id="9" name="TextBox 8">
            <a:extLst>
              <a:ext uri="{FF2B5EF4-FFF2-40B4-BE49-F238E27FC236}">
                <a16:creationId xmlns:a16="http://schemas.microsoft.com/office/drawing/2014/main" id="{2C7D8140-2F64-E547-BD1E-9847C6E87445}"/>
              </a:ext>
            </a:extLst>
          </p:cNvPr>
          <p:cNvSpPr txBox="1"/>
          <p:nvPr/>
        </p:nvSpPr>
        <p:spPr>
          <a:xfrm>
            <a:off x="588263" y="2255309"/>
            <a:ext cx="7456982" cy="3485121"/>
          </a:xfrm>
          <a:prstGeom prst="rect">
            <a:avLst/>
          </a:prstGeom>
          <a:noFill/>
        </p:spPr>
        <p:txBody>
          <a:bodyPr wrap="square" lIns="0" tIns="0" rIns="0" bIns="0">
            <a:spAutoFit/>
          </a:bodyPr>
          <a:lstStyle/>
          <a:p>
            <a:pPr marL="0" marR="0" lvl="0" indent="0" algn="l" defTabSz="914400" rtl="0" eaLnBrk="1" fontAlgn="auto" latinLnBrk="0" hangingPunct="1">
              <a:lnSpc>
                <a:spcPct val="111000"/>
              </a:lnSpc>
              <a:spcBef>
                <a:spcPts val="0"/>
              </a:spcBef>
              <a:spcAft>
                <a:spcPts val="600"/>
              </a:spcAft>
              <a:buClrTx/>
              <a:buSzTx/>
              <a:buFontTx/>
              <a:buNone/>
              <a:tabLst/>
              <a:defRPr/>
            </a:pPr>
            <a:r>
              <a:rPr lang="en-US" b="1" dirty="0">
                <a:solidFill>
                  <a:prstClr val="black"/>
                </a:solidFill>
                <a:latin typeface="+mj-lt"/>
                <a:cs typeface="Segoe UI" panose="020B0502040204020203" pitchFamily="34" charset="0"/>
              </a:rPr>
              <a:t>Use cases</a:t>
            </a:r>
          </a:p>
          <a:p>
            <a:pPr marL="228600" lvl="0" indent="-228600">
              <a:lnSpc>
                <a:spcPct val="111000"/>
              </a:lnSpc>
              <a:spcAft>
                <a:spcPts val="200"/>
              </a:spcAft>
              <a:buFont typeface="Arial" panose="020B0604020202020204" pitchFamily="34" charset="0"/>
              <a:buChar char="•"/>
              <a:defRPr/>
            </a:pPr>
            <a:r>
              <a:rPr lang="en-US" sz="1600" dirty="0">
                <a:solidFill>
                  <a:srgbClr val="171717"/>
                </a:solidFill>
                <a:latin typeface="Segoe UI" panose="020B0502040204020203" pitchFamily="34" charset="0"/>
              </a:rPr>
              <a:t>Help </a:t>
            </a:r>
            <a:r>
              <a:rPr lang="en-US" sz="1600" b="1" dirty="0">
                <a:solidFill>
                  <a:srgbClr val="0078D4"/>
                </a:solidFill>
                <a:latin typeface="Segoe UI Semibold"/>
              </a:rPr>
              <a:t>improve the performance and scale of read-intensive workloads</a:t>
            </a:r>
            <a:r>
              <a:rPr lang="en-US" sz="1600" dirty="0">
                <a:solidFill>
                  <a:prstClr val="black"/>
                </a:solidFill>
                <a:latin typeface="Segoe UI" panose="020B0502040204020203" pitchFamily="34" charset="0"/>
              </a:rPr>
              <a:t>.</a:t>
            </a:r>
            <a:endParaRPr lang="en-US" sz="1600" b="1" dirty="0">
              <a:solidFill>
                <a:srgbClr val="4472C4"/>
              </a:solidFill>
              <a:latin typeface="Segoe UI" panose="020B0502040204020203" pitchFamily="34" charset="0"/>
            </a:endParaRPr>
          </a:p>
          <a:p>
            <a:pPr lvl="2">
              <a:lnSpc>
                <a:spcPct val="111000"/>
              </a:lnSpc>
              <a:defRPr/>
            </a:pPr>
            <a:r>
              <a:rPr lang="en-US" sz="1600" b="1" dirty="0">
                <a:solidFill>
                  <a:srgbClr val="0078D4"/>
                </a:solidFill>
                <a:latin typeface="Segoe UI Semibold"/>
              </a:rPr>
              <a:t>Read</a:t>
            </a:r>
            <a:r>
              <a:rPr lang="en-US" sz="1600" dirty="0">
                <a:solidFill>
                  <a:prstClr val="black"/>
                </a:solidFill>
                <a:latin typeface="Segoe UI" panose="020B0502040204020203" pitchFamily="34" charset="0"/>
              </a:rPr>
              <a:t> workloads -&gt; </a:t>
            </a:r>
            <a:r>
              <a:rPr lang="en-US" sz="1600" b="1" dirty="0">
                <a:solidFill>
                  <a:srgbClr val="0078D4"/>
                </a:solidFill>
                <a:latin typeface="Segoe UI Semibold"/>
              </a:rPr>
              <a:t>Replicas</a:t>
            </a:r>
          </a:p>
          <a:p>
            <a:pPr lvl="2">
              <a:lnSpc>
                <a:spcPct val="111000"/>
              </a:lnSpc>
              <a:spcAft>
                <a:spcPts val="600"/>
              </a:spcAft>
              <a:defRPr/>
            </a:pPr>
            <a:r>
              <a:rPr lang="en-US" sz="1600" b="1" dirty="0">
                <a:solidFill>
                  <a:srgbClr val="0078D4"/>
                </a:solidFill>
                <a:latin typeface="Segoe UI Semibold"/>
              </a:rPr>
              <a:t>Write</a:t>
            </a:r>
            <a:r>
              <a:rPr lang="en-US" sz="1600" dirty="0">
                <a:solidFill>
                  <a:prstClr val="black"/>
                </a:solidFill>
                <a:latin typeface="Segoe UI" panose="020B0502040204020203" pitchFamily="34" charset="0"/>
              </a:rPr>
              <a:t> workloads -&gt; </a:t>
            </a:r>
            <a:r>
              <a:rPr lang="en-US" sz="1600" b="1" dirty="0">
                <a:solidFill>
                  <a:srgbClr val="0078D4"/>
                </a:solidFill>
                <a:latin typeface="Segoe UI Semibold"/>
              </a:rPr>
              <a:t>Source</a:t>
            </a:r>
            <a:endParaRPr lang="en-US" sz="1600" dirty="0">
              <a:solidFill>
                <a:srgbClr val="0078D4"/>
              </a:solidFill>
              <a:latin typeface="Segoe UI Semibold"/>
            </a:endParaRPr>
          </a:p>
          <a:p>
            <a:pPr marL="228600" lvl="0" indent="-228600">
              <a:lnSpc>
                <a:spcPct val="111000"/>
              </a:lnSpc>
              <a:spcAft>
                <a:spcPts val="600"/>
              </a:spcAft>
              <a:buFont typeface="Arial" panose="020B0604020202020204" pitchFamily="34" charset="0"/>
              <a:buChar char="•"/>
              <a:tabLst>
                <a:tab pos="228600" algn="l"/>
              </a:tabLst>
              <a:defRPr/>
            </a:pPr>
            <a:r>
              <a:rPr lang="en-US" sz="1600" b="1" dirty="0">
                <a:solidFill>
                  <a:srgbClr val="171717"/>
                </a:solidFill>
                <a:latin typeface="Segoe UI Semibold"/>
              </a:rPr>
              <a:t>Scale an application’s read-workloads </a:t>
            </a:r>
            <a:r>
              <a:rPr lang="en-US" sz="1600" dirty="0">
                <a:solidFill>
                  <a:srgbClr val="171717"/>
                </a:solidFill>
                <a:latin typeface="Segoe UI" panose="020B0502040204020203" pitchFamily="34" charset="0"/>
              </a:rPr>
              <a:t>using a lightweight connection proxy such as </a:t>
            </a:r>
            <a:r>
              <a:rPr lang="en-US" sz="1600" dirty="0" err="1">
                <a:solidFill>
                  <a:srgbClr val="171717"/>
                </a:solidFill>
                <a:latin typeface="Segoe UI" panose="020B0502040204020203" pitchFamily="34" charset="0"/>
              </a:rPr>
              <a:t>ProxySQL</a:t>
            </a:r>
            <a:r>
              <a:rPr lang="en-US" sz="1600" dirty="0">
                <a:solidFill>
                  <a:srgbClr val="171717"/>
                </a:solidFill>
                <a:latin typeface="Segoe UI" panose="020B0502040204020203" pitchFamily="34" charset="0"/>
              </a:rPr>
              <a:t> or a microservices-based pattern.</a:t>
            </a:r>
          </a:p>
          <a:p>
            <a:pPr marL="228600" lvl="0" indent="-228600">
              <a:lnSpc>
                <a:spcPct val="111000"/>
              </a:lnSpc>
              <a:spcAft>
                <a:spcPts val="600"/>
              </a:spcAft>
              <a:buFont typeface="Arial" panose="020B0604020202020204" pitchFamily="34" charset="0"/>
              <a:buChar char="•"/>
              <a:tabLst>
                <a:tab pos="228600" algn="l"/>
              </a:tabLst>
              <a:defRPr/>
            </a:pPr>
            <a:r>
              <a:rPr lang="en-US" sz="1600" dirty="0">
                <a:solidFill>
                  <a:srgbClr val="171717"/>
                </a:solidFill>
                <a:latin typeface="Segoe UI" panose="020B0502040204020203" pitchFamily="34" charset="0"/>
              </a:rPr>
              <a:t>Use read replicas as data source for </a:t>
            </a:r>
            <a:r>
              <a:rPr lang="en-US" sz="1600" b="1" dirty="0">
                <a:solidFill>
                  <a:srgbClr val="171717"/>
                </a:solidFill>
                <a:latin typeface="Segoe UI Semibold"/>
              </a:rPr>
              <a:t>BI or analytical reporting</a:t>
            </a:r>
            <a:r>
              <a:rPr lang="en-US" sz="1600" dirty="0">
                <a:solidFill>
                  <a:srgbClr val="171717"/>
                </a:solidFill>
                <a:latin typeface="Segoe UI" panose="020B0502040204020203" pitchFamily="34" charset="0"/>
              </a:rPr>
              <a:t>.</a:t>
            </a:r>
          </a:p>
          <a:p>
            <a:pPr marL="228600" lvl="0" indent="-228600">
              <a:lnSpc>
                <a:spcPct val="111000"/>
              </a:lnSpc>
              <a:buFont typeface="Arial" panose="020B0604020202020204" pitchFamily="34" charset="0"/>
              <a:buChar char="•"/>
              <a:tabLst>
                <a:tab pos="228600" algn="l"/>
              </a:tabLst>
              <a:defRPr/>
            </a:pPr>
            <a:r>
              <a:rPr lang="en-US" sz="1600" dirty="0">
                <a:solidFill>
                  <a:srgbClr val="171717"/>
                </a:solidFill>
                <a:latin typeface="Segoe UI" panose="020B0502040204020203" pitchFamily="34" charset="0"/>
              </a:rPr>
              <a:t>Use for IoT or manufacturing scenarios in which: </a:t>
            </a:r>
          </a:p>
          <a:p>
            <a:pPr lvl="1" indent="-228600">
              <a:lnSpc>
                <a:spcPct val="111000"/>
              </a:lnSpc>
              <a:spcBef>
                <a:spcPts val="600"/>
              </a:spcBef>
              <a:buSzPct val="76000"/>
              <a:buFont typeface="Arial" panose="020B0604020202020204" pitchFamily="34" charset="0"/>
              <a:buChar char="•"/>
              <a:defRPr/>
            </a:pPr>
            <a:r>
              <a:rPr lang="en-US" sz="1600" dirty="0">
                <a:solidFill>
                  <a:srgbClr val="171717"/>
                </a:solidFill>
                <a:latin typeface="Segoe UI" panose="020B0502040204020203" pitchFamily="34" charset="0"/>
              </a:rPr>
              <a:t>Telemetry -&gt; ingested to source </a:t>
            </a:r>
          </a:p>
          <a:p>
            <a:pPr lvl="1" indent="-228600">
              <a:lnSpc>
                <a:spcPct val="111000"/>
              </a:lnSpc>
              <a:buSzPct val="76000"/>
              <a:buFont typeface="Arial" panose="020B0604020202020204" pitchFamily="34" charset="0"/>
              <a:buChar char="•"/>
              <a:defRPr/>
            </a:pPr>
            <a:r>
              <a:rPr lang="en-US" sz="1600" dirty="0">
                <a:solidFill>
                  <a:srgbClr val="171717"/>
                </a:solidFill>
                <a:latin typeface="Segoe UI" panose="020B0502040204020203" pitchFamily="34" charset="0"/>
              </a:rPr>
              <a:t>Reporting -&gt; multiple read replicas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mj-lt"/>
              <a:cs typeface="Segoe UI" panose="020B0502040204020203" pitchFamily="34" charset="0"/>
            </a:endParaRPr>
          </a:p>
        </p:txBody>
      </p:sp>
      <p:grpSp>
        <p:nvGrpSpPr>
          <p:cNvPr id="6" name="Group 5" descr="Server diagram">
            <a:extLst>
              <a:ext uri="{FF2B5EF4-FFF2-40B4-BE49-F238E27FC236}">
                <a16:creationId xmlns:a16="http://schemas.microsoft.com/office/drawing/2014/main" id="{42DBA58D-11C2-D9C0-50F8-A04CE23D7C62}"/>
              </a:ext>
            </a:extLst>
          </p:cNvPr>
          <p:cNvGrpSpPr/>
          <p:nvPr/>
        </p:nvGrpSpPr>
        <p:grpSpPr>
          <a:xfrm>
            <a:off x="7975458" y="1435100"/>
            <a:ext cx="3841688" cy="4833938"/>
            <a:chOff x="7975458" y="1435100"/>
            <a:chExt cx="3841688" cy="4833938"/>
          </a:xfrm>
        </p:grpSpPr>
        <p:grpSp>
          <p:nvGrpSpPr>
            <p:cNvPr id="5" name="Group 4">
              <a:extLst>
                <a:ext uri="{FF2B5EF4-FFF2-40B4-BE49-F238E27FC236}">
                  <a16:creationId xmlns:a16="http://schemas.microsoft.com/office/drawing/2014/main" id="{695C42A8-A0BD-7AFF-B520-8F41E1D1F1B0}"/>
                </a:ext>
              </a:extLst>
            </p:cNvPr>
            <p:cNvGrpSpPr/>
            <p:nvPr/>
          </p:nvGrpSpPr>
          <p:grpSpPr>
            <a:xfrm>
              <a:off x="8295968" y="1435100"/>
              <a:ext cx="3521178" cy="4833938"/>
              <a:chOff x="8295968" y="1435100"/>
              <a:chExt cx="3521178" cy="4833938"/>
            </a:xfrm>
          </p:grpSpPr>
          <p:grpSp>
            <p:nvGrpSpPr>
              <p:cNvPr id="13" name="Group 12">
                <a:extLst>
                  <a:ext uri="{FF2B5EF4-FFF2-40B4-BE49-F238E27FC236}">
                    <a16:creationId xmlns:a16="http://schemas.microsoft.com/office/drawing/2014/main" id="{5AB004A1-404A-2E10-554D-787560F79FDC}"/>
                  </a:ext>
                </a:extLst>
              </p:cNvPr>
              <p:cNvGrpSpPr/>
              <p:nvPr/>
            </p:nvGrpSpPr>
            <p:grpSpPr>
              <a:xfrm>
                <a:off x="9870052" y="3152416"/>
                <a:ext cx="1947094" cy="1399306"/>
                <a:chOff x="7813225" y="3124170"/>
                <a:chExt cx="1947094" cy="1399306"/>
              </a:xfrm>
            </p:grpSpPr>
            <p:pic>
              <p:nvPicPr>
                <p:cNvPr id="14" name="Picture 13">
                  <a:extLst>
                    <a:ext uri="{FF2B5EF4-FFF2-40B4-BE49-F238E27FC236}">
                      <a16:creationId xmlns:a16="http://schemas.microsoft.com/office/drawing/2014/main" id="{7DE91396-B103-755D-C421-9A9FA010FD22}"/>
                    </a:ext>
                  </a:extLst>
                </p:cNvPr>
                <p:cNvPicPr>
                  <a:picLocks noChangeAspect="1"/>
                </p:cNvPicPr>
                <p:nvPr/>
              </p:nvPicPr>
              <p:blipFill>
                <a:blip r:embed="rId3"/>
                <a:stretch>
                  <a:fillRect/>
                </a:stretch>
              </p:blipFill>
              <p:spPr>
                <a:xfrm>
                  <a:off x="7813225" y="3124170"/>
                  <a:ext cx="1947094" cy="1059082"/>
                </a:xfrm>
                <a:prstGeom prst="rect">
                  <a:avLst/>
                </a:prstGeom>
              </p:spPr>
            </p:pic>
            <p:sp>
              <p:nvSpPr>
                <p:cNvPr id="15" name="TextBox 14">
                  <a:extLst>
                    <a:ext uri="{FF2B5EF4-FFF2-40B4-BE49-F238E27FC236}">
                      <a16:creationId xmlns:a16="http://schemas.microsoft.com/office/drawing/2014/main" id="{5130D4B8-73A2-7381-98B2-B5643B1C7AA6}"/>
                    </a:ext>
                  </a:extLst>
                </p:cNvPr>
                <p:cNvSpPr txBox="1"/>
                <p:nvPr/>
              </p:nvSpPr>
              <p:spPr>
                <a:xfrm>
                  <a:off x="8086224" y="4308032"/>
                  <a:ext cx="1401097"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Read replica #2</a:t>
                  </a:r>
                </a:p>
              </p:txBody>
            </p:sp>
          </p:grpSp>
          <p:grpSp>
            <p:nvGrpSpPr>
              <p:cNvPr id="16" name="Group 15">
                <a:extLst>
                  <a:ext uri="{FF2B5EF4-FFF2-40B4-BE49-F238E27FC236}">
                    <a16:creationId xmlns:a16="http://schemas.microsoft.com/office/drawing/2014/main" id="{9F155257-0FBC-BB1D-D929-8C00778BE8CF}"/>
                  </a:ext>
                </a:extLst>
              </p:cNvPr>
              <p:cNvGrpSpPr/>
              <p:nvPr/>
            </p:nvGrpSpPr>
            <p:grpSpPr>
              <a:xfrm>
                <a:off x="9870052" y="1435100"/>
                <a:ext cx="1947094" cy="1399306"/>
                <a:chOff x="7813225" y="3124170"/>
                <a:chExt cx="1947094" cy="1399306"/>
              </a:xfrm>
            </p:grpSpPr>
            <p:pic>
              <p:nvPicPr>
                <p:cNvPr id="18" name="Picture 17">
                  <a:extLst>
                    <a:ext uri="{FF2B5EF4-FFF2-40B4-BE49-F238E27FC236}">
                      <a16:creationId xmlns:a16="http://schemas.microsoft.com/office/drawing/2014/main" id="{6D2DC5B6-F075-6EE0-F33B-9722FBEBE478}"/>
                    </a:ext>
                  </a:extLst>
                </p:cNvPr>
                <p:cNvPicPr>
                  <a:picLocks noChangeAspect="1"/>
                </p:cNvPicPr>
                <p:nvPr/>
              </p:nvPicPr>
              <p:blipFill>
                <a:blip r:embed="rId3"/>
                <a:stretch>
                  <a:fillRect/>
                </a:stretch>
              </p:blipFill>
              <p:spPr>
                <a:xfrm>
                  <a:off x="7813225" y="3124170"/>
                  <a:ext cx="1947094" cy="1059082"/>
                </a:xfrm>
                <a:prstGeom prst="rect">
                  <a:avLst/>
                </a:prstGeom>
              </p:spPr>
            </p:pic>
            <p:sp>
              <p:nvSpPr>
                <p:cNvPr id="20" name="TextBox 19">
                  <a:extLst>
                    <a:ext uri="{FF2B5EF4-FFF2-40B4-BE49-F238E27FC236}">
                      <a16:creationId xmlns:a16="http://schemas.microsoft.com/office/drawing/2014/main" id="{B538C8C9-B4F9-B3A7-90E2-043E342612BF}"/>
                    </a:ext>
                  </a:extLst>
                </p:cNvPr>
                <p:cNvSpPr txBox="1"/>
                <p:nvPr/>
              </p:nvSpPr>
              <p:spPr>
                <a:xfrm>
                  <a:off x="8086224" y="4308032"/>
                  <a:ext cx="1401097"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Read replica #1</a:t>
                  </a:r>
                </a:p>
              </p:txBody>
            </p:sp>
          </p:grpSp>
          <p:grpSp>
            <p:nvGrpSpPr>
              <p:cNvPr id="21" name="Group 20">
                <a:extLst>
                  <a:ext uri="{FF2B5EF4-FFF2-40B4-BE49-F238E27FC236}">
                    <a16:creationId xmlns:a16="http://schemas.microsoft.com/office/drawing/2014/main" id="{3EA5CFA1-E131-A3EF-B409-304A109A7301}"/>
                  </a:ext>
                </a:extLst>
              </p:cNvPr>
              <p:cNvGrpSpPr/>
              <p:nvPr/>
            </p:nvGrpSpPr>
            <p:grpSpPr>
              <a:xfrm>
                <a:off x="9870052" y="4869732"/>
                <a:ext cx="1947094" cy="1399306"/>
                <a:chOff x="7813225" y="3124170"/>
                <a:chExt cx="1947094" cy="1399306"/>
              </a:xfrm>
            </p:grpSpPr>
            <p:pic>
              <p:nvPicPr>
                <p:cNvPr id="22" name="Picture 21">
                  <a:extLst>
                    <a:ext uri="{FF2B5EF4-FFF2-40B4-BE49-F238E27FC236}">
                      <a16:creationId xmlns:a16="http://schemas.microsoft.com/office/drawing/2014/main" id="{83EE66CB-AAC7-17C8-84CA-021771AD64CB}"/>
                    </a:ext>
                  </a:extLst>
                </p:cNvPr>
                <p:cNvPicPr>
                  <a:picLocks noChangeAspect="1"/>
                </p:cNvPicPr>
                <p:nvPr/>
              </p:nvPicPr>
              <p:blipFill>
                <a:blip r:embed="rId3"/>
                <a:stretch>
                  <a:fillRect/>
                </a:stretch>
              </p:blipFill>
              <p:spPr>
                <a:xfrm>
                  <a:off x="7813225" y="3124170"/>
                  <a:ext cx="1947094" cy="1059082"/>
                </a:xfrm>
                <a:prstGeom prst="rect">
                  <a:avLst/>
                </a:prstGeom>
              </p:spPr>
            </p:pic>
            <p:sp>
              <p:nvSpPr>
                <p:cNvPr id="23" name="TextBox 22">
                  <a:extLst>
                    <a:ext uri="{FF2B5EF4-FFF2-40B4-BE49-F238E27FC236}">
                      <a16:creationId xmlns:a16="http://schemas.microsoft.com/office/drawing/2014/main" id="{B9318845-B8AE-66C2-BA2E-3BD51345F2CA}"/>
                    </a:ext>
                  </a:extLst>
                </p:cNvPr>
                <p:cNvSpPr txBox="1"/>
                <p:nvPr/>
              </p:nvSpPr>
              <p:spPr>
                <a:xfrm>
                  <a:off x="8086224" y="4308032"/>
                  <a:ext cx="1401097"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Read replica #3</a:t>
                  </a:r>
                </a:p>
              </p:txBody>
            </p:sp>
          </p:grpSp>
          <p:cxnSp>
            <p:nvCxnSpPr>
              <p:cNvPr id="8" name="Straight Arrow Connector 7">
                <a:extLst>
                  <a:ext uri="{FF2B5EF4-FFF2-40B4-BE49-F238E27FC236}">
                    <a16:creationId xmlns:a16="http://schemas.microsoft.com/office/drawing/2014/main" id="{B0A86152-7521-8748-15EB-E086F318C735}"/>
                  </a:ext>
                </a:extLst>
              </p:cNvPr>
              <p:cNvCxnSpPr>
                <a:cxnSpLocks/>
              </p:cNvCxnSpPr>
              <p:nvPr/>
            </p:nvCxnSpPr>
            <p:spPr>
              <a:xfrm>
                <a:off x="9649554" y="3681957"/>
                <a:ext cx="493497"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Left Bracket 9">
                <a:extLst>
                  <a:ext uri="{FF2B5EF4-FFF2-40B4-BE49-F238E27FC236}">
                    <a16:creationId xmlns:a16="http://schemas.microsoft.com/office/drawing/2014/main" id="{97D01337-86A8-7EF1-8D00-66BB5CD37703}"/>
                  </a:ext>
                </a:extLst>
              </p:cNvPr>
              <p:cNvSpPr/>
              <p:nvPr/>
            </p:nvSpPr>
            <p:spPr>
              <a:xfrm>
                <a:off x="8982336" y="2019301"/>
                <a:ext cx="1160715" cy="3403598"/>
              </a:xfrm>
              <a:prstGeom prst="leftBracket">
                <a:avLst>
                  <a:gd name="adj" fmla="val 0"/>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629A1D88-FC0A-E6AA-FB3E-AA530324C934}"/>
                  </a:ext>
                </a:extLst>
              </p:cNvPr>
              <p:cNvSpPr/>
              <p:nvPr/>
            </p:nvSpPr>
            <p:spPr bwMode="auto">
              <a:xfrm>
                <a:off x="8295968" y="3030794"/>
                <a:ext cx="1353585" cy="16370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A64E2BDF-F948-8824-3D36-063AAAE1F91B}"/>
                </a:ext>
              </a:extLst>
            </p:cNvPr>
            <p:cNvGrpSpPr/>
            <p:nvPr/>
          </p:nvGrpSpPr>
          <p:grpSpPr>
            <a:xfrm>
              <a:off x="7975458" y="3152416"/>
              <a:ext cx="1947094" cy="1399306"/>
              <a:chOff x="7813225" y="3124170"/>
              <a:chExt cx="1947094" cy="1399306"/>
            </a:xfrm>
          </p:grpSpPr>
          <p:pic>
            <p:nvPicPr>
              <p:cNvPr id="17" name="Picture 16">
                <a:extLst>
                  <a:ext uri="{FF2B5EF4-FFF2-40B4-BE49-F238E27FC236}">
                    <a16:creationId xmlns:a16="http://schemas.microsoft.com/office/drawing/2014/main" id="{296DE186-C926-417D-BF1A-3CFED84BB6BD}"/>
                  </a:ext>
                </a:extLst>
              </p:cNvPr>
              <p:cNvPicPr>
                <a:picLocks noChangeAspect="1"/>
              </p:cNvPicPr>
              <p:nvPr/>
            </p:nvPicPr>
            <p:blipFill>
              <a:blip r:embed="rId3"/>
              <a:stretch>
                <a:fillRect/>
              </a:stretch>
            </p:blipFill>
            <p:spPr>
              <a:xfrm>
                <a:off x="7813225" y="3124170"/>
                <a:ext cx="1947094" cy="1059082"/>
              </a:xfrm>
              <a:prstGeom prst="rect">
                <a:avLst/>
              </a:prstGeom>
            </p:spPr>
          </p:pic>
          <p:sp>
            <p:nvSpPr>
              <p:cNvPr id="3" name="TextBox 2">
                <a:extLst>
                  <a:ext uri="{FF2B5EF4-FFF2-40B4-BE49-F238E27FC236}">
                    <a16:creationId xmlns:a16="http://schemas.microsoft.com/office/drawing/2014/main" id="{44B06E33-0C4F-7FF8-21E0-66690AEAECD1}"/>
                  </a:ext>
                </a:extLst>
              </p:cNvPr>
              <p:cNvSpPr txBox="1"/>
              <p:nvPr/>
            </p:nvSpPr>
            <p:spPr>
              <a:xfrm>
                <a:off x="8086224" y="4308032"/>
                <a:ext cx="1401097"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Primary Server</a:t>
                </a:r>
              </a:p>
            </p:txBody>
          </p:sp>
        </p:grpSp>
      </p:grpSp>
    </p:spTree>
    <p:extLst>
      <p:ext uri="{BB962C8B-B14F-4D97-AF65-F5344CB8AC3E}">
        <p14:creationId xmlns:p14="http://schemas.microsoft.com/office/powerpoint/2010/main" val="61486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E181-5FF8-9131-F81E-D0463E3A221E}"/>
              </a:ext>
            </a:extLst>
          </p:cNvPr>
          <p:cNvSpPr>
            <a:spLocks noGrp="1"/>
          </p:cNvSpPr>
          <p:nvPr>
            <p:ph type="title"/>
          </p:nvPr>
        </p:nvSpPr>
        <p:spPr>
          <a:xfrm>
            <a:off x="588263" y="457201"/>
            <a:ext cx="11018520" cy="492443"/>
          </a:xfrm>
        </p:spPr>
        <p:txBody>
          <a:bodyPr/>
          <a:lstStyle/>
          <a:p>
            <a:r>
              <a:rPr lang="en-US" sz="3200" dirty="0"/>
              <a:t>Read replicas</a:t>
            </a:r>
          </a:p>
        </p:txBody>
      </p:sp>
      <p:sp>
        <p:nvSpPr>
          <p:cNvPr id="13" name="TextBox 12">
            <a:extLst>
              <a:ext uri="{FF2B5EF4-FFF2-40B4-BE49-F238E27FC236}">
                <a16:creationId xmlns:a16="http://schemas.microsoft.com/office/drawing/2014/main" id="{658866A1-2AD7-714F-81C7-CE847182DD7F}"/>
              </a:ext>
            </a:extLst>
          </p:cNvPr>
          <p:cNvSpPr txBox="1"/>
          <p:nvPr/>
        </p:nvSpPr>
        <p:spPr>
          <a:xfrm>
            <a:off x="1440418" y="1586851"/>
            <a:ext cx="8897112" cy="276999"/>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Available only for the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General Purpose</a:t>
            </a:r>
            <a:r>
              <a:rPr kumimoji="0" lang="en-US"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a:t>
            </a:r>
            <a:r>
              <a:rPr kumimoji="0" lang="en-US"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Business Critical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pricing tiers.</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66AC18AE-952A-4846-A9F0-2AC71CB4C1B2}"/>
              </a:ext>
            </a:extLst>
          </p:cNvPr>
          <p:cNvSpPr txBox="1"/>
          <p:nvPr/>
        </p:nvSpPr>
        <p:spPr>
          <a:xfrm>
            <a:off x="1440418" y="2274660"/>
            <a:ext cx="10183972" cy="830997"/>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Replicas are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new</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servers that you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manage</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just like your source MySQL flexible server. Replicas</a:t>
            </a:r>
            <a:r>
              <a:rPr kumimoji="0" lang="en-US" b="0" i="0" u="none" strike="noStrike" kern="1200" cap="none" spc="0" normalizeH="0" noProof="0" dirty="0">
                <a:ln>
                  <a:noFill/>
                </a:ln>
                <a:solidFill>
                  <a:prstClr val="black"/>
                </a:solidFill>
                <a:effectLst/>
                <a:uLnTx/>
                <a:uFillTx/>
                <a:latin typeface="Segoe UI" panose="020B0502040204020203" pitchFamily="34" charset="0"/>
                <a:ea typeface="+mn-ea"/>
                <a:cs typeface="Segoe UI" panose="020B0502040204020203" pitchFamily="34" charset="0"/>
              </a:rPr>
              <a:t> are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created </a:t>
            </a:r>
            <a:r>
              <a:rPr kumimoji="0" lang="en-IN"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with the same server configuration as the source, though</a:t>
            </a:r>
            <a:r>
              <a:rPr kumimoji="0" lang="en-IN" b="0" i="0" u="none" strike="noStrike" kern="1200" cap="none" spc="0" normalizeH="0" noProof="0" dirty="0">
                <a:ln>
                  <a:noFill/>
                </a:ln>
                <a:solidFill>
                  <a:srgbClr val="171717"/>
                </a:solidFill>
                <a:effectLst/>
                <a:uLnTx/>
                <a:uFillTx/>
                <a:latin typeface="Segoe UI" panose="020B0502040204020203" pitchFamily="34" charset="0"/>
                <a:ea typeface="+mn-ea"/>
                <a:cs typeface="Segoe UI" panose="020B0502040204020203" pitchFamily="34" charset="0"/>
              </a:rPr>
              <a:t> you can </a:t>
            </a:r>
            <a:r>
              <a:rPr kumimoji="0" lang="en-IN"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change the configuration after server </a:t>
            </a: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creation.</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FD09CDA9-AEB2-2243-A83E-52E391CF6F81}"/>
              </a:ext>
            </a:extLst>
          </p:cNvPr>
          <p:cNvSpPr txBox="1"/>
          <p:nvPr/>
        </p:nvSpPr>
        <p:spPr>
          <a:xfrm>
            <a:off x="1440417" y="3347860"/>
            <a:ext cx="10151745" cy="55399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incur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billing charges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each read replica based on the provisioned compute in </a:t>
            </a:r>
            <a:r>
              <a:rPr kumimoji="0" lang="en-US"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vCores</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storage in GB/month.</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2C7D8140-2F64-E547-BD1E-9847C6E87445}"/>
              </a:ext>
            </a:extLst>
          </p:cNvPr>
          <p:cNvSpPr txBox="1"/>
          <p:nvPr/>
        </p:nvSpPr>
        <p:spPr>
          <a:xfrm>
            <a:off x="1440418" y="4272370"/>
            <a:ext cx="8897112" cy="276999"/>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Monitor and set alerts for the </a:t>
            </a:r>
            <a:r>
              <a:rPr kumimoji="0" lang="en-US" b="1"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Replication lag in seconds</a:t>
            </a:r>
            <a:r>
              <a:rPr kumimoji="0" lang="en-US"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metric in Azure Monitor.</a:t>
            </a:r>
          </a:p>
        </p:txBody>
      </p:sp>
      <p:sp>
        <p:nvSpPr>
          <p:cNvPr id="11" name="TextBox 10">
            <a:extLst>
              <a:ext uri="{FF2B5EF4-FFF2-40B4-BE49-F238E27FC236}">
                <a16:creationId xmlns:a16="http://schemas.microsoft.com/office/drawing/2014/main" id="{18F96704-A333-CE4E-BA99-8DA280F4E3E4}"/>
              </a:ext>
            </a:extLst>
          </p:cNvPr>
          <p:cNvSpPr txBox="1"/>
          <p:nvPr/>
        </p:nvSpPr>
        <p:spPr>
          <a:xfrm>
            <a:off x="1440416" y="4919881"/>
            <a:ext cx="10168971" cy="553998"/>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case of a disaster when your source server is unavailable, you can direct your workload to a replica in another region after stopping replication.</a:t>
            </a:r>
          </a:p>
        </p:txBody>
      </p:sp>
      <p:grpSp>
        <p:nvGrpSpPr>
          <p:cNvPr id="36" name="Group 46">
            <a:extLst>
              <a:ext uri="{FF2B5EF4-FFF2-40B4-BE49-F238E27FC236}">
                <a16:creationId xmlns:a16="http://schemas.microsoft.com/office/drawing/2014/main" id="{192553C5-2C30-C104-19EE-C3AF65642B86}"/>
              </a:ext>
              <a:ext uri="{C183D7F6-B498-43B3-948B-1728B52AA6E4}">
                <adec:decorative xmlns:adec="http://schemas.microsoft.com/office/drawing/2017/decorative" val="1"/>
              </a:ext>
            </a:extLst>
          </p:cNvPr>
          <p:cNvGrpSpPr>
            <a:grpSpLocks noChangeAspect="1"/>
          </p:cNvGrpSpPr>
          <p:nvPr/>
        </p:nvGrpSpPr>
        <p:grpSpPr bwMode="auto">
          <a:xfrm>
            <a:off x="579459" y="1432742"/>
            <a:ext cx="585216" cy="585216"/>
            <a:chOff x="2812" y="999"/>
            <a:chExt cx="312" cy="312"/>
          </a:xfrm>
        </p:grpSpPr>
        <p:sp>
          <p:nvSpPr>
            <p:cNvPr id="37" name="AutoShape 45">
              <a:extLst>
                <a:ext uri="{FF2B5EF4-FFF2-40B4-BE49-F238E27FC236}">
                  <a16:creationId xmlns:a16="http://schemas.microsoft.com/office/drawing/2014/main" id="{2842D1D0-EC48-983C-11BC-CDEA5AFB2092}"/>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7">
              <a:extLst>
                <a:ext uri="{FF2B5EF4-FFF2-40B4-BE49-F238E27FC236}">
                  <a16:creationId xmlns:a16="http://schemas.microsoft.com/office/drawing/2014/main" id="{D8E25196-5CD5-63AA-0864-3F3E22B1EE7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8">
              <a:extLst>
                <a:ext uri="{FF2B5EF4-FFF2-40B4-BE49-F238E27FC236}">
                  <a16:creationId xmlns:a16="http://schemas.microsoft.com/office/drawing/2014/main" id="{26FDC198-ABD8-0493-CF1E-04ACDC472C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9">
              <a:extLst>
                <a:ext uri="{FF2B5EF4-FFF2-40B4-BE49-F238E27FC236}">
                  <a16:creationId xmlns:a16="http://schemas.microsoft.com/office/drawing/2014/main" id="{4625E4AF-594D-E9E8-43CB-0CD3588175F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2">
            <a:extLst>
              <a:ext uri="{FF2B5EF4-FFF2-40B4-BE49-F238E27FC236}">
                <a16:creationId xmlns:a16="http://schemas.microsoft.com/office/drawing/2014/main" id="{F6524CD8-F02A-7E46-935E-C552D75C3A51}"/>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93152" y="4164306"/>
            <a:ext cx="557831" cy="53727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52">
            <a:extLst>
              <a:ext uri="{FF2B5EF4-FFF2-40B4-BE49-F238E27FC236}">
                <a16:creationId xmlns:a16="http://schemas.microsoft.com/office/drawing/2014/main" id="{6A685240-020B-C761-09F1-EA4B0B72AE4F}"/>
              </a:ext>
              <a:ext uri="{C183D7F6-B498-43B3-948B-1728B52AA6E4}">
                <adec:decorative xmlns:adec="http://schemas.microsoft.com/office/drawing/2017/decorative" val="1"/>
              </a:ext>
            </a:extLst>
          </p:cNvPr>
          <p:cNvGrpSpPr>
            <a:grpSpLocks noChangeAspect="1"/>
          </p:cNvGrpSpPr>
          <p:nvPr/>
        </p:nvGrpSpPr>
        <p:grpSpPr bwMode="auto">
          <a:xfrm>
            <a:off x="596113" y="4927971"/>
            <a:ext cx="551909" cy="551909"/>
            <a:chOff x="3411" y="999"/>
            <a:chExt cx="312" cy="312"/>
          </a:xfrm>
        </p:grpSpPr>
        <p:sp>
          <p:nvSpPr>
            <p:cNvPr id="17" name="AutoShape 51">
              <a:extLst>
                <a:ext uri="{FF2B5EF4-FFF2-40B4-BE49-F238E27FC236}">
                  <a16:creationId xmlns:a16="http://schemas.microsoft.com/office/drawing/2014/main" id="{D501207C-67FE-03EA-F971-27E69BAFE9C7}"/>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53">
              <a:extLst>
                <a:ext uri="{FF2B5EF4-FFF2-40B4-BE49-F238E27FC236}">
                  <a16:creationId xmlns:a16="http://schemas.microsoft.com/office/drawing/2014/main" id="{BD4047BC-8566-AE9F-0289-2DAB2F28CD6C}"/>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941BCEB5-A465-55B7-0D63-F3F5C7BBB721}"/>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5">
              <a:extLst>
                <a:ext uri="{FF2B5EF4-FFF2-40B4-BE49-F238E27FC236}">
                  <a16:creationId xmlns:a16="http://schemas.microsoft.com/office/drawing/2014/main" id="{0FBC69E2-2237-7399-B243-C6CD2B4F9E78}"/>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6">
              <a:extLst>
                <a:ext uri="{FF2B5EF4-FFF2-40B4-BE49-F238E27FC236}">
                  <a16:creationId xmlns:a16="http://schemas.microsoft.com/office/drawing/2014/main" id="{30F10DB7-6D2E-85E5-A479-4D0BF9F378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E4E2F1D6-35FC-24CD-26EB-3D7DD21E1081}"/>
              </a:ext>
              <a:ext uri="{C183D7F6-B498-43B3-948B-1728B52AA6E4}">
                <adec:decorative xmlns:adec="http://schemas.microsoft.com/office/drawing/2017/decorative" val="1"/>
              </a:ext>
            </a:extLst>
          </p:cNvPr>
          <p:cNvGrpSpPr/>
          <p:nvPr/>
        </p:nvGrpSpPr>
        <p:grpSpPr>
          <a:xfrm>
            <a:off x="579459" y="2405914"/>
            <a:ext cx="585216" cy="585216"/>
            <a:chOff x="3867458" y="2579951"/>
            <a:chExt cx="1176490" cy="1176490"/>
          </a:xfrm>
        </p:grpSpPr>
        <p:sp>
          <p:nvSpPr>
            <p:cNvPr id="25" name="Freeform 21">
              <a:extLst>
                <a:ext uri="{FF2B5EF4-FFF2-40B4-BE49-F238E27FC236}">
                  <a16:creationId xmlns:a16="http://schemas.microsoft.com/office/drawing/2014/main" id="{2D874A51-64B2-1EC4-5356-E5E26DBB4D76}"/>
                </a:ext>
              </a:extLst>
            </p:cNvPr>
            <p:cNvSpPr>
              <a:spLocks noEditPoints="1"/>
            </p:cNvSpPr>
            <p:nvPr/>
          </p:nvSpPr>
          <p:spPr bwMode="auto">
            <a:xfrm>
              <a:off x="3901395" y="3281320"/>
              <a:ext cx="444955" cy="44118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82B286FB-0377-9366-6E0D-2811060D5D95}"/>
                </a:ext>
              </a:extLst>
            </p:cNvPr>
            <p:cNvSpPr>
              <a:spLocks/>
            </p:cNvSpPr>
            <p:nvPr/>
          </p:nvSpPr>
          <p:spPr bwMode="auto">
            <a:xfrm>
              <a:off x="4093706" y="3239841"/>
              <a:ext cx="56562" cy="49020"/>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8215E5DB-7AB2-C505-6CAA-D52CD7BF003E}"/>
                </a:ext>
              </a:extLst>
            </p:cNvPr>
            <p:cNvSpPr>
              <a:spLocks/>
            </p:cNvSpPr>
            <p:nvPr/>
          </p:nvSpPr>
          <p:spPr bwMode="auto">
            <a:xfrm>
              <a:off x="4101248" y="3711191"/>
              <a:ext cx="56562" cy="45250"/>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D0757E62-3A7F-E3AA-9E27-07F11062C0E5}"/>
                </a:ext>
              </a:extLst>
            </p:cNvPr>
            <p:cNvSpPr>
              <a:spLocks/>
            </p:cNvSpPr>
            <p:nvPr/>
          </p:nvSpPr>
          <p:spPr bwMode="auto">
            <a:xfrm>
              <a:off x="4335037" y="3473631"/>
              <a:ext cx="49020" cy="52791"/>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22464D4C-50E6-B941-3977-87C2137DBEA0}"/>
                </a:ext>
              </a:extLst>
            </p:cNvPr>
            <p:cNvSpPr>
              <a:spLocks/>
            </p:cNvSpPr>
            <p:nvPr/>
          </p:nvSpPr>
          <p:spPr bwMode="auto">
            <a:xfrm>
              <a:off x="3867458" y="3473631"/>
              <a:ext cx="45250" cy="52791"/>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922230C3-4590-B1EE-5311-D0347AA69E6F}"/>
                </a:ext>
              </a:extLst>
            </p:cNvPr>
            <p:cNvSpPr>
              <a:spLocks/>
            </p:cNvSpPr>
            <p:nvPr/>
          </p:nvSpPr>
          <p:spPr bwMode="auto">
            <a:xfrm>
              <a:off x="3927791" y="3632005"/>
              <a:ext cx="67874" cy="67874"/>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BA0F944B-F5AC-14E8-14A1-2EFC82149E0E}"/>
                </a:ext>
              </a:extLst>
            </p:cNvPr>
            <p:cNvSpPr>
              <a:spLocks/>
            </p:cNvSpPr>
            <p:nvPr/>
          </p:nvSpPr>
          <p:spPr bwMode="auto">
            <a:xfrm>
              <a:off x="4255851" y="3300174"/>
              <a:ext cx="71645" cy="67874"/>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71BAA5B5-A2CE-E80F-1277-FBDB4B3BABF9}"/>
                </a:ext>
              </a:extLst>
            </p:cNvPr>
            <p:cNvSpPr>
              <a:spLocks/>
            </p:cNvSpPr>
            <p:nvPr/>
          </p:nvSpPr>
          <p:spPr bwMode="auto">
            <a:xfrm>
              <a:off x="4259621" y="3628234"/>
              <a:ext cx="71645" cy="67874"/>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44224C-B275-8988-47CE-BA95E67200F0}"/>
                </a:ext>
              </a:extLst>
            </p:cNvPr>
            <p:cNvSpPr>
              <a:spLocks/>
            </p:cNvSpPr>
            <p:nvPr/>
          </p:nvSpPr>
          <p:spPr bwMode="auto">
            <a:xfrm>
              <a:off x="3920249" y="3303945"/>
              <a:ext cx="71645" cy="67874"/>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304D58F1-2489-9ABD-14C9-56E3E4E39166}"/>
                </a:ext>
              </a:extLst>
            </p:cNvPr>
            <p:cNvSpPr>
              <a:spLocks noEditPoints="1"/>
            </p:cNvSpPr>
            <p:nvPr/>
          </p:nvSpPr>
          <p:spPr bwMode="auto">
            <a:xfrm>
              <a:off x="4199289" y="2579951"/>
              <a:ext cx="844659" cy="844659"/>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87D0EE33-6C74-4097-6CBE-089660CDC712}"/>
              </a:ext>
              <a:ext uri="{C183D7F6-B498-43B3-948B-1728B52AA6E4}">
                <adec:decorative xmlns:adec="http://schemas.microsoft.com/office/drawing/2017/decorative" val="1"/>
              </a:ext>
            </a:extLst>
          </p:cNvPr>
          <p:cNvGrpSpPr/>
          <p:nvPr/>
        </p:nvGrpSpPr>
        <p:grpSpPr>
          <a:xfrm>
            <a:off x="591770" y="3344562"/>
            <a:ext cx="560594" cy="560594"/>
            <a:chOff x="8272605" y="2836701"/>
            <a:chExt cx="233772" cy="233772"/>
          </a:xfrm>
        </p:grpSpPr>
        <p:sp>
          <p:nvSpPr>
            <p:cNvPr id="43" name="Freeform: Shape 42">
              <a:extLst>
                <a:ext uri="{FF2B5EF4-FFF2-40B4-BE49-F238E27FC236}">
                  <a16:creationId xmlns:a16="http://schemas.microsoft.com/office/drawing/2014/main" id="{94B6F824-C0D2-6072-3D80-4467AB310564}"/>
                </a:ext>
              </a:extLst>
            </p:cNvPr>
            <p:cNvSpPr/>
            <p:nvPr/>
          </p:nvSpPr>
          <p:spPr>
            <a:xfrm>
              <a:off x="8272605" y="2836701"/>
              <a:ext cx="233772" cy="233772"/>
            </a:xfrm>
            <a:custGeom>
              <a:avLst/>
              <a:gdLst>
                <a:gd name="connsiteX0" fmla="*/ 93666 w 187331"/>
                <a:gd name="connsiteY0" fmla="*/ 187331 h 187331"/>
                <a:gd name="connsiteX1" fmla="*/ 187332 w 187331"/>
                <a:gd name="connsiteY1" fmla="*/ 93666 h 187331"/>
                <a:gd name="connsiteX2" fmla="*/ 93666 w 187331"/>
                <a:gd name="connsiteY2" fmla="*/ 0 h 187331"/>
                <a:gd name="connsiteX3" fmla="*/ 0 w 187331"/>
                <a:gd name="connsiteY3" fmla="*/ 93666 h 187331"/>
                <a:gd name="connsiteX4" fmla="*/ 93666 w 187331"/>
                <a:gd name="connsiteY4" fmla="*/ 187331 h 18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31" h="187331">
                  <a:moveTo>
                    <a:pt x="93666" y="187331"/>
                  </a:moveTo>
                  <a:cubicBezTo>
                    <a:pt x="145290" y="187331"/>
                    <a:pt x="187332" y="145290"/>
                    <a:pt x="187332" y="93666"/>
                  </a:cubicBezTo>
                  <a:cubicBezTo>
                    <a:pt x="187332" y="42041"/>
                    <a:pt x="145290" y="0"/>
                    <a:pt x="93666" y="0"/>
                  </a:cubicBezTo>
                  <a:cubicBezTo>
                    <a:pt x="42042" y="0"/>
                    <a:pt x="0" y="42041"/>
                    <a:pt x="0" y="93666"/>
                  </a:cubicBezTo>
                  <a:cubicBezTo>
                    <a:pt x="0" y="145599"/>
                    <a:pt x="42042" y="187331"/>
                    <a:pt x="93666" y="187331"/>
                  </a:cubicBezTo>
                  <a:close/>
                </a:path>
              </a:pathLst>
            </a:custGeom>
            <a:solidFill>
              <a:srgbClr val="0078D4"/>
            </a:solidFill>
            <a:ln w="309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1B0CFD5-B123-FC21-1E56-E59BA1C62F83}"/>
                </a:ext>
              </a:extLst>
            </p:cNvPr>
            <p:cNvSpPr/>
            <p:nvPr/>
          </p:nvSpPr>
          <p:spPr>
            <a:xfrm>
              <a:off x="8352844" y="2879907"/>
              <a:ext cx="74451" cy="140803"/>
            </a:xfrm>
            <a:custGeom>
              <a:avLst/>
              <a:gdLst>
                <a:gd name="connsiteX0" fmla="*/ 53788 w 59661"/>
                <a:gd name="connsiteY0" fmla="*/ 60589 h 112831"/>
                <a:gd name="connsiteX1" fmla="*/ 34313 w 59661"/>
                <a:gd name="connsiteY1" fmla="*/ 49460 h 112831"/>
                <a:gd name="connsiteX2" fmla="*/ 34313 w 59661"/>
                <a:gd name="connsiteY2" fmla="*/ 25967 h 112831"/>
                <a:gd name="connsiteX3" fmla="*/ 53788 w 59661"/>
                <a:gd name="connsiteY3" fmla="*/ 32458 h 112831"/>
                <a:gd name="connsiteX4" fmla="*/ 53788 w 59661"/>
                <a:gd name="connsiteY4" fmla="*/ 15765 h 112831"/>
                <a:gd name="connsiteX5" fmla="*/ 34313 w 59661"/>
                <a:gd name="connsiteY5" fmla="*/ 11438 h 112831"/>
                <a:gd name="connsiteX6" fmla="*/ 34313 w 59661"/>
                <a:gd name="connsiteY6" fmla="*/ 0 h 112831"/>
                <a:gd name="connsiteX7" fmla="*/ 25040 w 59661"/>
                <a:gd name="connsiteY7" fmla="*/ 0 h 112831"/>
                <a:gd name="connsiteX8" fmla="*/ 25040 w 59661"/>
                <a:gd name="connsiteY8" fmla="*/ 11438 h 112831"/>
                <a:gd name="connsiteX9" fmla="*/ 7110 w 59661"/>
                <a:gd name="connsiteY9" fmla="*/ 19166 h 112831"/>
                <a:gd name="connsiteX10" fmla="*/ 1855 w 59661"/>
                <a:gd name="connsiteY10" fmla="*/ 26894 h 112831"/>
                <a:gd name="connsiteX11" fmla="*/ 0 w 59661"/>
                <a:gd name="connsiteY11" fmla="*/ 35859 h 112831"/>
                <a:gd name="connsiteX12" fmla="*/ 5873 w 59661"/>
                <a:gd name="connsiteY12" fmla="*/ 51624 h 112831"/>
                <a:gd name="connsiteX13" fmla="*/ 25040 w 59661"/>
                <a:gd name="connsiteY13" fmla="*/ 62753 h 112831"/>
                <a:gd name="connsiteX14" fmla="*/ 25040 w 59661"/>
                <a:gd name="connsiteY14" fmla="*/ 85319 h 112831"/>
                <a:gd name="connsiteX15" fmla="*/ 12365 w 59661"/>
                <a:gd name="connsiteY15" fmla="*/ 82228 h 112831"/>
                <a:gd name="connsiteX16" fmla="*/ 1546 w 59661"/>
                <a:gd name="connsiteY16" fmla="*/ 76973 h 112831"/>
                <a:gd name="connsiteX17" fmla="*/ 1546 w 59661"/>
                <a:gd name="connsiteY17" fmla="*/ 93975 h 112831"/>
                <a:gd name="connsiteX18" fmla="*/ 25040 w 59661"/>
                <a:gd name="connsiteY18" fmla="*/ 99848 h 112831"/>
                <a:gd name="connsiteX19" fmla="*/ 25040 w 59661"/>
                <a:gd name="connsiteY19" fmla="*/ 112832 h 112831"/>
                <a:gd name="connsiteX20" fmla="*/ 34313 w 59661"/>
                <a:gd name="connsiteY20" fmla="*/ 112832 h 112831"/>
                <a:gd name="connsiteX21" fmla="*/ 34313 w 59661"/>
                <a:gd name="connsiteY21" fmla="*/ 99539 h 112831"/>
                <a:gd name="connsiteX22" fmla="*/ 53170 w 59661"/>
                <a:gd name="connsiteY22" fmla="*/ 91811 h 112831"/>
                <a:gd name="connsiteX23" fmla="*/ 59662 w 59661"/>
                <a:gd name="connsiteY23" fmla="*/ 75427 h 112831"/>
                <a:gd name="connsiteX24" fmla="*/ 53788 w 59661"/>
                <a:gd name="connsiteY24" fmla="*/ 60589 h 112831"/>
                <a:gd name="connsiteX25" fmla="*/ 25348 w 59661"/>
                <a:gd name="connsiteY25" fmla="*/ 45751 h 112831"/>
                <a:gd name="connsiteX26" fmla="*/ 16693 w 59661"/>
                <a:gd name="connsiteY26" fmla="*/ 34931 h 112831"/>
                <a:gd name="connsiteX27" fmla="*/ 25348 w 59661"/>
                <a:gd name="connsiteY27" fmla="*/ 25967 h 112831"/>
                <a:gd name="connsiteX28" fmla="*/ 25348 w 59661"/>
                <a:gd name="connsiteY28" fmla="*/ 45751 h 112831"/>
                <a:gd name="connsiteX29" fmla="*/ 34313 w 59661"/>
                <a:gd name="connsiteY29" fmla="*/ 85628 h 112831"/>
                <a:gd name="connsiteX30" fmla="*/ 34313 w 59661"/>
                <a:gd name="connsiteY30" fmla="*/ 66772 h 112831"/>
                <a:gd name="connsiteX31" fmla="*/ 43278 w 59661"/>
                <a:gd name="connsiteY31" fmla="*/ 76664 h 112831"/>
                <a:gd name="connsiteX32" fmla="*/ 34313 w 59661"/>
                <a:gd name="connsiteY32" fmla="*/ 85628 h 11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661" h="112831">
                  <a:moveTo>
                    <a:pt x="53788" y="60589"/>
                  </a:moveTo>
                  <a:cubicBezTo>
                    <a:pt x="49770" y="56570"/>
                    <a:pt x="43278" y="52861"/>
                    <a:pt x="34313" y="49460"/>
                  </a:cubicBezTo>
                  <a:lnTo>
                    <a:pt x="34313" y="25967"/>
                  </a:lnTo>
                  <a:cubicBezTo>
                    <a:pt x="41423" y="26894"/>
                    <a:pt x="47915" y="29058"/>
                    <a:pt x="53788" y="32458"/>
                  </a:cubicBezTo>
                  <a:lnTo>
                    <a:pt x="53788" y="15765"/>
                  </a:lnTo>
                  <a:cubicBezTo>
                    <a:pt x="49460" y="13293"/>
                    <a:pt x="42968" y="11747"/>
                    <a:pt x="34313" y="11438"/>
                  </a:cubicBezTo>
                  <a:lnTo>
                    <a:pt x="34313" y="0"/>
                  </a:lnTo>
                  <a:lnTo>
                    <a:pt x="25040" y="0"/>
                  </a:lnTo>
                  <a:lnTo>
                    <a:pt x="25040" y="11438"/>
                  </a:lnTo>
                  <a:cubicBezTo>
                    <a:pt x="17930" y="12056"/>
                    <a:pt x="11747" y="14529"/>
                    <a:pt x="7110" y="19166"/>
                  </a:cubicBezTo>
                  <a:cubicBezTo>
                    <a:pt x="4946" y="21330"/>
                    <a:pt x="3091" y="23803"/>
                    <a:pt x="1855" y="26894"/>
                  </a:cubicBezTo>
                  <a:cubicBezTo>
                    <a:pt x="618" y="29676"/>
                    <a:pt x="0" y="32768"/>
                    <a:pt x="0" y="35859"/>
                  </a:cubicBezTo>
                  <a:cubicBezTo>
                    <a:pt x="0" y="42351"/>
                    <a:pt x="1855" y="47606"/>
                    <a:pt x="5873" y="51624"/>
                  </a:cubicBezTo>
                  <a:cubicBezTo>
                    <a:pt x="9583" y="55643"/>
                    <a:pt x="16074" y="59353"/>
                    <a:pt x="25040" y="62753"/>
                  </a:cubicBezTo>
                  <a:lnTo>
                    <a:pt x="25040" y="85319"/>
                  </a:lnTo>
                  <a:cubicBezTo>
                    <a:pt x="21330" y="85010"/>
                    <a:pt x="17002" y="84083"/>
                    <a:pt x="12365" y="82228"/>
                  </a:cubicBezTo>
                  <a:cubicBezTo>
                    <a:pt x="7419" y="80373"/>
                    <a:pt x="3709" y="78828"/>
                    <a:pt x="1546" y="76973"/>
                  </a:cubicBezTo>
                  <a:lnTo>
                    <a:pt x="1546" y="93975"/>
                  </a:lnTo>
                  <a:cubicBezTo>
                    <a:pt x="8656" y="97684"/>
                    <a:pt x="16693" y="99848"/>
                    <a:pt x="25040" y="99848"/>
                  </a:cubicBezTo>
                  <a:lnTo>
                    <a:pt x="25040" y="112832"/>
                  </a:lnTo>
                  <a:lnTo>
                    <a:pt x="34313" y="112832"/>
                  </a:lnTo>
                  <a:lnTo>
                    <a:pt x="34313" y="99539"/>
                  </a:lnTo>
                  <a:cubicBezTo>
                    <a:pt x="42660" y="98612"/>
                    <a:pt x="48842" y="96139"/>
                    <a:pt x="53170" y="91811"/>
                  </a:cubicBezTo>
                  <a:cubicBezTo>
                    <a:pt x="57498" y="87792"/>
                    <a:pt x="59662" y="82228"/>
                    <a:pt x="59662" y="75427"/>
                  </a:cubicBezTo>
                  <a:cubicBezTo>
                    <a:pt x="59662" y="69554"/>
                    <a:pt x="57807" y="64608"/>
                    <a:pt x="53788" y="60589"/>
                  </a:cubicBezTo>
                  <a:close/>
                  <a:moveTo>
                    <a:pt x="25348" y="45751"/>
                  </a:moveTo>
                  <a:cubicBezTo>
                    <a:pt x="19475" y="42969"/>
                    <a:pt x="16693" y="39568"/>
                    <a:pt x="16693" y="34931"/>
                  </a:cubicBezTo>
                  <a:cubicBezTo>
                    <a:pt x="16693" y="30295"/>
                    <a:pt x="19475" y="27203"/>
                    <a:pt x="25348" y="25967"/>
                  </a:cubicBezTo>
                  <a:lnTo>
                    <a:pt x="25348" y="45751"/>
                  </a:lnTo>
                  <a:close/>
                  <a:moveTo>
                    <a:pt x="34313" y="85628"/>
                  </a:moveTo>
                  <a:lnTo>
                    <a:pt x="34313" y="66772"/>
                  </a:lnTo>
                  <a:cubicBezTo>
                    <a:pt x="40187" y="69245"/>
                    <a:pt x="43278" y="72645"/>
                    <a:pt x="43278" y="76664"/>
                  </a:cubicBezTo>
                  <a:cubicBezTo>
                    <a:pt x="43278" y="81301"/>
                    <a:pt x="40187" y="84392"/>
                    <a:pt x="34313" y="85628"/>
                  </a:cubicBezTo>
                  <a:close/>
                </a:path>
              </a:pathLst>
            </a:custGeom>
            <a:solidFill>
              <a:srgbClr val="50E6FF"/>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399594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4"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25723"/>
            <a:ext cx="9144000" cy="808683"/>
          </a:xfrm>
        </p:spPr>
        <p:txBody>
          <a:bodyPr/>
          <a:lstStyle/>
          <a:p>
            <a:pPr>
              <a:lnSpc>
                <a:spcPct val="150000"/>
              </a:lnSpc>
            </a:pPr>
            <a:r>
              <a:rPr lang="en-US" sz="4000" dirty="0">
                <a:latin typeface="Segoe UI Semibold" panose="020B0502040204020203" pitchFamily="34" charset="0"/>
                <a:ea typeface="Segoe UI Semibold" panose="020B0502040204020203" pitchFamily="34" charset="0"/>
                <a:cs typeface="Segoe UI Semibold" panose="020B0502040204020203" pitchFamily="34" charset="0"/>
              </a:rPr>
              <a:t>Security and compliance</a:t>
            </a:r>
          </a:p>
        </p:txBody>
      </p:sp>
      <p:grpSp>
        <p:nvGrpSpPr>
          <p:cNvPr id="4" name="Group 3">
            <a:extLst>
              <a:ext uri="{FF2B5EF4-FFF2-40B4-BE49-F238E27FC236}">
                <a16:creationId xmlns:a16="http://schemas.microsoft.com/office/drawing/2014/main" id="{C92869DA-8D5E-8B4C-8DBD-87BB080B1498}"/>
              </a:ext>
              <a:ext uri="{C183D7F6-B498-43B3-948B-1728B52AA6E4}">
                <adec:decorative xmlns:adec="http://schemas.microsoft.com/office/drawing/2017/decorative" val="1"/>
              </a:ext>
            </a:extLst>
          </p:cNvPr>
          <p:cNvGrpSpPr>
            <a:grpSpLocks noChangeAspect="1"/>
          </p:cNvGrpSpPr>
          <p:nvPr/>
        </p:nvGrpSpPr>
        <p:grpSpPr>
          <a:xfrm>
            <a:off x="8696300" y="1634039"/>
            <a:ext cx="2060626" cy="2543080"/>
            <a:chOff x="1980078" y="253998"/>
            <a:chExt cx="3830386" cy="4727197"/>
          </a:xfrm>
        </p:grpSpPr>
        <p:sp>
          <p:nvSpPr>
            <p:cNvPr id="5" name="Rectangle 27">
              <a:extLst>
                <a:ext uri="{FF2B5EF4-FFF2-40B4-BE49-F238E27FC236}">
                  <a16:creationId xmlns:a16="http://schemas.microsoft.com/office/drawing/2014/main" id="{5731F18B-0820-C040-8585-EC7F3ECCA913}"/>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29">
              <a:extLst>
                <a:ext uri="{FF2B5EF4-FFF2-40B4-BE49-F238E27FC236}">
                  <a16:creationId xmlns:a16="http://schemas.microsoft.com/office/drawing/2014/main" id="{FB47CC66-573A-824A-A0A2-2EDA5C8CF68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30">
              <a:extLst>
                <a:ext uri="{FF2B5EF4-FFF2-40B4-BE49-F238E27FC236}">
                  <a16:creationId xmlns:a16="http://schemas.microsoft.com/office/drawing/2014/main" id="{7410505E-98EC-BD48-9FB9-33D12A381D6E}"/>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136">
              <a:extLst>
                <a:ext uri="{FF2B5EF4-FFF2-40B4-BE49-F238E27FC236}">
                  <a16:creationId xmlns:a16="http://schemas.microsoft.com/office/drawing/2014/main" id="{DB458DFD-CE35-6D42-B7CB-B938B05D5A5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47853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a:xfrm>
            <a:off x="574675" y="3167302"/>
            <a:ext cx="9144000" cy="861774"/>
          </a:xfrm>
        </p:spPr>
        <p:txBody>
          <a:bodyPr/>
          <a:lstStyle/>
          <a:p>
            <a:r>
              <a:rPr lang="en-US" sz="2000">
                <a:solidFill>
                  <a:schemeClr val="tx1"/>
                </a:solidFill>
                <a:cs typeface="Segoe UI"/>
              </a:rPr>
              <a:t>Technical overview</a:t>
            </a:r>
            <a:br>
              <a:rPr lang="en-US"/>
            </a:br>
            <a:r>
              <a:rPr lang="en-US">
                <a:solidFill>
                  <a:schemeClr val="accent2"/>
                </a:solidFill>
                <a:cs typeface="Segoe UI"/>
              </a:rPr>
              <a:t>Azure Database for MySQL</a:t>
            </a:r>
            <a:endParaRPr lang="en-US">
              <a:solidFill>
                <a:schemeClr val="accent2"/>
              </a:solidFill>
            </a:endParaRPr>
          </a:p>
        </p:txBody>
      </p:sp>
      <p:sp>
        <p:nvSpPr>
          <p:cNvPr id="3" name="Text Placeholder 2">
            <a:extLst>
              <a:ext uri="{FF2B5EF4-FFF2-40B4-BE49-F238E27FC236}">
                <a16:creationId xmlns:a16="http://schemas.microsoft.com/office/drawing/2014/main" id="{953C578D-0285-4E43-B030-68409FE37029}"/>
              </a:ext>
            </a:extLst>
          </p:cNvPr>
          <p:cNvSpPr>
            <a:spLocks noGrp="1"/>
          </p:cNvSpPr>
          <p:nvPr>
            <p:ph type="body" sz="quarter" idx="12"/>
          </p:nvPr>
        </p:nvSpPr>
        <p:spPr>
          <a:xfrm>
            <a:off x="574675" y="4457700"/>
            <a:ext cx="9144000" cy="307777"/>
          </a:xfrm>
        </p:spPr>
        <p:txBody>
          <a:bodyPr vert="horz" wrap="square" lIns="0" tIns="0" rIns="0" bIns="0" rtlCol="0" anchor="t">
            <a:spAutoFit/>
          </a:bodyPr>
          <a:lstStyle/>
          <a:p>
            <a:r>
              <a:rPr lang="en-US" dirty="0">
                <a:cs typeface="Segoe UI"/>
              </a:rPr>
              <a:t>August 2022</a:t>
            </a:r>
          </a:p>
        </p:txBody>
      </p:sp>
      <p:pic>
        <p:nvPicPr>
          <p:cNvPr id="5" name="Graphic 4" descr="Azure Database for PostgreSQL logo">
            <a:extLst>
              <a:ext uri="{FF2B5EF4-FFF2-40B4-BE49-F238E27FC236}">
                <a16:creationId xmlns:a16="http://schemas.microsoft.com/office/drawing/2014/main" id="{2373A517-B74F-4AD1-871F-B0DFC510219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6775" y="1810159"/>
            <a:ext cx="992841" cy="992839"/>
          </a:xfrm>
          <a:prstGeom prst="rect">
            <a:avLst/>
          </a:prstGeom>
        </p:spPr>
      </p:pic>
      <p:pic>
        <p:nvPicPr>
          <p:cNvPr id="4" name="Picture 5" descr="MySQL Server">
            <a:extLst>
              <a:ext uri="{FF2B5EF4-FFF2-40B4-BE49-F238E27FC236}">
                <a16:creationId xmlns:a16="http://schemas.microsoft.com/office/drawing/2014/main" id="{BC16182B-1C4F-5C2F-BB18-7941FAA7C210}"/>
              </a:ext>
            </a:extLst>
          </p:cNvPr>
          <p:cNvPicPr>
            <a:picLocks noChangeAspect="1"/>
          </p:cNvPicPr>
          <p:nvPr/>
        </p:nvPicPr>
        <p:blipFill>
          <a:blip r:embed="rId5"/>
          <a:stretch>
            <a:fillRect/>
          </a:stretch>
        </p:blipFill>
        <p:spPr>
          <a:xfrm>
            <a:off x="102704" y="1837790"/>
            <a:ext cx="1815549" cy="987530"/>
          </a:xfrm>
          <a:prstGeom prst="rect">
            <a:avLst/>
          </a:prstGeom>
        </p:spPr>
      </p:pic>
    </p:spTree>
    <p:extLst>
      <p:ext uri="{BB962C8B-B14F-4D97-AF65-F5344CB8AC3E}">
        <p14:creationId xmlns:p14="http://schemas.microsoft.com/office/powerpoint/2010/main" val="15937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CB2C-F1BA-C54E-BD6A-BE3F88CB2D36}"/>
              </a:ext>
            </a:extLst>
          </p:cNvPr>
          <p:cNvSpPr>
            <a:spLocks noGrp="1"/>
          </p:cNvSpPr>
          <p:nvPr>
            <p:ph type="title"/>
          </p:nvPr>
        </p:nvSpPr>
        <p:spPr>
          <a:xfrm>
            <a:off x="588263" y="457201"/>
            <a:ext cx="11018520" cy="492443"/>
          </a:xfrm>
        </p:spPr>
        <p:txBody>
          <a:bodyPr/>
          <a:lstStyle/>
          <a:p>
            <a:r>
              <a:rPr lang="en-US" sz="3200" dirty="0">
                <a:solidFill>
                  <a:schemeClr val="tx1"/>
                </a:solidFill>
                <a:cs typeface="Segoe UI"/>
              </a:rPr>
              <a:t>The safest place for relational data in the cloud​</a:t>
            </a:r>
          </a:p>
        </p:txBody>
      </p:sp>
      <p:sp>
        <p:nvSpPr>
          <p:cNvPr id="235" name="Rectangle 234" descr="Authentication and access management&#10;">
            <a:extLst>
              <a:ext uri="{FF2B5EF4-FFF2-40B4-BE49-F238E27FC236}">
                <a16:creationId xmlns:a16="http://schemas.microsoft.com/office/drawing/2014/main" id="{17490BD4-72EC-40F4-858A-4161607DB8E4}"/>
              </a:ext>
              <a:ext uri="{C183D7F6-B498-43B3-948B-1728B52AA6E4}">
                <adec:decorative xmlns:adec="http://schemas.microsoft.com/office/drawing/2017/decorative" val="0"/>
              </a:ext>
            </a:extLst>
          </p:cNvPr>
          <p:cNvSpPr/>
          <p:nvPr/>
        </p:nvSpPr>
        <p:spPr bwMode="auto">
          <a:xfrm>
            <a:off x="578811" y="1444625"/>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defRPr/>
            </a:pPr>
            <a:r>
              <a:rPr lang="en-US" kern="0" dirty="0">
                <a:solidFill>
                  <a:schemeClr val="accent1"/>
                </a:solidFill>
                <a:latin typeface="Segoe UI Semibold"/>
                <a:ea typeface="ＭＳ Ｐゴシック" pitchFamily="-72" charset="-128"/>
                <a:cs typeface="Segoe UI" panose="020B0502040204020203" pitchFamily="34" charset="0"/>
              </a:rPr>
              <a:t>Authentication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and access management</a:t>
            </a:r>
          </a:p>
        </p:txBody>
      </p:sp>
      <p:sp>
        <p:nvSpPr>
          <p:cNvPr id="240" name="Rectangle 239">
            <a:extLst>
              <a:ext uri="{FF2B5EF4-FFF2-40B4-BE49-F238E27FC236}">
                <a16:creationId xmlns:a16="http://schemas.microsoft.com/office/drawing/2014/main" id="{818C5794-A621-4D69-A1FC-5F8EB6281DAA}"/>
              </a:ext>
            </a:extLst>
          </p:cNvPr>
          <p:cNvSpPr/>
          <p:nvPr/>
        </p:nvSpPr>
        <p:spPr bwMode="auto">
          <a:xfrm>
            <a:off x="578812" y="3485603"/>
            <a:ext cx="2421264"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defRPr/>
            </a:pPr>
            <a:r>
              <a:rPr lang="en-US" sz="1200" kern="0" dirty="0">
                <a:solidFill>
                  <a:schemeClr val="tx2"/>
                </a:solidFill>
                <a:latin typeface="Segoe UI Semibold"/>
                <a:ea typeface="Segoe UI" pitchFamily="34" charset="0"/>
                <a:cs typeface="Segoe UI" pitchFamily="34" charset="0"/>
              </a:rPr>
              <a:t>Azure Active </a:t>
            </a:r>
            <a:br>
              <a:rPr lang="en-US" sz="1200" kern="0" dirty="0">
                <a:solidFill>
                  <a:schemeClr val="tx2"/>
                </a:solidFill>
                <a:latin typeface="Segoe UI Semibold"/>
                <a:ea typeface="Segoe UI" pitchFamily="34" charset="0"/>
                <a:cs typeface="Segoe UI" pitchFamily="34" charset="0"/>
              </a:rPr>
            </a:br>
            <a:r>
              <a:rPr lang="en-US" sz="1200" kern="0" dirty="0">
                <a:solidFill>
                  <a:schemeClr val="tx2"/>
                </a:solidFill>
                <a:latin typeface="Segoe UI Semibold"/>
                <a:ea typeface="Segoe UI" pitchFamily="34" charset="0"/>
                <a:cs typeface="Segoe UI" pitchFamily="34" charset="0"/>
              </a:rPr>
              <a:t>Directory Authentication</a:t>
            </a:r>
          </a:p>
        </p:txBody>
      </p:sp>
      <p:sp>
        <p:nvSpPr>
          <p:cNvPr id="5" name="Rectangle 4">
            <a:extLst>
              <a:ext uri="{FF2B5EF4-FFF2-40B4-BE49-F238E27FC236}">
                <a16:creationId xmlns:a16="http://schemas.microsoft.com/office/drawing/2014/main" id="{6E961847-FB77-7C2C-EC24-FD2FD3D411D8}"/>
              </a:ext>
            </a:extLst>
          </p:cNvPr>
          <p:cNvSpPr/>
          <p:nvPr/>
        </p:nvSpPr>
        <p:spPr bwMode="auto">
          <a:xfrm>
            <a:off x="580584" y="4081025"/>
            <a:ext cx="2421264" cy="1114331"/>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defRPr/>
            </a:pPr>
            <a:r>
              <a:rPr lang="en-US" sz="1200" kern="0" dirty="0">
                <a:solidFill>
                  <a:schemeClr val="tx2"/>
                </a:solidFill>
                <a:latin typeface="Segoe UI Semibold"/>
                <a:cs typeface="Segoe UI" pitchFamily="34" charset="0"/>
              </a:rPr>
              <a:t>MySQL native password authentication (</a:t>
            </a:r>
            <a:r>
              <a:rPr lang="en-US" sz="1200" kern="0" dirty="0" err="1">
                <a:solidFill>
                  <a:schemeClr val="tx2"/>
                </a:solidFill>
                <a:latin typeface="Segoe UI Semibold"/>
                <a:cs typeface="Segoe UI" pitchFamily="34" charset="0"/>
              </a:rPr>
              <a:t>validate_password</a:t>
            </a:r>
            <a:r>
              <a:rPr lang="en-US" sz="1200" kern="0" dirty="0">
                <a:solidFill>
                  <a:schemeClr val="tx2"/>
                </a:solidFill>
                <a:latin typeface="Segoe UI Semibold"/>
                <a:cs typeface="Segoe UI" pitchFamily="34" charset="0"/>
              </a:rPr>
              <a:t>, caching_sha2_password plugin support)</a:t>
            </a:r>
          </a:p>
        </p:txBody>
      </p:sp>
      <p:sp>
        <p:nvSpPr>
          <p:cNvPr id="245" name="Rectangle 244" descr="Data protection&#10;">
            <a:extLst>
              <a:ext uri="{FF2B5EF4-FFF2-40B4-BE49-F238E27FC236}">
                <a16:creationId xmlns:a16="http://schemas.microsoft.com/office/drawing/2014/main" id="{09C828EE-10F7-4A82-8072-DE6A9E3C5FEB}"/>
              </a:ext>
              <a:ext uri="{C183D7F6-B498-43B3-948B-1728B52AA6E4}">
                <adec:decorative xmlns:adec="http://schemas.microsoft.com/office/drawing/2017/decorative" val="0"/>
              </a:ext>
            </a:extLst>
          </p:cNvPr>
          <p:cNvSpPr/>
          <p:nvPr/>
        </p:nvSpPr>
        <p:spPr bwMode="auto">
          <a:xfrm>
            <a:off x="3445573" y="1444625"/>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Data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protection</a:t>
            </a:r>
          </a:p>
        </p:txBody>
      </p:sp>
      <p:grpSp>
        <p:nvGrpSpPr>
          <p:cNvPr id="246" name="Graphic 68">
            <a:extLst>
              <a:ext uri="{FF2B5EF4-FFF2-40B4-BE49-F238E27FC236}">
                <a16:creationId xmlns:a16="http://schemas.microsoft.com/office/drawing/2014/main" id="{F2CC82A5-2AB9-41B1-BB38-B906F2CFDC6A}"/>
              </a:ext>
              <a:ext uri="{C183D7F6-B498-43B3-948B-1728B52AA6E4}">
                <adec:decorative xmlns:adec="http://schemas.microsoft.com/office/drawing/2017/decorative" val="1"/>
              </a:ext>
            </a:extLst>
          </p:cNvPr>
          <p:cNvGrpSpPr/>
          <p:nvPr/>
        </p:nvGrpSpPr>
        <p:grpSpPr>
          <a:xfrm>
            <a:off x="5000988" y="2505590"/>
            <a:ext cx="692535" cy="731125"/>
            <a:chOff x="3708250" y="3754411"/>
            <a:chExt cx="553299" cy="584129"/>
          </a:xfrm>
        </p:grpSpPr>
        <p:sp>
          <p:nvSpPr>
            <p:cNvPr id="249" name="Freeform: Shape 248">
              <a:extLst>
                <a:ext uri="{FF2B5EF4-FFF2-40B4-BE49-F238E27FC236}">
                  <a16:creationId xmlns:a16="http://schemas.microsoft.com/office/drawing/2014/main" id="{048EBD8F-A409-4E63-867A-0F82C8EA96F1}"/>
                </a:ext>
              </a:extLst>
            </p:cNvPr>
            <p:cNvSpPr/>
            <p:nvPr/>
          </p:nvSpPr>
          <p:spPr>
            <a:xfrm>
              <a:off x="3999043" y="3812484"/>
              <a:ext cx="260952" cy="219551"/>
            </a:xfrm>
            <a:custGeom>
              <a:avLst/>
              <a:gdLst>
                <a:gd name="connsiteX0" fmla="*/ 231732 w 260952"/>
                <a:gd name="connsiteY0" fmla="*/ 155232 h 219551"/>
                <a:gd name="connsiteX1" fmla="*/ 0 w 260952"/>
                <a:gd name="connsiteY1" fmla="*/ 0 h 219551"/>
                <a:gd name="connsiteX2" fmla="*/ 0 w 260952"/>
                <a:gd name="connsiteY2" fmla="*/ 41203 h 219551"/>
                <a:gd name="connsiteX3" fmla="*/ 192691 w 260952"/>
                <a:gd name="connsiteY3" fmla="*/ 169365 h 219551"/>
                <a:gd name="connsiteX4" fmla="*/ 150896 w 260952"/>
                <a:gd name="connsiteY4" fmla="*/ 184457 h 219551"/>
                <a:gd name="connsiteX5" fmla="*/ 225864 w 260952"/>
                <a:gd name="connsiteY5" fmla="*/ 219552 h 219551"/>
                <a:gd name="connsiteX6" fmla="*/ 260952 w 260952"/>
                <a:gd name="connsiteY6" fmla="*/ 144571 h 219551"/>
                <a:gd name="connsiteX7" fmla="*/ 231732 w 260952"/>
                <a:gd name="connsiteY7" fmla="*/ 155232 h 2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52" h="219551">
                  <a:moveTo>
                    <a:pt x="231732" y="155232"/>
                  </a:moveTo>
                  <a:cubicBezTo>
                    <a:pt x="183111" y="72705"/>
                    <a:pt x="98801" y="13894"/>
                    <a:pt x="0" y="0"/>
                  </a:cubicBezTo>
                  <a:lnTo>
                    <a:pt x="0" y="41203"/>
                  </a:lnTo>
                  <a:cubicBezTo>
                    <a:pt x="81197" y="54259"/>
                    <a:pt x="150657" y="102290"/>
                    <a:pt x="192691" y="169365"/>
                  </a:cubicBezTo>
                  <a:lnTo>
                    <a:pt x="150896" y="184457"/>
                  </a:lnTo>
                  <a:lnTo>
                    <a:pt x="225864" y="219552"/>
                  </a:lnTo>
                  <a:lnTo>
                    <a:pt x="260952" y="144571"/>
                  </a:lnTo>
                  <a:lnTo>
                    <a:pt x="231732" y="155232"/>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50" name="Freeform: Shape 249">
              <a:extLst>
                <a:ext uri="{FF2B5EF4-FFF2-40B4-BE49-F238E27FC236}">
                  <a16:creationId xmlns:a16="http://schemas.microsoft.com/office/drawing/2014/main" id="{AA7398D2-119F-48E0-A1EE-9C6F189839E4}"/>
                </a:ext>
              </a:extLst>
            </p:cNvPr>
            <p:cNvSpPr/>
            <p:nvPr/>
          </p:nvSpPr>
          <p:spPr>
            <a:xfrm>
              <a:off x="3708250" y="4119827"/>
              <a:ext cx="263946" cy="218713"/>
            </a:xfrm>
            <a:custGeom>
              <a:avLst/>
              <a:gdLst>
                <a:gd name="connsiteX0" fmla="*/ 75926 w 263946"/>
                <a:gd name="connsiteY0" fmla="*/ 47432 h 218713"/>
                <a:gd name="connsiteX1" fmla="*/ 109938 w 263946"/>
                <a:gd name="connsiteY1" fmla="*/ 35095 h 218713"/>
                <a:gd name="connsiteX2" fmla="*/ 35089 w 263946"/>
                <a:gd name="connsiteY2" fmla="*/ 0 h 218713"/>
                <a:gd name="connsiteX3" fmla="*/ 0 w 263946"/>
                <a:gd name="connsiteY3" fmla="*/ 74981 h 218713"/>
                <a:gd name="connsiteX4" fmla="*/ 37005 w 263946"/>
                <a:gd name="connsiteY4" fmla="*/ 61565 h 218713"/>
                <a:gd name="connsiteX5" fmla="*/ 263947 w 263946"/>
                <a:gd name="connsiteY5" fmla="*/ 218713 h 218713"/>
                <a:gd name="connsiteX6" fmla="*/ 263947 w 263946"/>
                <a:gd name="connsiteY6" fmla="*/ 177391 h 218713"/>
                <a:gd name="connsiteX7" fmla="*/ 75926 w 263946"/>
                <a:gd name="connsiteY7" fmla="*/ 47432 h 21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46" h="218713">
                  <a:moveTo>
                    <a:pt x="75926" y="47432"/>
                  </a:moveTo>
                  <a:lnTo>
                    <a:pt x="109938" y="35095"/>
                  </a:lnTo>
                  <a:lnTo>
                    <a:pt x="35089" y="0"/>
                  </a:lnTo>
                  <a:lnTo>
                    <a:pt x="0" y="74981"/>
                  </a:lnTo>
                  <a:lnTo>
                    <a:pt x="37005" y="61565"/>
                  </a:lnTo>
                  <a:cubicBezTo>
                    <a:pt x="84190" y="143732"/>
                    <a:pt x="166702" y="203023"/>
                    <a:pt x="263947" y="218713"/>
                  </a:cubicBezTo>
                  <a:lnTo>
                    <a:pt x="263947" y="177391"/>
                  </a:lnTo>
                  <a:cubicBezTo>
                    <a:pt x="184307" y="162538"/>
                    <a:pt x="116644" y="114148"/>
                    <a:pt x="75926" y="47432"/>
                  </a:cubicBez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51" name="Freeform: Shape 250">
              <a:extLst>
                <a:ext uri="{FF2B5EF4-FFF2-40B4-BE49-F238E27FC236}">
                  <a16:creationId xmlns:a16="http://schemas.microsoft.com/office/drawing/2014/main" id="{97E5FA6C-1ECE-4200-8DF5-F52E1C576963}"/>
                </a:ext>
              </a:extLst>
            </p:cNvPr>
            <p:cNvSpPr/>
            <p:nvPr/>
          </p:nvSpPr>
          <p:spPr>
            <a:xfrm>
              <a:off x="4009175" y="4113039"/>
              <a:ext cx="252374" cy="207849"/>
            </a:xfrm>
            <a:custGeom>
              <a:avLst/>
              <a:gdLst>
                <a:gd name="connsiteX0" fmla="*/ 222669 w 252374"/>
                <a:gd name="connsiteY0" fmla="*/ 0 h 207849"/>
                <a:gd name="connsiteX1" fmla="*/ 74143 w 252374"/>
                <a:gd name="connsiteY1" fmla="*/ 148550 h 207849"/>
                <a:gd name="connsiteX2" fmla="*/ 29706 w 252374"/>
                <a:gd name="connsiteY2" fmla="*/ 103985 h 207849"/>
                <a:gd name="connsiteX3" fmla="*/ 0 w 252374"/>
                <a:gd name="connsiteY3" fmla="*/ 133695 h 207849"/>
                <a:gd name="connsiteX4" fmla="*/ 74143 w 252374"/>
                <a:gd name="connsiteY4" fmla="*/ 207850 h 207849"/>
                <a:gd name="connsiteX5" fmla="*/ 252374 w 252374"/>
                <a:gd name="connsiteY5" fmla="*/ 29590 h 207849"/>
                <a:gd name="connsiteX6" fmla="*/ 222669 w 252374"/>
                <a:gd name="connsiteY6" fmla="*/ 0 h 20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74" h="207849">
                  <a:moveTo>
                    <a:pt x="222669" y="0"/>
                  </a:moveTo>
                  <a:lnTo>
                    <a:pt x="74143" y="148550"/>
                  </a:lnTo>
                  <a:lnTo>
                    <a:pt x="29706" y="103985"/>
                  </a:lnTo>
                  <a:lnTo>
                    <a:pt x="0" y="133695"/>
                  </a:lnTo>
                  <a:lnTo>
                    <a:pt x="74143" y="207850"/>
                  </a:lnTo>
                  <a:lnTo>
                    <a:pt x="252374" y="29590"/>
                  </a:lnTo>
                  <a:lnTo>
                    <a:pt x="222669" y="0"/>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52" name="Freeform: Shape 251">
              <a:extLst>
                <a:ext uri="{FF2B5EF4-FFF2-40B4-BE49-F238E27FC236}">
                  <a16:creationId xmlns:a16="http://schemas.microsoft.com/office/drawing/2014/main" id="{ED452AA9-DC8D-4941-BD3A-AAA831452036}"/>
                </a:ext>
              </a:extLst>
            </p:cNvPr>
            <p:cNvSpPr/>
            <p:nvPr/>
          </p:nvSpPr>
          <p:spPr>
            <a:xfrm>
              <a:off x="3717804" y="3754411"/>
              <a:ext cx="170938" cy="277549"/>
            </a:xfrm>
            <a:custGeom>
              <a:avLst/>
              <a:gdLst>
                <a:gd name="connsiteX0" fmla="*/ 170939 w 170938"/>
                <a:gd name="connsiteY0" fmla="*/ 85483 h 277549"/>
                <a:gd name="connsiteX1" fmla="*/ 85469 w 170938"/>
                <a:gd name="connsiteY1" fmla="*/ 0 h 277549"/>
                <a:gd name="connsiteX2" fmla="*/ 1178 w 170938"/>
                <a:gd name="connsiteY2" fmla="*/ 71448 h 277549"/>
                <a:gd name="connsiteX3" fmla="*/ 36160 w 170938"/>
                <a:gd name="connsiteY3" fmla="*/ 71448 h 277549"/>
                <a:gd name="connsiteX4" fmla="*/ 49260 w 170938"/>
                <a:gd name="connsiteY4" fmla="*/ 49268 h 277549"/>
                <a:gd name="connsiteX5" fmla="*/ 85421 w 170938"/>
                <a:gd name="connsiteY5" fmla="*/ 34203 h 277549"/>
                <a:gd name="connsiteX6" fmla="*/ 121580 w 170938"/>
                <a:gd name="connsiteY6" fmla="*/ 49268 h 277549"/>
                <a:gd name="connsiteX7" fmla="*/ 136642 w 170938"/>
                <a:gd name="connsiteY7" fmla="*/ 85433 h 277549"/>
                <a:gd name="connsiteX8" fmla="*/ 136594 w 170938"/>
                <a:gd name="connsiteY8" fmla="*/ 106043 h 277549"/>
                <a:gd name="connsiteX9" fmla="*/ 0 w 170938"/>
                <a:gd name="connsiteY9" fmla="*/ 106043 h 277549"/>
                <a:gd name="connsiteX10" fmla="*/ 0 w 170938"/>
                <a:gd name="connsiteY10" fmla="*/ 277549 h 277549"/>
                <a:gd name="connsiteX11" fmla="*/ 170889 w 170938"/>
                <a:gd name="connsiteY11" fmla="*/ 277549 h 277549"/>
                <a:gd name="connsiteX12" fmla="*/ 170889 w 170938"/>
                <a:gd name="connsiteY12" fmla="*/ 117282 h 277549"/>
                <a:gd name="connsiteX13" fmla="*/ 170939 w 170938"/>
                <a:gd name="connsiteY13" fmla="*/ 85483 h 27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38" h="277549">
                  <a:moveTo>
                    <a:pt x="170939" y="85483"/>
                  </a:moveTo>
                  <a:cubicBezTo>
                    <a:pt x="170939" y="38472"/>
                    <a:pt x="132472" y="0"/>
                    <a:pt x="85469" y="0"/>
                  </a:cubicBezTo>
                  <a:cubicBezTo>
                    <a:pt x="43225" y="0"/>
                    <a:pt x="7948" y="31062"/>
                    <a:pt x="1178" y="71448"/>
                  </a:cubicBezTo>
                  <a:lnTo>
                    <a:pt x="36160" y="71448"/>
                  </a:lnTo>
                  <a:cubicBezTo>
                    <a:pt x="38515" y="63204"/>
                    <a:pt x="42980" y="55598"/>
                    <a:pt x="49260" y="49268"/>
                  </a:cubicBezTo>
                  <a:cubicBezTo>
                    <a:pt x="58975" y="39552"/>
                    <a:pt x="71829" y="34203"/>
                    <a:pt x="85421" y="34203"/>
                  </a:cubicBezTo>
                  <a:cubicBezTo>
                    <a:pt x="99011" y="34203"/>
                    <a:pt x="111866" y="39552"/>
                    <a:pt x="121580" y="49268"/>
                  </a:cubicBezTo>
                  <a:cubicBezTo>
                    <a:pt x="131294" y="58984"/>
                    <a:pt x="136642" y="71841"/>
                    <a:pt x="136642" y="85433"/>
                  </a:cubicBezTo>
                  <a:cubicBezTo>
                    <a:pt x="136642" y="88182"/>
                    <a:pt x="136642" y="95886"/>
                    <a:pt x="136594" y="106043"/>
                  </a:cubicBezTo>
                  <a:lnTo>
                    <a:pt x="0" y="106043"/>
                  </a:lnTo>
                  <a:lnTo>
                    <a:pt x="0" y="277549"/>
                  </a:lnTo>
                  <a:lnTo>
                    <a:pt x="170889" y="277549"/>
                  </a:lnTo>
                  <a:lnTo>
                    <a:pt x="170889" y="117282"/>
                  </a:lnTo>
                  <a:cubicBezTo>
                    <a:pt x="170939" y="101775"/>
                    <a:pt x="170939" y="89213"/>
                    <a:pt x="170939" y="85483"/>
                  </a:cubicBez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53" name="Freeform: Shape 252">
              <a:extLst>
                <a:ext uri="{FF2B5EF4-FFF2-40B4-BE49-F238E27FC236}">
                  <a16:creationId xmlns:a16="http://schemas.microsoft.com/office/drawing/2014/main" id="{876EB15C-A134-4056-9C71-29A062D00B51}"/>
                </a:ext>
              </a:extLst>
            </p:cNvPr>
            <p:cNvSpPr/>
            <p:nvPr/>
          </p:nvSpPr>
          <p:spPr>
            <a:xfrm>
              <a:off x="3781191" y="3920700"/>
              <a:ext cx="44157" cy="44164"/>
            </a:xfrm>
            <a:custGeom>
              <a:avLst/>
              <a:gdLst>
                <a:gd name="connsiteX0" fmla="*/ 22079 w 44157"/>
                <a:gd name="connsiteY0" fmla="*/ 44165 h 44164"/>
                <a:gd name="connsiteX1" fmla="*/ 44157 w 44157"/>
                <a:gd name="connsiteY1" fmla="*/ 22083 h 44164"/>
                <a:gd name="connsiteX2" fmla="*/ 22079 w 44157"/>
                <a:gd name="connsiteY2" fmla="*/ 0 h 44164"/>
                <a:gd name="connsiteX3" fmla="*/ 0 w 44157"/>
                <a:gd name="connsiteY3" fmla="*/ 22083 h 44164"/>
                <a:gd name="connsiteX4" fmla="*/ 22079 w 44157"/>
                <a:gd name="connsiteY4" fmla="*/ 44165 h 4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7" h="44164">
                  <a:moveTo>
                    <a:pt x="22079" y="44165"/>
                  </a:moveTo>
                  <a:cubicBezTo>
                    <a:pt x="34273" y="44165"/>
                    <a:pt x="44157" y="34278"/>
                    <a:pt x="44157" y="22083"/>
                  </a:cubicBezTo>
                  <a:cubicBezTo>
                    <a:pt x="44157" y="9888"/>
                    <a:pt x="34273" y="0"/>
                    <a:pt x="22079" y="0"/>
                  </a:cubicBezTo>
                  <a:cubicBezTo>
                    <a:pt x="9885" y="0"/>
                    <a:pt x="0" y="9888"/>
                    <a:pt x="0" y="22083"/>
                  </a:cubicBezTo>
                  <a:cubicBezTo>
                    <a:pt x="0" y="34278"/>
                    <a:pt x="9885" y="44165"/>
                    <a:pt x="22079" y="44165"/>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grpSp>
      <p:sp>
        <p:nvSpPr>
          <p:cNvPr id="6" name="Rectangle 5">
            <a:extLst>
              <a:ext uri="{FF2B5EF4-FFF2-40B4-BE49-F238E27FC236}">
                <a16:creationId xmlns:a16="http://schemas.microsoft.com/office/drawing/2014/main" id="{F070B5D7-D5C5-D5D2-65A0-741853AE402A}"/>
              </a:ext>
            </a:extLst>
          </p:cNvPr>
          <p:cNvSpPr/>
          <p:nvPr/>
        </p:nvSpPr>
        <p:spPr bwMode="auto">
          <a:xfrm>
            <a:off x="3447346" y="3487375"/>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SSL/TLS enforcement with TLS v1.3 support</a:t>
            </a:r>
          </a:p>
        </p:txBody>
      </p:sp>
      <p:sp>
        <p:nvSpPr>
          <p:cNvPr id="255" name="Rectangle 254">
            <a:extLst>
              <a:ext uri="{FF2B5EF4-FFF2-40B4-BE49-F238E27FC236}">
                <a16:creationId xmlns:a16="http://schemas.microsoft.com/office/drawing/2014/main" id="{2FB38214-94E9-4067-9ED0-A212928C0721}"/>
              </a:ext>
            </a:extLst>
          </p:cNvPr>
          <p:cNvSpPr/>
          <p:nvPr/>
        </p:nvSpPr>
        <p:spPr bwMode="auto">
          <a:xfrm>
            <a:off x="3445574" y="4082342"/>
            <a:ext cx="2423160" cy="69678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Transparent </a:t>
            </a:r>
            <a:br>
              <a:rPr lang="en-US" sz="1200" kern="0" dirty="0">
                <a:solidFill>
                  <a:schemeClr val="tx2"/>
                </a:solidFill>
                <a:latin typeface="Segoe UI Semibold"/>
                <a:cs typeface="Segoe UI" pitchFamily="34" charset="0"/>
              </a:rPr>
            </a:br>
            <a:r>
              <a:rPr lang="en-US" sz="1200" kern="0" dirty="0">
                <a:solidFill>
                  <a:schemeClr val="tx2"/>
                </a:solidFill>
                <a:latin typeface="Segoe UI Semibold"/>
                <a:cs typeface="Segoe UI" pitchFamily="34" charset="0"/>
              </a:rPr>
              <a:t>Data Encryption at Rest with Customer Managed Keys</a:t>
            </a:r>
          </a:p>
        </p:txBody>
      </p:sp>
      <p:sp>
        <p:nvSpPr>
          <p:cNvPr id="260" name="Rectangle 259" descr="Network security&#10;">
            <a:extLst>
              <a:ext uri="{FF2B5EF4-FFF2-40B4-BE49-F238E27FC236}">
                <a16:creationId xmlns:a16="http://schemas.microsoft.com/office/drawing/2014/main" id="{1792E58F-07D8-4D93-828D-734ED0957115}"/>
              </a:ext>
              <a:ext uri="{C183D7F6-B498-43B3-948B-1728B52AA6E4}">
                <adec:decorative xmlns:adec="http://schemas.microsoft.com/office/drawing/2017/decorative" val="0"/>
              </a:ext>
            </a:extLst>
          </p:cNvPr>
          <p:cNvSpPr/>
          <p:nvPr/>
        </p:nvSpPr>
        <p:spPr bwMode="auto">
          <a:xfrm>
            <a:off x="6314108" y="1444627"/>
            <a:ext cx="2421265" cy="1960522"/>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Network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security</a:t>
            </a:r>
          </a:p>
        </p:txBody>
      </p:sp>
      <p:grpSp>
        <p:nvGrpSpPr>
          <p:cNvPr id="261" name="Group 260">
            <a:extLst>
              <a:ext uri="{FF2B5EF4-FFF2-40B4-BE49-F238E27FC236}">
                <a16:creationId xmlns:a16="http://schemas.microsoft.com/office/drawing/2014/main" id="{59E7C4F7-47DE-4FC6-A043-6917F681C709}"/>
              </a:ext>
              <a:ext uri="{C183D7F6-B498-43B3-948B-1728B52AA6E4}">
                <adec:decorative xmlns:adec="http://schemas.microsoft.com/office/drawing/2017/decorative" val="1"/>
              </a:ext>
            </a:extLst>
          </p:cNvPr>
          <p:cNvGrpSpPr/>
          <p:nvPr/>
        </p:nvGrpSpPr>
        <p:grpSpPr>
          <a:xfrm>
            <a:off x="8062678" y="2593150"/>
            <a:ext cx="492848" cy="831596"/>
            <a:chOff x="5368852" y="5557517"/>
            <a:chExt cx="502731" cy="848271"/>
          </a:xfrm>
        </p:grpSpPr>
        <p:sp>
          <p:nvSpPr>
            <p:cNvPr id="262" name="AutoShape 18">
              <a:extLst>
                <a:ext uri="{FF2B5EF4-FFF2-40B4-BE49-F238E27FC236}">
                  <a16:creationId xmlns:a16="http://schemas.microsoft.com/office/drawing/2014/main" id="{EA7B93A2-273E-4C09-BB6F-DA6D49E4B068}"/>
                </a:ext>
              </a:extLst>
            </p:cNvPr>
            <p:cNvSpPr>
              <a:spLocks noChangeAspect="1" noChangeArrowheads="1" noTextEdit="1"/>
            </p:cNvSpPr>
            <p:nvPr/>
          </p:nvSpPr>
          <p:spPr bwMode="auto">
            <a:xfrm>
              <a:off x="5368852" y="5557517"/>
              <a:ext cx="502731" cy="8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nvGrpSpPr>
            <p:cNvPr id="266" name="Group 265">
              <a:extLst>
                <a:ext uri="{FF2B5EF4-FFF2-40B4-BE49-F238E27FC236}">
                  <a16:creationId xmlns:a16="http://schemas.microsoft.com/office/drawing/2014/main" id="{2F1FCE90-E5D6-423E-9766-7F66EF093E5F}"/>
                </a:ext>
              </a:extLst>
            </p:cNvPr>
            <p:cNvGrpSpPr/>
            <p:nvPr/>
          </p:nvGrpSpPr>
          <p:grpSpPr>
            <a:xfrm>
              <a:off x="5452807" y="5591873"/>
              <a:ext cx="334820" cy="334820"/>
              <a:chOff x="5259504" y="5591873"/>
              <a:chExt cx="334820" cy="334820"/>
            </a:xfrm>
          </p:grpSpPr>
          <p:sp>
            <p:nvSpPr>
              <p:cNvPr id="267" name="Arc 266">
                <a:extLst>
                  <a:ext uri="{FF2B5EF4-FFF2-40B4-BE49-F238E27FC236}">
                    <a16:creationId xmlns:a16="http://schemas.microsoft.com/office/drawing/2014/main" id="{593E5DDE-7DBD-42CB-8A4B-4EEF73300963}"/>
                  </a:ext>
                </a:extLst>
              </p:cNvPr>
              <p:cNvSpPr/>
              <p:nvPr/>
            </p:nvSpPr>
            <p:spPr>
              <a:xfrm rot="16200000">
                <a:off x="5259504" y="5591873"/>
                <a:ext cx="334820" cy="334820"/>
              </a:xfrm>
              <a:prstGeom prst="arc">
                <a:avLst>
                  <a:gd name="adj1" fmla="val 16200000"/>
                  <a:gd name="adj2" fmla="val 5385079"/>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05">
                  <a:defRPr/>
                </a:pPr>
                <a:endParaRPr lang="en-US">
                  <a:solidFill>
                    <a:srgbClr val="000000"/>
                  </a:solidFill>
                  <a:latin typeface="Segoe UI"/>
                </a:endParaRPr>
              </a:p>
            </p:txBody>
          </p:sp>
          <p:cxnSp>
            <p:nvCxnSpPr>
              <p:cNvPr id="268" name="Straight Connector 267">
                <a:extLst>
                  <a:ext uri="{FF2B5EF4-FFF2-40B4-BE49-F238E27FC236}">
                    <a16:creationId xmlns:a16="http://schemas.microsoft.com/office/drawing/2014/main" id="{C87B9705-0FB2-47A2-9327-990336708A4C}"/>
                  </a:ext>
                </a:extLst>
              </p:cNvPr>
              <p:cNvCxnSpPr>
                <a:cxnSpLocks/>
                <a:stCxn id="267" idx="0"/>
              </p:cNvCxnSpPr>
              <p:nvPr/>
            </p:nvCxnSpPr>
            <p:spPr>
              <a:xfrm>
                <a:off x="5259504" y="5759283"/>
                <a:ext cx="0" cy="7239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26772CF-2DBC-4493-9590-7348C5DB4F5D}"/>
                  </a:ext>
                </a:extLst>
              </p:cNvPr>
              <p:cNvCxnSpPr>
                <a:cxnSpLocks/>
                <a:stCxn id="267" idx="2"/>
              </p:cNvCxnSpPr>
              <p:nvPr/>
            </p:nvCxnSpPr>
            <p:spPr>
              <a:xfrm>
                <a:off x="5594322" y="5758556"/>
                <a:ext cx="0" cy="7312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3" name="Rectangle 21">
              <a:extLst>
                <a:ext uri="{FF2B5EF4-FFF2-40B4-BE49-F238E27FC236}">
                  <a16:creationId xmlns:a16="http://schemas.microsoft.com/office/drawing/2014/main" id="{E1397855-4EE1-48DF-99AD-F2A9232229F9}"/>
                </a:ext>
              </a:extLst>
            </p:cNvPr>
            <p:cNvSpPr>
              <a:spLocks noChangeArrowheads="1"/>
            </p:cNvSpPr>
            <p:nvPr/>
          </p:nvSpPr>
          <p:spPr bwMode="auto">
            <a:xfrm>
              <a:off x="5368852" y="5809591"/>
              <a:ext cx="502731" cy="3667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264" name="Freeform 22">
              <a:extLst>
                <a:ext uri="{FF2B5EF4-FFF2-40B4-BE49-F238E27FC236}">
                  <a16:creationId xmlns:a16="http://schemas.microsoft.com/office/drawing/2014/main" id="{0E3B3FBD-6AA5-4C73-9B73-6BF98DFBC933}"/>
                </a:ext>
              </a:extLst>
            </p:cNvPr>
            <p:cNvSpPr>
              <a:spLocks/>
            </p:cNvSpPr>
            <p:nvPr/>
          </p:nvSpPr>
          <p:spPr bwMode="auto">
            <a:xfrm>
              <a:off x="5562864" y="5905889"/>
              <a:ext cx="114708" cy="116124"/>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265" name="Freeform 23">
              <a:extLst>
                <a:ext uri="{FF2B5EF4-FFF2-40B4-BE49-F238E27FC236}">
                  <a16:creationId xmlns:a16="http://schemas.microsoft.com/office/drawing/2014/main" id="{E0230A0D-7B0B-4CBE-85BC-F1B67563B969}"/>
                </a:ext>
              </a:extLst>
            </p:cNvPr>
            <p:cNvSpPr>
              <a:spLocks/>
            </p:cNvSpPr>
            <p:nvPr/>
          </p:nvSpPr>
          <p:spPr bwMode="auto">
            <a:xfrm>
              <a:off x="5591187" y="5963951"/>
              <a:ext cx="58062" cy="135950"/>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sp>
        <p:nvSpPr>
          <p:cNvPr id="270" name="Rectangle 269">
            <a:extLst>
              <a:ext uri="{FF2B5EF4-FFF2-40B4-BE49-F238E27FC236}">
                <a16:creationId xmlns:a16="http://schemas.microsoft.com/office/drawing/2014/main" id="{3F5836C4-8920-46E2-A078-2F3A48E43D02}"/>
              </a:ext>
            </a:extLst>
          </p:cNvPr>
          <p:cNvSpPr/>
          <p:nvPr/>
        </p:nvSpPr>
        <p:spPr bwMode="auto">
          <a:xfrm>
            <a:off x="6314108" y="3485602"/>
            <a:ext cx="2421265" cy="61633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Private access with Network Isolation with </a:t>
            </a:r>
            <a:r>
              <a:rPr lang="en-US" sz="1200" kern="0" err="1">
                <a:solidFill>
                  <a:schemeClr val="tx2"/>
                </a:solidFill>
                <a:latin typeface="Segoe UI Semibold"/>
                <a:cs typeface="Segoe UI" pitchFamily="34" charset="0"/>
              </a:rPr>
              <a:t>VNet</a:t>
            </a:r>
            <a:r>
              <a:rPr lang="en-US" sz="1200" kern="0">
                <a:solidFill>
                  <a:schemeClr val="tx2"/>
                </a:solidFill>
                <a:latin typeface="Segoe UI Semibold"/>
                <a:cs typeface="Segoe UI" pitchFamily="34" charset="0"/>
              </a:rPr>
              <a:t> Injection and Network Security Groups</a:t>
            </a:r>
          </a:p>
        </p:txBody>
      </p:sp>
      <p:sp>
        <p:nvSpPr>
          <p:cNvPr id="271" name="Rectangle 270">
            <a:extLst>
              <a:ext uri="{FF2B5EF4-FFF2-40B4-BE49-F238E27FC236}">
                <a16:creationId xmlns:a16="http://schemas.microsoft.com/office/drawing/2014/main" id="{7084D92F-BD0B-41B0-9974-EF27B8A90093}"/>
              </a:ext>
            </a:extLst>
          </p:cNvPr>
          <p:cNvSpPr/>
          <p:nvPr/>
        </p:nvSpPr>
        <p:spPr bwMode="auto">
          <a:xfrm>
            <a:off x="6314109" y="4182390"/>
            <a:ext cx="2421264"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nb-NO" sz="1200" kern="0">
                <a:solidFill>
                  <a:schemeClr val="tx2"/>
                </a:solidFill>
                <a:latin typeface="Segoe UI Semibold"/>
                <a:cs typeface="Segoe UI" pitchFamily="34" charset="0"/>
              </a:rPr>
              <a:t>Private Link for MySQL* </a:t>
            </a:r>
          </a:p>
        </p:txBody>
      </p:sp>
      <p:sp>
        <p:nvSpPr>
          <p:cNvPr id="272" name="Rectangle 271">
            <a:extLst>
              <a:ext uri="{FF2B5EF4-FFF2-40B4-BE49-F238E27FC236}">
                <a16:creationId xmlns:a16="http://schemas.microsoft.com/office/drawing/2014/main" id="{D7EDBDE0-AF3A-4475-BA3C-D2874E4D146D}"/>
              </a:ext>
            </a:extLst>
          </p:cNvPr>
          <p:cNvSpPr/>
          <p:nvPr/>
        </p:nvSpPr>
        <p:spPr bwMode="auto">
          <a:xfrm>
            <a:off x="6314109" y="4779126"/>
            <a:ext cx="2421264" cy="59602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Public endpoints with Firewall Rules</a:t>
            </a:r>
          </a:p>
        </p:txBody>
      </p:sp>
      <p:sp>
        <p:nvSpPr>
          <p:cNvPr id="294" name="Rectangle 293" descr="Threat prevention and detection&#10;">
            <a:extLst>
              <a:ext uri="{FF2B5EF4-FFF2-40B4-BE49-F238E27FC236}">
                <a16:creationId xmlns:a16="http://schemas.microsoft.com/office/drawing/2014/main" id="{95030C5E-B8FF-4FC8-A3C8-E6053A118925}"/>
              </a:ext>
              <a:ext uri="{C183D7F6-B498-43B3-948B-1728B52AA6E4}">
                <adec:decorative xmlns:adec="http://schemas.microsoft.com/office/drawing/2017/decorative" val="0"/>
              </a:ext>
            </a:extLst>
          </p:cNvPr>
          <p:cNvSpPr/>
          <p:nvPr/>
        </p:nvSpPr>
        <p:spPr bwMode="auto">
          <a:xfrm>
            <a:off x="9178974" y="1444625"/>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Threat prevention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and detection</a:t>
            </a:r>
          </a:p>
        </p:txBody>
      </p:sp>
      <p:grpSp>
        <p:nvGrpSpPr>
          <p:cNvPr id="295" name="Group 4">
            <a:extLst>
              <a:ext uri="{FF2B5EF4-FFF2-40B4-BE49-F238E27FC236}">
                <a16:creationId xmlns:a16="http://schemas.microsoft.com/office/drawing/2014/main" id="{0A9C0FDC-2F31-4521-B230-73DA9AFF2638}"/>
              </a:ext>
              <a:ext uri="{C183D7F6-B498-43B3-948B-1728B52AA6E4}">
                <adec:decorative xmlns:adec="http://schemas.microsoft.com/office/drawing/2017/decorative" val="1"/>
              </a:ext>
            </a:extLst>
          </p:cNvPr>
          <p:cNvGrpSpPr>
            <a:grpSpLocks noChangeAspect="1"/>
          </p:cNvGrpSpPr>
          <p:nvPr/>
        </p:nvGrpSpPr>
        <p:grpSpPr bwMode="auto">
          <a:xfrm>
            <a:off x="10587528" y="2578273"/>
            <a:ext cx="828385" cy="622395"/>
            <a:chOff x="6198" y="3469"/>
            <a:chExt cx="374" cy="281"/>
          </a:xfrm>
        </p:grpSpPr>
        <p:sp>
          <p:nvSpPr>
            <p:cNvPr id="296" name="AutoShape 3">
              <a:extLst>
                <a:ext uri="{FF2B5EF4-FFF2-40B4-BE49-F238E27FC236}">
                  <a16:creationId xmlns:a16="http://schemas.microsoft.com/office/drawing/2014/main" id="{A9381F75-2F34-450A-83DA-156C4FBA6E44}"/>
                </a:ext>
              </a:extLst>
            </p:cNvPr>
            <p:cNvSpPr>
              <a:spLocks noChangeAspect="1" noChangeArrowheads="1" noTextEdit="1"/>
            </p:cNvSpPr>
            <p:nvPr/>
          </p:nvSpPr>
          <p:spPr bwMode="auto">
            <a:xfrm>
              <a:off x="6198" y="346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297" name="Freeform 5">
              <a:extLst>
                <a:ext uri="{FF2B5EF4-FFF2-40B4-BE49-F238E27FC236}">
                  <a16:creationId xmlns:a16="http://schemas.microsoft.com/office/drawing/2014/main" id="{92B6A45A-E925-4636-8075-D2D4109258B6}"/>
                </a:ext>
              </a:extLst>
            </p:cNvPr>
            <p:cNvSpPr>
              <a:spLocks/>
            </p:cNvSpPr>
            <p:nvPr/>
          </p:nvSpPr>
          <p:spPr bwMode="auto">
            <a:xfrm>
              <a:off x="6198" y="3469"/>
              <a:ext cx="374" cy="281"/>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298" name="Rectangle 6">
              <a:extLst>
                <a:ext uri="{FF2B5EF4-FFF2-40B4-BE49-F238E27FC236}">
                  <a16:creationId xmlns:a16="http://schemas.microsoft.com/office/drawing/2014/main" id="{681E72C9-A9BE-4E3F-BD05-5D241457C7B6}"/>
                </a:ext>
              </a:extLst>
            </p:cNvPr>
            <p:cNvSpPr>
              <a:spLocks noChangeArrowheads="1"/>
            </p:cNvSpPr>
            <p:nvPr/>
          </p:nvSpPr>
          <p:spPr bwMode="auto">
            <a:xfrm>
              <a:off x="6221" y="3493"/>
              <a:ext cx="328" cy="2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299" name="Freeform 7">
              <a:extLst>
                <a:ext uri="{FF2B5EF4-FFF2-40B4-BE49-F238E27FC236}">
                  <a16:creationId xmlns:a16="http://schemas.microsoft.com/office/drawing/2014/main" id="{8B98CA7A-0DCF-434C-8B75-F685C42E8E99}"/>
                </a:ext>
              </a:extLst>
            </p:cNvPr>
            <p:cNvSpPr>
              <a:spLocks/>
            </p:cNvSpPr>
            <p:nvPr/>
          </p:nvSpPr>
          <p:spPr bwMode="auto">
            <a:xfrm>
              <a:off x="6274" y="3567"/>
              <a:ext cx="222" cy="94"/>
            </a:xfrm>
            <a:custGeom>
              <a:avLst/>
              <a:gdLst>
                <a:gd name="T0" fmla="*/ 0 w 222"/>
                <a:gd name="T1" fmla="*/ 94 h 94"/>
                <a:gd name="T2" fmla="*/ 78 w 222"/>
                <a:gd name="T3" fmla="*/ 1 h 94"/>
                <a:gd name="T4" fmla="*/ 152 w 222"/>
                <a:gd name="T5" fmla="*/ 71 h 94"/>
                <a:gd name="T6" fmla="*/ 222 w 222"/>
                <a:gd name="T7" fmla="*/ 0 h 94"/>
              </a:gdLst>
              <a:ahLst/>
              <a:cxnLst>
                <a:cxn ang="0">
                  <a:pos x="T0" y="T1"/>
                </a:cxn>
                <a:cxn ang="0">
                  <a:pos x="T2" y="T3"/>
                </a:cxn>
                <a:cxn ang="0">
                  <a:pos x="T4" y="T5"/>
                </a:cxn>
                <a:cxn ang="0">
                  <a:pos x="T6" y="T7"/>
                </a:cxn>
              </a:cxnLst>
              <a:rect l="0" t="0" r="r" b="b"/>
              <a:pathLst>
                <a:path w="222" h="94">
                  <a:moveTo>
                    <a:pt x="0" y="94"/>
                  </a:moveTo>
                  <a:lnTo>
                    <a:pt x="78" y="1"/>
                  </a:lnTo>
                  <a:lnTo>
                    <a:pt x="152" y="71"/>
                  </a:lnTo>
                  <a:lnTo>
                    <a:pt x="222" y="0"/>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300" name="Oval 8">
              <a:extLst>
                <a:ext uri="{FF2B5EF4-FFF2-40B4-BE49-F238E27FC236}">
                  <a16:creationId xmlns:a16="http://schemas.microsoft.com/office/drawing/2014/main" id="{3FE04561-9613-40FD-9F64-327DB312BC37}"/>
                </a:ext>
              </a:extLst>
            </p:cNvPr>
            <p:cNvSpPr>
              <a:spLocks noChangeArrowheads="1"/>
            </p:cNvSpPr>
            <p:nvPr/>
          </p:nvSpPr>
          <p:spPr bwMode="auto">
            <a:xfrm>
              <a:off x="6256" y="3645"/>
              <a:ext cx="35"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301" name="Oval 9">
              <a:extLst>
                <a:ext uri="{FF2B5EF4-FFF2-40B4-BE49-F238E27FC236}">
                  <a16:creationId xmlns:a16="http://schemas.microsoft.com/office/drawing/2014/main" id="{FA905A94-CE09-42F8-8262-FB87E8893097}"/>
                </a:ext>
              </a:extLst>
            </p:cNvPr>
            <p:cNvSpPr>
              <a:spLocks noChangeArrowheads="1"/>
            </p:cNvSpPr>
            <p:nvPr/>
          </p:nvSpPr>
          <p:spPr bwMode="auto">
            <a:xfrm>
              <a:off x="6338" y="3551"/>
              <a:ext cx="35"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302" name="Oval 10">
              <a:extLst>
                <a:ext uri="{FF2B5EF4-FFF2-40B4-BE49-F238E27FC236}">
                  <a16:creationId xmlns:a16="http://schemas.microsoft.com/office/drawing/2014/main" id="{DDBBE53D-6AF8-4466-A4F9-DE1A161E2149}"/>
                </a:ext>
              </a:extLst>
            </p:cNvPr>
            <p:cNvSpPr>
              <a:spLocks noChangeArrowheads="1"/>
            </p:cNvSpPr>
            <p:nvPr/>
          </p:nvSpPr>
          <p:spPr bwMode="auto">
            <a:xfrm>
              <a:off x="6408" y="3621"/>
              <a:ext cx="36"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303" name="Oval 11">
              <a:extLst>
                <a:ext uri="{FF2B5EF4-FFF2-40B4-BE49-F238E27FC236}">
                  <a16:creationId xmlns:a16="http://schemas.microsoft.com/office/drawing/2014/main" id="{967C6463-C211-477A-B4D3-896BE0E96402}"/>
                </a:ext>
              </a:extLst>
            </p:cNvPr>
            <p:cNvSpPr>
              <a:spLocks noChangeArrowheads="1"/>
            </p:cNvSpPr>
            <p:nvPr/>
          </p:nvSpPr>
          <p:spPr bwMode="auto">
            <a:xfrm>
              <a:off x="6479" y="3551"/>
              <a:ext cx="35" cy="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304" name="Freeform 12">
              <a:extLst>
                <a:ext uri="{FF2B5EF4-FFF2-40B4-BE49-F238E27FC236}">
                  <a16:creationId xmlns:a16="http://schemas.microsoft.com/office/drawing/2014/main" id="{056DDE45-B9D9-433F-A3DB-588F7E536A9E}"/>
                </a:ext>
              </a:extLst>
            </p:cNvPr>
            <p:cNvSpPr>
              <a:spLocks/>
            </p:cNvSpPr>
            <p:nvPr/>
          </p:nvSpPr>
          <p:spPr bwMode="auto">
            <a:xfrm>
              <a:off x="6362" y="3721"/>
              <a:ext cx="46" cy="6"/>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sp>
        <p:nvSpPr>
          <p:cNvPr id="305" name="Rectangle 304">
            <a:extLst>
              <a:ext uri="{FF2B5EF4-FFF2-40B4-BE49-F238E27FC236}">
                <a16:creationId xmlns:a16="http://schemas.microsoft.com/office/drawing/2014/main" id="{89C6CF9D-A039-4110-AA82-474BF6AD8474}"/>
              </a:ext>
            </a:extLst>
          </p:cNvPr>
          <p:cNvSpPr/>
          <p:nvPr/>
        </p:nvSpPr>
        <p:spPr bwMode="auto">
          <a:xfrm>
            <a:off x="9178975" y="3485603"/>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Defender for Cloud:</a:t>
            </a:r>
          </a:p>
          <a:p>
            <a:pPr algn="ctr" defTabSz="914080" fontAlgn="base">
              <a:spcBef>
                <a:spcPct val="0"/>
              </a:spcBef>
              <a:spcAft>
                <a:spcPct val="0"/>
              </a:spcAft>
            </a:pPr>
            <a:r>
              <a:rPr lang="en-US" sz="1200" kern="0">
                <a:solidFill>
                  <a:schemeClr val="tx2"/>
                </a:solidFill>
                <a:latin typeface="Segoe UI Semibold"/>
                <a:cs typeface="Segoe UI" pitchFamily="34" charset="0"/>
              </a:rPr>
              <a:t>Vulnerability Assessment*</a:t>
            </a:r>
          </a:p>
        </p:txBody>
      </p:sp>
      <p:sp>
        <p:nvSpPr>
          <p:cNvPr id="306" name="Rectangle 305">
            <a:extLst>
              <a:ext uri="{FF2B5EF4-FFF2-40B4-BE49-F238E27FC236}">
                <a16:creationId xmlns:a16="http://schemas.microsoft.com/office/drawing/2014/main" id="{FC08E99A-0AC8-48DC-9B55-302442BB70B8}"/>
              </a:ext>
            </a:extLst>
          </p:cNvPr>
          <p:cNvSpPr/>
          <p:nvPr/>
        </p:nvSpPr>
        <p:spPr bwMode="auto">
          <a:xfrm>
            <a:off x="9178975" y="4082341"/>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Defender for Cloud: </a:t>
            </a:r>
          </a:p>
          <a:p>
            <a:pPr algn="ctr" defTabSz="914080" fontAlgn="base">
              <a:spcBef>
                <a:spcPct val="0"/>
              </a:spcBef>
              <a:spcAft>
                <a:spcPct val="0"/>
              </a:spcAft>
            </a:pPr>
            <a:r>
              <a:rPr lang="en-US" sz="1200" kern="0">
                <a:solidFill>
                  <a:schemeClr val="tx2"/>
                </a:solidFill>
                <a:latin typeface="Segoe UI Semibold"/>
                <a:cs typeface="Segoe UI" pitchFamily="34" charset="0"/>
              </a:rPr>
              <a:t>Threat Detection*</a:t>
            </a:r>
          </a:p>
        </p:txBody>
      </p:sp>
      <p:sp>
        <p:nvSpPr>
          <p:cNvPr id="307" name="Rectangle 306">
            <a:extLst>
              <a:ext uri="{FF2B5EF4-FFF2-40B4-BE49-F238E27FC236}">
                <a16:creationId xmlns:a16="http://schemas.microsoft.com/office/drawing/2014/main" id="{787FECCA-0FE5-4DFC-ABFF-82678C265C9A}"/>
              </a:ext>
            </a:extLst>
          </p:cNvPr>
          <p:cNvSpPr/>
          <p:nvPr/>
        </p:nvSpPr>
        <p:spPr bwMode="auto">
          <a:xfrm>
            <a:off x="9178975" y="4679077"/>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Auditing with </a:t>
            </a:r>
            <a:br>
              <a:rPr lang="en-US" sz="1200" kern="0">
                <a:solidFill>
                  <a:schemeClr val="tx2"/>
                </a:solidFill>
                <a:latin typeface="Segoe UI Semibold"/>
                <a:cs typeface="Segoe UI" pitchFamily="34" charset="0"/>
              </a:rPr>
            </a:br>
            <a:r>
              <a:rPr lang="en-US" sz="1200" kern="0">
                <a:solidFill>
                  <a:schemeClr val="tx2"/>
                </a:solidFill>
                <a:latin typeface="Segoe UI Semibold"/>
                <a:cs typeface="Segoe UI" pitchFamily="34" charset="0"/>
              </a:rPr>
              <a:t>Multiple Targets</a:t>
            </a:r>
          </a:p>
        </p:txBody>
      </p:sp>
      <p:sp>
        <p:nvSpPr>
          <p:cNvPr id="308" name="Rectangle 307">
            <a:extLst>
              <a:ext uri="{FF2B5EF4-FFF2-40B4-BE49-F238E27FC236}">
                <a16:creationId xmlns:a16="http://schemas.microsoft.com/office/drawing/2014/main" id="{0BFF3134-2993-4F4C-94F3-8552DBD96A80}"/>
              </a:ext>
            </a:extLst>
          </p:cNvPr>
          <p:cNvSpPr/>
          <p:nvPr/>
        </p:nvSpPr>
        <p:spPr bwMode="auto">
          <a:xfrm>
            <a:off x="9178975" y="5275813"/>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Audit of Microsoft </a:t>
            </a:r>
            <a:br>
              <a:rPr lang="en-US" sz="1200" kern="0">
                <a:solidFill>
                  <a:schemeClr val="tx2"/>
                </a:solidFill>
                <a:latin typeface="Segoe UI Semibold"/>
                <a:cs typeface="Segoe UI" pitchFamily="34" charset="0"/>
              </a:rPr>
            </a:br>
            <a:r>
              <a:rPr lang="en-US" sz="1200" kern="0">
                <a:solidFill>
                  <a:schemeClr val="tx2"/>
                </a:solidFill>
                <a:latin typeface="Segoe UI Semibold"/>
                <a:cs typeface="Segoe UI" pitchFamily="34" charset="0"/>
              </a:rPr>
              <a:t>Support Operations</a:t>
            </a:r>
          </a:p>
        </p:txBody>
      </p:sp>
      <p:sp>
        <p:nvSpPr>
          <p:cNvPr id="310" name="Rectangle 309">
            <a:extLst>
              <a:ext uri="{FF2B5EF4-FFF2-40B4-BE49-F238E27FC236}">
                <a16:creationId xmlns:a16="http://schemas.microsoft.com/office/drawing/2014/main" id="{16B6B8C6-F176-454A-AFB6-F175D618715B}"/>
              </a:ext>
            </a:extLst>
          </p:cNvPr>
          <p:cNvSpPr/>
          <p:nvPr/>
        </p:nvSpPr>
        <p:spPr bwMode="auto">
          <a:xfrm>
            <a:off x="9178975" y="5872547"/>
            <a:ext cx="2423160" cy="51628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a:solidFill>
                  <a:schemeClr val="tx2"/>
                </a:solidFill>
                <a:latin typeface="Segoe UI Semibold"/>
                <a:cs typeface="Segoe UI" pitchFamily="34" charset="0"/>
              </a:rPr>
              <a:t>Defender for Cloud: Integration*</a:t>
            </a:r>
          </a:p>
        </p:txBody>
      </p:sp>
      <p:grpSp>
        <p:nvGrpSpPr>
          <p:cNvPr id="236" name="Graphic 67">
            <a:extLst>
              <a:ext uri="{FF2B5EF4-FFF2-40B4-BE49-F238E27FC236}">
                <a16:creationId xmlns:a16="http://schemas.microsoft.com/office/drawing/2014/main" id="{42B0CFA7-042B-4675-9FEC-481D449801EB}"/>
              </a:ext>
              <a:ext uri="{C183D7F6-B498-43B3-948B-1728B52AA6E4}">
                <adec:decorative xmlns:adec="http://schemas.microsoft.com/office/drawing/2017/decorative" val="1"/>
              </a:ext>
            </a:extLst>
          </p:cNvPr>
          <p:cNvGrpSpPr/>
          <p:nvPr/>
        </p:nvGrpSpPr>
        <p:grpSpPr>
          <a:xfrm>
            <a:off x="2361670" y="2603740"/>
            <a:ext cx="408762" cy="596461"/>
            <a:chOff x="1520258" y="3704808"/>
            <a:chExt cx="467412" cy="682041"/>
          </a:xfrm>
        </p:grpSpPr>
        <p:sp>
          <p:nvSpPr>
            <p:cNvPr id="237" name="Freeform: Shape 236">
              <a:extLst>
                <a:ext uri="{FF2B5EF4-FFF2-40B4-BE49-F238E27FC236}">
                  <a16:creationId xmlns:a16="http://schemas.microsoft.com/office/drawing/2014/main" id="{2CC56B2F-5D40-4AF4-9E85-81C59119BD0F}"/>
                </a:ext>
              </a:extLst>
            </p:cNvPr>
            <p:cNvSpPr/>
            <p:nvPr/>
          </p:nvSpPr>
          <p:spPr>
            <a:xfrm>
              <a:off x="1520258" y="3704808"/>
              <a:ext cx="467412" cy="682041"/>
            </a:xfrm>
            <a:custGeom>
              <a:avLst/>
              <a:gdLst>
                <a:gd name="connsiteX0" fmla="*/ 232808 w 467412"/>
                <a:gd name="connsiteY0" fmla="*/ 0 h 682041"/>
                <a:gd name="connsiteX1" fmla="*/ 0 w 467412"/>
                <a:gd name="connsiteY1" fmla="*/ 87754 h 682041"/>
                <a:gd name="connsiteX2" fmla="*/ 0 w 467412"/>
                <a:gd name="connsiteY2" fmla="*/ 499350 h 682041"/>
                <a:gd name="connsiteX3" fmla="*/ 231731 w 467412"/>
                <a:gd name="connsiteY3" fmla="*/ 682041 h 682041"/>
                <a:gd name="connsiteX4" fmla="*/ 467412 w 467412"/>
                <a:gd name="connsiteY4" fmla="*/ 499829 h 682041"/>
                <a:gd name="connsiteX5" fmla="*/ 467412 w 467412"/>
                <a:gd name="connsiteY5" fmla="*/ 87754 h 682041"/>
                <a:gd name="connsiteX6" fmla="*/ 234485 w 467412"/>
                <a:gd name="connsiteY6" fmla="*/ 0 h 682041"/>
                <a:gd name="connsiteX7" fmla="*/ 232808 w 467412"/>
                <a:gd name="connsiteY7" fmla="*/ 0 h 68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412" h="682041">
                  <a:moveTo>
                    <a:pt x="232808" y="0"/>
                  </a:moveTo>
                  <a:cubicBezTo>
                    <a:pt x="161313" y="41184"/>
                    <a:pt x="82873" y="71113"/>
                    <a:pt x="0" y="87754"/>
                  </a:cubicBezTo>
                  <a:lnTo>
                    <a:pt x="0" y="499350"/>
                  </a:lnTo>
                  <a:lnTo>
                    <a:pt x="231731" y="682041"/>
                  </a:lnTo>
                  <a:lnTo>
                    <a:pt x="467412" y="499829"/>
                  </a:lnTo>
                  <a:lnTo>
                    <a:pt x="467412" y="87754"/>
                  </a:lnTo>
                  <a:cubicBezTo>
                    <a:pt x="384540" y="71233"/>
                    <a:pt x="306219" y="41184"/>
                    <a:pt x="234485" y="0"/>
                  </a:cubicBezTo>
                  <a:lnTo>
                    <a:pt x="232808" y="0"/>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38" name="Freeform: Shape 237">
              <a:extLst>
                <a:ext uri="{FF2B5EF4-FFF2-40B4-BE49-F238E27FC236}">
                  <a16:creationId xmlns:a16="http://schemas.microsoft.com/office/drawing/2014/main" id="{FDE7A838-6601-4F42-B87F-E9D3654FFD5F}"/>
                </a:ext>
              </a:extLst>
            </p:cNvPr>
            <p:cNvSpPr/>
            <p:nvPr/>
          </p:nvSpPr>
          <p:spPr>
            <a:xfrm>
              <a:off x="1626371" y="4006132"/>
              <a:ext cx="254723" cy="168445"/>
            </a:xfrm>
            <a:custGeom>
              <a:avLst/>
              <a:gdLst>
                <a:gd name="connsiteX0" fmla="*/ 204065 w 254723"/>
                <a:gd name="connsiteY0" fmla="*/ 0 h 168445"/>
                <a:gd name="connsiteX1" fmla="*/ 195323 w 254723"/>
                <a:gd name="connsiteY1" fmla="*/ 0 h 168445"/>
                <a:gd name="connsiteX2" fmla="*/ 180234 w 254723"/>
                <a:gd name="connsiteY2" fmla="*/ 4550 h 168445"/>
                <a:gd name="connsiteX3" fmla="*/ 122990 w 254723"/>
                <a:gd name="connsiteY3" fmla="*/ 23105 h 168445"/>
                <a:gd name="connsiteX4" fmla="*/ 65746 w 254723"/>
                <a:gd name="connsiteY4" fmla="*/ 4550 h 168445"/>
                <a:gd name="connsiteX5" fmla="*/ 50657 w 254723"/>
                <a:gd name="connsiteY5" fmla="*/ 0 h 168445"/>
                <a:gd name="connsiteX6" fmla="*/ 18801 w 254723"/>
                <a:gd name="connsiteY6" fmla="*/ 28015 h 168445"/>
                <a:gd name="connsiteX7" fmla="*/ 0 w 254723"/>
                <a:gd name="connsiteY7" fmla="*/ 168446 h 168445"/>
                <a:gd name="connsiteX8" fmla="*/ 254723 w 254723"/>
                <a:gd name="connsiteY8" fmla="*/ 168446 h 168445"/>
                <a:gd name="connsiteX9" fmla="*/ 235920 w 254723"/>
                <a:gd name="connsiteY9" fmla="*/ 28015 h 168445"/>
                <a:gd name="connsiteX10" fmla="*/ 204065 w 254723"/>
                <a:gd name="connsiteY10" fmla="*/ 0 h 16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723" h="168445">
                  <a:moveTo>
                    <a:pt x="204065" y="0"/>
                  </a:moveTo>
                  <a:lnTo>
                    <a:pt x="195323" y="0"/>
                  </a:lnTo>
                  <a:cubicBezTo>
                    <a:pt x="189934" y="0"/>
                    <a:pt x="184546" y="1438"/>
                    <a:pt x="180234" y="4550"/>
                  </a:cubicBezTo>
                  <a:cubicBezTo>
                    <a:pt x="164186" y="16162"/>
                    <a:pt x="144426" y="23105"/>
                    <a:pt x="122990" y="23105"/>
                  </a:cubicBezTo>
                  <a:cubicBezTo>
                    <a:pt x="101554" y="23105"/>
                    <a:pt x="81793" y="16162"/>
                    <a:pt x="65746" y="4550"/>
                  </a:cubicBezTo>
                  <a:cubicBezTo>
                    <a:pt x="61435" y="1438"/>
                    <a:pt x="56046" y="0"/>
                    <a:pt x="50657" y="0"/>
                  </a:cubicBezTo>
                  <a:cubicBezTo>
                    <a:pt x="34489" y="0"/>
                    <a:pt x="20837" y="11972"/>
                    <a:pt x="18801" y="28015"/>
                  </a:cubicBezTo>
                  <a:lnTo>
                    <a:pt x="0" y="168446"/>
                  </a:lnTo>
                  <a:lnTo>
                    <a:pt x="254723" y="168446"/>
                  </a:lnTo>
                  <a:lnTo>
                    <a:pt x="235920" y="28015"/>
                  </a:lnTo>
                  <a:cubicBezTo>
                    <a:pt x="233886" y="11972"/>
                    <a:pt x="220233" y="0"/>
                    <a:pt x="204065" y="0"/>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239" name="Freeform: Shape 238">
              <a:extLst>
                <a:ext uri="{FF2B5EF4-FFF2-40B4-BE49-F238E27FC236}">
                  <a16:creationId xmlns:a16="http://schemas.microsoft.com/office/drawing/2014/main" id="{9A651659-694E-4BBA-B0A4-59CCD8E60D00}"/>
                </a:ext>
              </a:extLst>
            </p:cNvPr>
            <p:cNvSpPr/>
            <p:nvPr/>
          </p:nvSpPr>
          <p:spPr>
            <a:xfrm>
              <a:off x="1682117" y="3849221"/>
              <a:ext cx="143230" cy="143184"/>
            </a:xfrm>
            <a:custGeom>
              <a:avLst/>
              <a:gdLst>
                <a:gd name="connsiteX0" fmla="*/ 71615 w 143230"/>
                <a:gd name="connsiteY0" fmla="*/ 143185 h 143184"/>
                <a:gd name="connsiteX1" fmla="*/ 143230 w 143230"/>
                <a:gd name="connsiteY1" fmla="*/ 71592 h 143184"/>
                <a:gd name="connsiteX2" fmla="*/ 71615 w 143230"/>
                <a:gd name="connsiteY2" fmla="*/ 0 h 143184"/>
                <a:gd name="connsiteX3" fmla="*/ 0 w 143230"/>
                <a:gd name="connsiteY3" fmla="*/ 71592 h 143184"/>
                <a:gd name="connsiteX4" fmla="*/ 71615 w 143230"/>
                <a:gd name="connsiteY4" fmla="*/ 143185 h 1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30" h="143184">
                  <a:moveTo>
                    <a:pt x="71615" y="143185"/>
                  </a:moveTo>
                  <a:cubicBezTo>
                    <a:pt x="111167" y="143185"/>
                    <a:pt x="143230" y="111132"/>
                    <a:pt x="143230" y="71592"/>
                  </a:cubicBezTo>
                  <a:cubicBezTo>
                    <a:pt x="143230" y="32053"/>
                    <a:pt x="111167" y="0"/>
                    <a:pt x="71615" y="0"/>
                  </a:cubicBezTo>
                  <a:cubicBezTo>
                    <a:pt x="32063" y="0"/>
                    <a:pt x="0" y="32053"/>
                    <a:pt x="0" y="71592"/>
                  </a:cubicBezTo>
                  <a:cubicBezTo>
                    <a:pt x="0" y="111132"/>
                    <a:pt x="32063" y="143185"/>
                    <a:pt x="71615" y="143185"/>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grpSp>
      <p:sp>
        <p:nvSpPr>
          <p:cNvPr id="7" name="TextBox 6">
            <a:extLst>
              <a:ext uri="{FF2B5EF4-FFF2-40B4-BE49-F238E27FC236}">
                <a16:creationId xmlns:a16="http://schemas.microsoft.com/office/drawing/2014/main" id="{288013BF-37C2-129C-1BB4-5BE0E0CC813B}"/>
              </a:ext>
            </a:extLst>
          </p:cNvPr>
          <p:cNvSpPr txBox="1"/>
          <p:nvPr/>
        </p:nvSpPr>
        <p:spPr>
          <a:xfrm>
            <a:off x="578811" y="6102112"/>
            <a:ext cx="5402353" cy="215444"/>
          </a:xfrm>
          <a:prstGeom prst="rect">
            <a:avLst/>
          </a:prstGeom>
          <a:noFill/>
        </p:spPr>
        <p:txBody>
          <a:bodyPr wrap="square" lIns="0" tIns="0" rIns="0" bIns="0" rtlCol="0">
            <a:spAutoFit/>
          </a:bodyPr>
          <a:lstStyle/>
          <a:p>
            <a:r>
              <a:rPr lang="en-US" sz="1400" i="1">
                <a:gradFill>
                  <a:gsLst>
                    <a:gs pos="2917">
                      <a:schemeClr val="tx1"/>
                    </a:gs>
                    <a:gs pos="30000">
                      <a:schemeClr val="tx1"/>
                    </a:gs>
                  </a:gsLst>
                  <a:lin ang="5400000" scaled="0"/>
                </a:gradFill>
              </a:rPr>
              <a:t>*Available in Single Server; coming soon to Flexible Server.</a:t>
            </a:r>
          </a:p>
        </p:txBody>
      </p:sp>
    </p:spTree>
    <p:extLst>
      <p:ext uri="{BB962C8B-B14F-4D97-AF65-F5344CB8AC3E}">
        <p14:creationId xmlns:p14="http://schemas.microsoft.com/office/powerpoint/2010/main" val="187858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67">
            <a:extLst>
              <a:ext uri="{FF2B5EF4-FFF2-40B4-BE49-F238E27FC236}">
                <a16:creationId xmlns:a16="http://schemas.microsoft.com/office/drawing/2014/main" id="{6879979C-F364-4194-A568-9D134CC9B56D}"/>
              </a:ext>
            </a:extLst>
          </p:cNvPr>
          <p:cNvSpPr txBox="1">
            <a:spLocks noGrp="1"/>
          </p:cNvSpPr>
          <p:nvPr>
            <p:ph type="title" idx="4294967295"/>
          </p:nvPr>
        </p:nvSpPr>
        <p:spPr>
          <a:xfrm>
            <a:off x="3495155" y="1073607"/>
            <a:ext cx="8061074"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bg1"/>
                </a:solidFill>
                <a:effectLst/>
                <a:latin typeface="+mj-lt"/>
                <a:ea typeface="+mn-ea"/>
                <a:cs typeface="Segoe UI" pitchFamily="34" charset="0"/>
              </a:defRPr>
            </a:lvl1pPr>
          </a:lstStyle>
          <a:p>
            <a:pPr defTabSz="914228">
              <a:lnSpc>
                <a:spcPct val="100000"/>
              </a:lnSpc>
              <a:spcBef>
                <a:spcPts val="0"/>
              </a:spcBef>
              <a:defRPr/>
            </a:pPr>
            <a:r>
              <a:rPr lang="en-US" sz="3200" spc="0" dirty="0">
                <a:ln>
                  <a:noFill/>
                </a:ln>
                <a:solidFill>
                  <a:schemeClr val="tx2"/>
                </a:solidFill>
                <a:latin typeface="Segoe UI Semibold"/>
                <a:cs typeface="+mn-cs"/>
              </a:rPr>
              <a:t>Ensuring the right users have the appropriate access when they need it</a:t>
            </a:r>
          </a:p>
        </p:txBody>
      </p:sp>
      <p:sp>
        <p:nvSpPr>
          <p:cNvPr id="35" name="Rectangle 34">
            <a:extLst>
              <a:ext uri="{FF2B5EF4-FFF2-40B4-BE49-F238E27FC236}">
                <a16:creationId xmlns:a16="http://schemas.microsoft.com/office/drawing/2014/main" id="{2F1F99D3-FD77-BFE2-6C5A-8CDEB8A5CD9F}"/>
              </a:ext>
              <a:ext uri="{C183D7F6-B498-43B3-948B-1728B52AA6E4}">
                <adec:decorative xmlns:adec="http://schemas.microsoft.com/office/drawing/2017/decorative" val="1"/>
              </a:ext>
            </a:extLst>
          </p:cNvPr>
          <p:cNvSpPr/>
          <p:nvPr/>
        </p:nvSpPr>
        <p:spPr bwMode="auto">
          <a:xfrm>
            <a:off x="578811" y="585788"/>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Authentication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and access management</a:t>
            </a:r>
          </a:p>
        </p:txBody>
      </p:sp>
      <p:grpSp>
        <p:nvGrpSpPr>
          <p:cNvPr id="25" name="Graphic 67">
            <a:extLst>
              <a:ext uri="{FF2B5EF4-FFF2-40B4-BE49-F238E27FC236}">
                <a16:creationId xmlns:a16="http://schemas.microsoft.com/office/drawing/2014/main" id="{55B8B680-10A6-7EB0-9E3F-0A746C99EFF1}"/>
              </a:ext>
              <a:ext uri="{C183D7F6-B498-43B3-948B-1728B52AA6E4}">
                <adec:decorative xmlns:adec="http://schemas.microsoft.com/office/drawing/2017/decorative" val="1"/>
              </a:ext>
            </a:extLst>
          </p:cNvPr>
          <p:cNvGrpSpPr/>
          <p:nvPr/>
        </p:nvGrpSpPr>
        <p:grpSpPr>
          <a:xfrm>
            <a:off x="2361670" y="1744903"/>
            <a:ext cx="408762" cy="596461"/>
            <a:chOff x="1520258" y="3704808"/>
            <a:chExt cx="467412" cy="682041"/>
          </a:xfrm>
        </p:grpSpPr>
        <p:sp>
          <p:nvSpPr>
            <p:cNvPr id="40" name="Freeform: Shape 39">
              <a:extLst>
                <a:ext uri="{FF2B5EF4-FFF2-40B4-BE49-F238E27FC236}">
                  <a16:creationId xmlns:a16="http://schemas.microsoft.com/office/drawing/2014/main" id="{73796B0D-767A-518F-3CAE-E0BBE7502E0F}"/>
                </a:ext>
              </a:extLst>
            </p:cNvPr>
            <p:cNvSpPr/>
            <p:nvPr/>
          </p:nvSpPr>
          <p:spPr>
            <a:xfrm>
              <a:off x="1520258" y="3704808"/>
              <a:ext cx="467412" cy="682041"/>
            </a:xfrm>
            <a:custGeom>
              <a:avLst/>
              <a:gdLst>
                <a:gd name="connsiteX0" fmla="*/ 232808 w 467412"/>
                <a:gd name="connsiteY0" fmla="*/ 0 h 682041"/>
                <a:gd name="connsiteX1" fmla="*/ 0 w 467412"/>
                <a:gd name="connsiteY1" fmla="*/ 87754 h 682041"/>
                <a:gd name="connsiteX2" fmla="*/ 0 w 467412"/>
                <a:gd name="connsiteY2" fmla="*/ 499350 h 682041"/>
                <a:gd name="connsiteX3" fmla="*/ 231731 w 467412"/>
                <a:gd name="connsiteY3" fmla="*/ 682041 h 682041"/>
                <a:gd name="connsiteX4" fmla="*/ 467412 w 467412"/>
                <a:gd name="connsiteY4" fmla="*/ 499829 h 682041"/>
                <a:gd name="connsiteX5" fmla="*/ 467412 w 467412"/>
                <a:gd name="connsiteY5" fmla="*/ 87754 h 682041"/>
                <a:gd name="connsiteX6" fmla="*/ 234485 w 467412"/>
                <a:gd name="connsiteY6" fmla="*/ 0 h 682041"/>
                <a:gd name="connsiteX7" fmla="*/ 232808 w 467412"/>
                <a:gd name="connsiteY7" fmla="*/ 0 h 68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412" h="682041">
                  <a:moveTo>
                    <a:pt x="232808" y="0"/>
                  </a:moveTo>
                  <a:cubicBezTo>
                    <a:pt x="161313" y="41184"/>
                    <a:pt x="82873" y="71113"/>
                    <a:pt x="0" y="87754"/>
                  </a:cubicBezTo>
                  <a:lnTo>
                    <a:pt x="0" y="499350"/>
                  </a:lnTo>
                  <a:lnTo>
                    <a:pt x="231731" y="682041"/>
                  </a:lnTo>
                  <a:lnTo>
                    <a:pt x="467412" y="499829"/>
                  </a:lnTo>
                  <a:lnTo>
                    <a:pt x="467412" y="87754"/>
                  </a:lnTo>
                  <a:cubicBezTo>
                    <a:pt x="384540" y="71233"/>
                    <a:pt x="306219" y="41184"/>
                    <a:pt x="234485" y="0"/>
                  </a:cubicBezTo>
                  <a:lnTo>
                    <a:pt x="232808" y="0"/>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1" name="Freeform: Shape 40">
              <a:extLst>
                <a:ext uri="{FF2B5EF4-FFF2-40B4-BE49-F238E27FC236}">
                  <a16:creationId xmlns:a16="http://schemas.microsoft.com/office/drawing/2014/main" id="{F90A7E05-5D80-45D2-101E-08637D372EED}"/>
                </a:ext>
              </a:extLst>
            </p:cNvPr>
            <p:cNvSpPr/>
            <p:nvPr/>
          </p:nvSpPr>
          <p:spPr>
            <a:xfrm>
              <a:off x="1626371" y="4006132"/>
              <a:ext cx="254723" cy="168445"/>
            </a:xfrm>
            <a:custGeom>
              <a:avLst/>
              <a:gdLst>
                <a:gd name="connsiteX0" fmla="*/ 204065 w 254723"/>
                <a:gd name="connsiteY0" fmla="*/ 0 h 168445"/>
                <a:gd name="connsiteX1" fmla="*/ 195323 w 254723"/>
                <a:gd name="connsiteY1" fmla="*/ 0 h 168445"/>
                <a:gd name="connsiteX2" fmla="*/ 180234 w 254723"/>
                <a:gd name="connsiteY2" fmla="*/ 4550 h 168445"/>
                <a:gd name="connsiteX3" fmla="*/ 122990 w 254723"/>
                <a:gd name="connsiteY3" fmla="*/ 23105 h 168445"/>
                <a:gd name="connsiteX4" fmla="*/ 65746 w 254723"/>
                <a:gd name="connsiteY4" fmla="*/ 4550 h 168445"/>
                <a:gd name="connsiteX5" fmla="*/ 50657 w 254723"/>
                <a:gd name="connsiteY5" fmla="*/ 0 h 168445"/>
                <a:gd name="connsiteX6" fmla="*/ 18801 w 254723"/>
                <a:gd name="connsiteY6" fmla="*/ 28015 h 168445"/>
                <a:gd name="connsiteX7" fmla="*/ 0 w 254723"/>
                <a:gd name="connsiteY7" fmla="*/ 168446 h 168445"/>
                <a:gd name="connsiteX8" fmla="*/ 254723 w 254723"/>
                <a:gd name="connsiteY8" fmla="*/ 168446 h 168445"/>
                <a:gd name="connsiteX9" fmla="*/ 235920 w 254723"/>
                <a:gd name="connsiteY9" fmla="*/ 28015 h 168445"/>
                <a:gd name="connsiteX10" fmla="*/ 204065 w 254723"/>
                <a:gd name="connsiteY10" fmla="*/ 0 h 16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723" h="168445">
                  <a:moveTo>
                    <a:pt x="204065" y="0"/>
                  </a:moveTo>
                  <a:lnTo>
                    <a:pt x="195323" y="0"/>
                  </a:lnTo>
                  <a:cubicBezTo>
                    <a:pt x="189934" y="0"/>
                    <a:pt x="184546" y="1438"/>
                    <a:pt x="180234" y="4550"/>
                  </a:cubicBezTo>
                  <a:cubicBezTo>
                    <a:pt x="164186" y="16162"/>
                    <a:pt x="144426" y="23105"/>
                    <a:pt x="122990" y="23105"/>
                  </a:cubicBezTo>
                  <a:cubicBezTo>
                    <a:pt x="101554" y="23105"/>
                    <a:pt x="81793" y="16162"/>
                    <a:pt x="65746" y="4550"/>
                  </a:cubicBezTo>
                  <a:cubicBezTo>
                    <a:pt x="61435" y="1438"/>
                    <a:pt x="56046" y="0"/>
                    <a:pt x="50657" y="0"/>
                  </a:cubicBezTo>
                  <a:cubicBezTo>
                    <a:pt x="34489" y="0"/>
                    <a:pt x="20837" y="11972"/>
                    <a:pt x="18801" y="28015"/>
                  </a:cubicBezTo>
                  <a:lnTo>
                    <a:pt x="0" y="168446"/>
                  </a:lnTo>
                  <a:lnTo>
                    <a:pt x="254723" y="168446"/>
                  </a:lnTo>
                  <a:lnTo>
                    <a:pt x="235920" y="28015"/>
                  </a:lnTo>
                  <a:cubicBezTo>
                    <a:pt x="233886" y="11972"/>
                    <a:pt x="220233" y="0"/>
                    <a:pt x="204065" y="0"/>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2" name="Freeform: Shape 41">
              <a:extLst>
                <a:ext uri="{FF2B5EF4-FFF2-40B4-BE49-F238E27FC236}">
                  <a16:creationId xmlns:a16="http://schemas.microsoft.com/office/drawing/2014/main" id="{96962ECE-CB66-7D91-2904-8693AFCD72BC}"/>
                </a:ext>
              </a:extLst>
            </p:cNvPr>
            <p:cNvSpPr/>
            <p:nvPr/>
          </p:nvSpPr>
          <p:spPr>
            <a:xfrm>
              <a:off x="1682117" y="3849221"/>
              <a:ext cx="143230" cy="143184"/>
            </a:xfrm>
            <a:custGeom>
              <a:avLst/>
              <a:gdLst>
                <a:gd name="connsiteX0" fmla="*/ 71615 w 143230"/>
                <a:gd name="connsiteY0" fmla="*/ 143185 h 143184"/>
                <a:gd name="connsiteX1" fmla="*/ 143230 w 143230"/>
                <a:gd name="connsiteY1" fmla="*/ 71592 h 143184"/>
                <a:gd name="connsiteX2" fmla="*/ 71615 w 143230"/>
                <a:gd name="connsiteY2" fmla="*/ 0 h 143184"/>
                <a:gd name="connsiteX3" fmla="*/ 0 w 143230"/>
                <a:gd name="connsiteY3" fmla="*/ 71592 h 143184"/>
                <a:gd name="connsiteX4" fmla="*/ 71615 w 143230"/>
                <a:gd name="connsiteY4" fmla="*/ 143185 h 1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30" h="143184">
                  <a:moveTo>
                    <a:pt x="71615" y="143185"/>
                  </a:moveTo>
                  <a:cubicBezTo>
                    <a:pt x="111167" y="143185"/>
                    <a:pt x="143230" y="111132"/>
                    <a:pt x="143230" y="71592"/>
                  </a:cubicBezTo>
                  <a:cubicBezTo>
                    <a:pt x="143230" y="32053"/>
                    <a:pt x="111167" y="0"/>
                    <a:pt x="71615" y="0"/>
                  </a:cubicBezTo>
                  <a:cubicBezTo>
                    <a:pt x="32063" y="0"/>
                    <a:pt x="0" y="32053"/>
                    <a:pt x="0" y="71592"/>
                  </a:cubicBezTo>
                  <a:cubicBezTo>
                    <a:pt x="0" y="111132"/>
                    <a:pt x="32063" y="143185"/>
                    <a:pt x="71615" y="143185"/>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grpSp>
      <p:sp>
        <p:nvSpPr>
          <p:cNvPr id="32" name="Rectangle 31">
            <a:extLst>
              <a:ext uri="{FF2B5EF4-FFF2-40B4-BE49-F238E27FC236}">
                <a16:creationId xmlns:a16="http://schemas.microsoft.com/office/drawing/2014/main" id="{7ABFEF76-CF21-4970-AA88-15E5B59321B0}"/>
              </a:ext>
            </a:extLst>
          </p:cNvPr>
          <p:cNvSpPr/>
          <p:nvPr/>
        </p:nvSpPr>
        <p:spPr bwMode="auto">
          <a:xfrm>
            <a:off x="575885" y="2624283"/>
            <a:ext cx="2423153" cy="5600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Azure Active </a:t>
            </a:r>
            <a:br>
              <a:rPr lang="en-US" sz="1200" kern="0" dirty="0">
                <a:solidFill>
                  <a:schemeClr val="tx2"/>
                </a:solidFill>
                <a:latin typeface="Segoe UI Semibold"/>
                <a:cs typeface="Segoe UI" pitchFamily="34" charset="0"/>
              </a:rPr>
            </a:br>
            <a:r>
              <a:rPr lang="en-US" sz="1200" kern="0" dirty="0">
                <a:solidFill>
                  <a:schemeClr val="tx2"/>
                </a:solidFill>
                <a:latin typeface="Segoe UI Semibold"/>
                <a:cs typeface="Segoe UI" pitchFamily="34" charset="0"/>
              </a:rPr>
              <a:t>Directory Authentication</a:t>
            </a:r>
          </a:p>
        </p:txBody>
      </p:sp>
      <p:grpSp>
        <p:nvGrpSpPr>
          <p:cNvPr id="19" name="Group 18">
            <a:extLst>
              <a:ext uri="{FF2B5EF4-FFF2-40B4-BE49-F238E27FC236}">
                <a16:creationId xmlns:a16="http://schemas.microsoft.com/office/drawing/2014/main" id="{969C0D07-11E5-4FD1-99BD-DE393CEF0F22}"/>
              </a:ext>
              <a:ext uri="{C183D7F6-B498-43B3-948B-1728B52AA6E4}">
                <adec:decorative xmlns:adec="http://schemas.microsoft.com/office/drawing/2017/decorative" val="1"/>
              </a:ext>
            </a:extLst>
          </p:cNvPr>
          <p:cNvGrpSpPr/>
          <p:nvPr/>
        </p:nvGrpSpPr>
        <p:grpSpPr>
          <a:xfrm>
            <a:off x="3188036" y="2624283"/>
            <a:ext cx="614244" cy="516280"/>
            <a:chOff x="2993002" y="2748664"/>
            <a:chExt cx="572240" cy="1737360"/>
          </a:xfrm>
        </p:grpSpPr>
        <p:cxnSp>
          <p:nvCxnSpPr>
            <p:cNvPr id="20" name="Straight Connector 19">
              <a:extLst>
                <a:ext uri="{FF2B5EF4-FFF2-40B4-BE49-F238E27FC236}">
                  <a16:creationId xmlns:a16="http://schemas.microsoft.com/office/drawing/2014/main" id="{F4ED1DA9-B3C5-455D-B09C-9880C581DCC8}"/>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690BCC-ADED-4598-BC05-BFCEE2FFA454}"/>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10862C07-D931-2361-B97B-1A2859C79931}"/>
              </a:ext>
            </a:extLst>
          </p:cNvPr>
          <p:cNvSpPr txBox="1"/>
          <p:nvPr/>
        </p:nvSpPr>
        <p:spPr>
          <a:xfrm>
            <a:off x="3495158" y="2624280"/>
            <a:ext cx="8061071" cy="560087"/>
          </a:xfrm>
          <a:prstGeom prst="rect">
            <a:avLst/>
          </a:prstGeom>
          <a:solidFill>
            <a:schemeClr val="bg1"/>
          </a:solidFill>
          <a:ln w="19050">
            <a:solidFill>
              <a:schemeClr val="tx2"/>
            </a:solidFill>
          </a:ln>
        </p:spPr>
        <p:txBody>
          <a:bodyPr wrap="square" lIns="137160" anchor="ctr" anchorCtr="0">
            <a:noAutofit/>
          </a:bodyPr>
          <a:lstStyle/>
          <a:p>
            <a:pPr>
              <a:spcAft>
                <a:spcPts val="900"/>
              </a:spcAft>
              <a:buClr>
                <a:srgbClr val="0078D3"/>
              </a:buClr>
              <a:defRPr/>
            </a:pPr>
            <a:r>
              <a:rPr lang="en-US" sz="1200" kern="0" dirty="0">
                <a:solidFill>
                  <a:schemeClr val="tx2"/>
                </a:solidFill>
                <a:latin typeface="Segoe UI" panose="020B0502040204020203" pitchFamily="34" charset="0"/>
                <a:ea typeface="ＭＳ Ｐゴシック" pitchFamily="-72" charset="-128"/>
                <a:cs typeface="Segoe UI" panose="020B0502040204020203" pitchFamily="34" charset="0"/>
              </a:rPr>
              <a:t>Supports token-based authentication for applications connecting to Azure Database for MySQL – Flexible Server </a:t>
            </a:r>
          </a:p>
        </p:txBody>
      </p:sp>
      <p:sp>
        <p:nvSpPr>
          <p:cNvPr id="29" name="Rectangle 28">
            <a:extLst>
              <a:ext uri="{FF2B5EF4-FFF2-40B4-BE49-F238E27FC236}">
                <a16:creationId xmlns:a16="http://schemas.microsoft.com/office/drawing/2014/main" id="{4FC04753-F26C-5D05-401C-10056F20D09E}"/>
              </a:ext>
            </a:extLst>
          </p:cNvPr>
          <p:cNvSpPr/>
          <p:nvPr/>
        </p:nvSpPr>
        <p:spPr bwMode="auto">
          <a:xfrm>
            <a:off x="584199" y="3275446"/>
            <a:ext cx="2423153" cy="5600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MySQL native password authentication</a:t>
            </a:r>
          </a:p>
        </p:txBody>
      </p:sp>
      <p:grpSp>
        <p:nvGrpSpPr>
          <p:cNvPr id="16" name="Group 15">
            <a:extLst>
              <a:ext uri="{FF2B5EF4-FFF2-40B4-BE49-F238E27FC236}">
                <a16:creationId xmlns:a16="http://schemas.microsoft.com/office/drawing/2014/main" id="{C0E08367-5F0E-6676-2E9D-69C04D2376A6}"/>
              </a:ext>
              <a:ext uri="{C183D7F6-B498-43B3-948B-1728B52AA6E4}">
                <adec:decorative xmlns:adec="http://schemas.microsoft.com/office/drawing/2017/decorative" val="1"/>
              </a:ext>
            </a:extLst>
          </p:cNvPr>
          <p:cNvGrpSpPr/>
          <p:nvPr/>
        </p:nvGrpSpPr>
        <p:grpSpPr>
          <a:xfrm>
            <a:off x="3188036" y="3275446"/>
            <a:ext cx="614244" cy="559952"/>
            <a:chOff x="2993002" y="2748664"/>
            <a:chExt cx="572240" cy="1737360"/>
          </a:xfrm>
        </p:grpSpPr>
        <p:cxnSp>
          <p:nvCxnSpPr>
            <p:cNvPr id="17" name="Straight Connector 16">
              <a:extLst>
                <a:ext uri="{FF2B5EF4-FFF2-40B4-BE49-F238E27FC236}">
                  <a16:creationId xmlns:a16="http://schemas.microsoft.com/office/drawing/2014/main" id="{820BFF1F-DFA3-CD98-B6DC-7B78D178D84E}"/>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7255C9-9B13-F856-82EA-750B2A38C713}"/>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8CA474B4-6FE7-A33D-5501-EC8FE159D2C7}"/>
              </a:ext>
            </a:extLst>
          </p:cNvPr>
          <p:cNvSpPr txBox="1"/>
          <p:nvPr/>
        </p:nvSpPr>
        <p:spPr>
          <a:xfrm>
            <a:off x="3503473" y="3252969"/>
            <a:ext cx="8052756" cy="582429"/>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Native password authentication with support for the </a:t>
            </a:r>
            <a:r>
              <a:rPr lang="en-US" dirty="0" err="1"/>
              <a:t>validate_password</a:t>
            </a:r>
            <a:r>
              <a:rPr lang="en-US" dirty="0"/>
              <a:t> and caching_sha2_password plugins</a:t>
            </a:r>
          </a:p>
        </p:txBody>
      </p:sp>
      <p:sp>
        <p:nvSpPr>
          <p:cNvPr id="24" name="Title 2">
            <a:extLst>
              <a:ext uri="{FF2B5EF4-FFF2-40B4-BE49-F238E27FC236}">
                <a16:creationId xmlns:a16="http://schemas.microsoft.com/office/drawing/2014/main" id="{DE1BBF36-D4CE-6A42-63CA-A08FA265C471}"/>
              </a:ext>
            </a:extLst>
          </p:cNvPr>
          <p:cNvSpPr txBox="1">
            <a:spLocks/>
          </p:cNvSpPr>
          <p:nvPr/>
        </p:nvSpPr>
        <p:spPr>
          <a:xfrm>
            <a:off x="584198" y="4243966"/>
            <a:ext cx="4835519" cy="1538883"/>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Simplifies permission management</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Provides an alternative to username/password authentication</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Helps stop the proliferation of user identities across servers</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Allows password rotation and expiration in a single place</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Allows additional authentication protections (MFA)</a:t>
            </a:r>
          </a:p>
        </p:txBody>
      </p:sp>
      <p:sp>
        <p:nvSpPr>
          <p:cNvPr id="28" name="Title 2">
            <a:extLst>
              <a:ext uri="{FF2B5EF4-FFF2-40B4-BE49-F238E27FC236}">
                <a16:creationId xmlns:a16="http://schemas.microsoft.com/office/drawing/2014/main" id="{E09FADE3-1008-4ED1-16A6-43C1CF642D95}"/>
              </a:ext>
            </a:extLst>
          </p:cNvPr>
          <p:cNvSpPr txBox="1">
            <a:spLocks/>
          </p:cNvSpPr>
          <p:nvPr/>
        </p:nvSpPr>
        <p:spPr>
          <a:xfrm>
            <a:off x="5850754" y="4243966"/>
            <a:ext cx="5758634" cy="163891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Allows to manage database permissions using external (Azure AD) groups</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Can eliminate storing passwords by enabling integrated Windows authentication and other forms of authentication supported by Azure AD</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Uses contained users to authenticate identities at the database level</a:t>
            </a:r>
          </a:p>
          <a:p>
            <a:pPr marL="228600" indent="-228600">
              <a:lnSpc>
                <a:spcPct val="100000"/>
              </a:lnSpc>
              <a:spcAft>
                <a:spcPts val="900"/>
              </a:spcAft>
              <a:buClr>
                <a:srgbClr val="0078D3"/>
              </a:buClr>
              <a:buFont typeface="Arial" panose="020B0604020202020204" pitchFamily="34" charset="0"/>
              <a:buChar char="•"/>
              <a:defRPr/>
            </a:pPr>
            <a:r>
              <a:rPr lang="en-US" sz="1400" dirty="0">
                <a:solidFill>
                  <a:schemeClr val="tx2"/>
                </a:solidFill>
              </a:rPr>
              <a:t>Supports token-based authentication for applications connecting to</a:t>
            </a:r>
            <a:br>
              <a:rPr lang="en-US" sz="1400" dirty="0">
                <a:solidFill>
                  <a:schemeClr val="tx2"/>
                </a:solidFill>
              </a:rPr>
            </a:br>
            <a:r>
              <a:rPr lang="en-US" sz="1400" dirty="0">
                <a:solidFill>
                  <a:schemeClr val="tx2"/>
                </a:solidFill>
              </a:rPr>
              <a:t>Azure SQL</a:t>
            </a:r>
          </a:p>
        </p:txBody>
      </p:sp>
    </p:spTree>
    <p:extLst>
      <p:ext uri="{BB962C8B-B14F-4D97-AF65-F5344CB8AC3E}">
        <p14:creationId xmlns:p14="http://schemas.microsoft.com/office/powerpoint/2010/main" val="2316686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2.29167E-6 0.04491 L 2.29167E-6 -7.40741E-7 " pathEditMode="relative" rAng="0" ptsTypes="AA">
                                      <p:cBhvr>
                                        <p:cTn id="9" dur="600" fill="hold"/>
                                        <p:tgtEl>
                                          <p:spTgt spid="23"/>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3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300"/>
                                  </p:stCondLst>
                                  <p:childTnLst>
                                    <p:animMotion origin="layout" path="M -4.58333E-6 0.04491 L -4.58333E-6 3.7037E-7 " pathEditMode="relative" rAng="0" ptsTypes="AA">
                                      <p:cBhvr>
                                        <p:cTn id="15" dur="600" fill="hold"/>
                                        <p:tgtEl>
                                          <p:spTgt spid="32"/>
                                        </p:tgtEl>
                                        <p:attrNameLst>
                                          <p:attrName>ppt_x</p:attrName>
                                          <p:attrName>ppt_y</p:attrName>
                                        </p:attrNameLst>
                                      </p:cBhvr>
                                      <p:rCtr x="0" y="-224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42" presetClass="path" presetSubtype="0" decel="100000" fill="hold" nodeType="withEffect">
                                  <p:stCondLst>
                                    <p:cond delay="0"/>
                                  </p:stCondLst>
                                  <p:childTnLst>
                                    <p:animMotion origin="layout" path="M 1.45833E-6 0.04491 L 1.45833E-6 1.11111E-6 " pathEditMode="relative" rAng="0" ptsTypes="AA">
                                      <p:cBhvr>
                                        <p:cTn id="22" dur="600" fill="hold"/>
                                        <p:tgtEl>
                                          <p:spTgt spid="19"/>
                                        </p:tgtEl>
                                        <p:attrNameLst>
                                          <p:attrName>ppt_x</p:attrName>
                                          <p:attrName>ppt_y</p:attrName>
                                        </p:attrNameLst>
                                      </p:cBhvr>
                                      <p:rCtr x="0" y="-2245"/>
                                    </p:animMotion>
                                  </p:childTnLst>
                                </p:cTn>
                              </p:par>
                              <p:par>
                                <p:cTn id="23" presetID="10" presetClass="entr" presetSubtype="0" fill="hold" grpId="0" nodeType="withEffect">
                                  <p:stCondLst>
                                    <p:cond delay="1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42" presetClass="path" presetSubtype="0" decel="100000" fill="hold" grpId="1" nodeType="withEffect">
                                  <p:stCondLst>
                                    <p:cond delay="100"/>
                                  </p:stCondLst>
                                  <p:childTnLst>
                                    <p:animMotion origin="layout" path="M 2.29167E-6 0.04491 L 2.29167E-6 3.7037E-7 " pathEditMode="relative" rAng="0" ptsTypes="AA">
                                      <p:cBhvr>
                                        <p:cTn id="27" dur="600" fill="hold"/>
                                        <p:tgtEl>
                                          <p:spTgt spid="21"/>
                                        </p:tgtEl>
                                        <p:attrNameLst>
                                          <p:attrName>ppt_x</p:attrName>
                                          <p:attrName>ppt_y</p:attrName>
                                        </p:attrNameLst>
                                      </p:cBhvr>
                                      <p:rCtr x="0" y="-2245"/>
                                    </p:animMotion>
                                  </p:childTnLst>
                                </p:cTn>
                              </p:par>
                              <p:par>
                                <p:cTn id="28" presetID="10" presetClass="entr" presetSubtype="0" fill="hold" grpId="0" nodeType="withEffect">
                                  <p:stCondLst>
                                    <p:cond delay="3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42" presetClass="path" presetSubtype="0" decel="100000" fill="hold" grpId="1" nodeType="withEffect">
                                  <p:stCondLst>
                                    <p:cond delay="300"/>
                                  </p:stCondLst>
                                  <p:childTnLst>
                                    <p:animMotion origin="layout" path="M -3.95833E-6 1.48148E-6 L -3.95833E-6 0.03495 " pathEditMode="relative" rAng="0" ptsTypes="AA">
                                      <p:cBhvr>
                                        <p:cTn id="32" dur="500" spd="-100000" fill="hold"/>
                                        <p:tgtEl>
                                          <p:spTgt spid="24"/>
                                        </p:tgtEl>
                                        <p:attrNameLst>
                                          <p:attrName>ppt_x</p:attrName>
                                          <p:attrName>ppt_y</p:attrName>
                                        </p:attrNameLst>
                                      </p:cBhvr>
                                      <p:rCtr x="0" y="1736"/>
                                    </p:animMotion>
                                  </p:childTnLst>
                                </p:cTn>
                              </p:par>
                              <p:par>
                                <p:cTn id="33" presetID="10" presetClass="entr" presetSubtype="0" fill="hold" grpId="0" nodeType="withEffect">
                                  <p:stCondLst>
                                    <p:cond delay="3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42" presetClass="path" presetSubtype="0" decel="100000" fill="hold" grpId="1" nodeType="withEffect">
                                  <p:stCondLst>
                                    <p:cond delay="300"/>
                                  </p:stCondLst>
                                  <p:childTnLst>
                                    <p:animMotion origin="layout" path="M 4.375E-6 -4.44444E-6 L 4.375E-6 0.03496 " pathEditMode="relative" rAng="0" ptsTypes="AA">
                                      <p:cBhvr>
                                        <p:cTn id="37" dur="500" spd="-100000" fill="hold"/>
                                        <p:tgtEl>
                                          <p:spTgt spid="28"/>
                                        </p:tgtEl>
                                        <p:attrNameLst>
                                          <p:attrName>ppt_x</p:attrName>
                                          <p:attrName>ppt_y</p:attrName>
                                        </p:attrNameLst>
                                      </p:cBhvr>
                                      <p:rCtr x="0" y="1736"/>
                                    </p:animMotion>
                                  </p:childTnLst>
                                </p:cTn>
                              </p:par>
                            </p:childTnLst>
                          </p:cTn>
                        </p:par>
                        <p:par>
                          <p:cTn id="38" fill="hold">
                            <p:stCondLst>
                              <p:cond delay="800"/>
                            </p:stCondLst>
                            <p:childTnLst>
                              <p:par>
                                <p:cTn id="39" presetID="10" presetClass="entr" presetSubtype="0" fill="hold" grpId="0" nodeType="afterEffect">
                                  <p:stCondLst>
                                    <p:cond delay="3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42" presetClass="path" presetSubtype="0" decel="100000" fill="hold" grpId="1" nodeType="withEffect">
                                  <p:stCondLst>
                                    <p:cond delay="300"/>
                                  </p:stCondLst>
                                  <p:childTnLst>
                                    <p:animMotion origin="layout" path="M 4.375E-6 0.0449 L 4.375E-6 2.96296E-6 " pathEditMode="relative" rAng="0" ptsTypes="AA">
                                      <p:cBhvr>
                                        <p:cTn id="43" dur="600" fill="hold"/>
                                        <p:tgtEl>
                                          <p:spTgt spid="29"/>
                                        </p:tgtEl>
                                        <p:attrNameLst>
                                          <p:attrName>ppt_x</p:attrName>
                                          <p:attrName>ppt_y</p:attrName>
                                        </p:attrNameLst>
                                      </p:cBhvr>
                                      <p:rCtr x="0" y="-2245"/>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42" presetClass="path" presetSubtype="0" decel="100000" fill="hold" nodeType="withEffect">
                                  <p:stCondLst>
                                    <p:cond delay="0"/>
                                  </p:stCondLst>
                                  <p:childTnLst>
                                    <p:animMotion origin="layout" path="M 1.45833E-6 0.0449 L 1.45833E-6 2.96296E-6 " pathEditMode="relative" rAng="0" ptsTypes="AA">
                                      <p:cBhvr>
                                        <p:cTn id="50" dur="600" fill="hold"/>
                                        <p:tgtEl>
                                          <p:spTgt spid="16"/>
                                        </p:tgtEl>
                                        <p:attrNameLst>
                                          <p:attrName>ppt_x</p:attrName>
                                          <p:attrName>ppt_y</p:attrName>
                                        </p:attrNameLst>
                                      </p:cBhvr>
                                      <p:rCtr x="0" y="-2245"/>
                                    </p:animMotion>
                                  </p:childTnLst>
                                </p:cTn>
                              </p:par>
                              <p:par>
                                <p:cTn id="51" presetID="10" presetClass="entr" presetSubtype="0" fill="hold" grpId="0" nodeType="withEffect">
                                  <p:stCondLst>
                                    <p:cond delay="1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42" presetClass="path" presetSubtype="0" decel="100000" fill="hold" grpId="1" nodeType="withEffect">
                                  <p:stCondLst>
                                    <p:cond delay="100"/>
                                  </p:stCondLst>
                                  <p:childTnLst>
                                    <p:animMotion origin="layout" path="M 1.875E-6 0.0449 L 1.875E-6 3.33333E-6 " pathEditMode="relative" rAng="0" ptsTypes="AA">
                                      <p:cBhvr>
                                        <p:cTn id="55" dur="600" fill="hold"/>
                                        <p:tgtEl>
                                          <p:spTgt spid="3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2" grpId="0" animBg="1"/>
      <p:bldP spid="32" grpId="1" animBg="1"/>
      <p:bldP spid="21" grpId="0" animBg="1"/>
      <p:bldP spid="21" grpId="1" animBg="1"/>
      <p:bldP spid="29" grpId="0" animBg="1"/>
      <p:bldP spid="29" grpId="1" animBg="1"/>
      <p:bldP spid="33" grpId="0" animBg="1"/>
      <p:bldP spid="33" grpId="1" animBg="1"/>
      <p:bldP spid="24" grpId="0"/>
      <p:bldP spid="24" grpId="1"/>
      <p:bldP spid="28" grpId="0"/>
      <p:bldP spid="2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67">
            <a:extLst>
              <a:ext uri="{FF2B5EF4-FFF2-40B4-BE49-F238E27FC236}">
                <a16:creationId xmlns:a16="http://schemas.microsoft.com/office/drawing/2014/main" id="{97233FC0-FEC1-DDA7-99B4-466E28652849}"/>
              </a:ext>
            </a:extLst>
          </p:cNvPr>
          <p:cNvSpPr txBox="1">
            <a:spLocks noGrp="1"/>
          </p:cNvSpPr>
          <p:nvPr>
            <p:ph type="title" idx="4294967295"/>
          </p:nvPr>
        </p:nvSpPr>
        <p:spPr>
          <a:xfrm>
            <a:off x="3495155" y="1332461"/>
            <a:ext cx="8061074"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bg1"/>
                </a:solidFill>
                <a:effectLst/>
                <a:latin typeface="+mj-lt"/>
                <a:ea typeface="+mn-ea"/>
                <a:cs typeface="Segoe UI" pitchFamily="34" charset="0"/>
              </a:defRPr>
            </a:lvl1p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mj-lt"/>
                <a:ea typeface="+mn-ea"/>
                <a:cs typeface="+mn-cs"/>
              </a:rPr>
              <a:t>Safeguarding your sensitive data</a:t>
            </a:r>
            <a:endParaRPr kumimoji="0" lang="en-US" sz="3200" b="0" i="0" u="none" strike="noStrike" kern="1200" cap="none" spc="0" normalizeH="0" baseline="0" noProof="0" dirty="0">
              <a:ln>
                <a:noFill/>
              </a:ln>
              <a:solidFill>
                <a:schemeClr val="tx2"/>
              </a:solidFill>
              <a:effectLst/>
              <a:uLnTx/>
              <a:uFillTx/>
              <a:latin typeface="Segoe UI Semibold"/>
              <a:ea typeface="+mn-ea"/>
              <a:cs typeface="+mn-cs"/>
            </a:endParaRPr>
          </a:p>
        </p:txBody>
      </p:sp>
      <p:sp>
        <p:nvSpPr>
          <p:cNvPr id="29" name="Rectangle 28" descr="Data protection&#10;">
            <a:extLst>
              <a:ext uri="{FF2B5EF4-FFF2-40B4-BE49-F238E27FC236}">
                <a16:creationId xmlns:a16="http://schemas.microsoft.com/office/drawing/2014/main" id="{06D8AB65-5FFD-8AB4-4182-3E5E3D9003FF}"/>
              </a:ext>
              <a:ext uri="{C183D7F6-B498-43B3-948B-1728B52AA6E4}">
                <adec:decorative xmlns:adec="http://schemas.microsoft.com/office/drawing/2017/decorative" val="0"/>
              </a:ext>
            </a:extLst>
          </p:cNvPr>
          <p:cNvSpPr/>
          <p:nvPr/>
        </p:nvSpPr>
        <p:spPr bwMode="auto">
          <a:xfrm>
            <a:off x="584200" y="598421"/>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Data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protection</a:t>
            </a:r>
          </a:p>
        </p:txBody>
      </p:sp>
      <p:grpSp>
        <p:nvGrpSpPr>
          <p:cNvPr id="39" name="Graphic 68">
            <a:extLst>
              <a:ext uri="{FF2B5EF4-FFF2-40B4-BE49-F238E27FC236}">
                <a16:creationId xmlns:a16="http://schemas.microsoft.com/office/drawing/2014/main" id="{121E4357-420E-AB96-C486-AF841BB51C87}"/>
              </a:ext>
              <a:ext uri="{C183D7F6-B498-43B3-948B-1728B52AA6E4}">
                <adec:decorative xmlns:adec="http://schemas.microsoft.com/office/drawing/2017/decorative" val="1"/>
              </a:ext>
            </a:extLst>
          </p:cNvPr>
          <p:cNvGrpSpPr/>
          <p:nvPr/>
        </p:nvGrpSpPr>
        <p:grpSpPr>
          <a:xfrm>
            <a:off x="2139615" y="1659386"/>
            <a:ext cx="692535" cy="731125"/>
            <a:chOff x="3708250" y="3754411"/>
            <a:chExt cx="553299" cy="584129"/>
          </a:xfrm>
        </p:grpSpPr>
        <p:sp>
          <p:nvSpPr>
            <p:cNvPr id="40" name="Freeform: Shape 39">
              <a:extLst>
                <a:ext uri="{FF2B5EF4-FFF2-40B4-BE49-F238E27FC236}">
                  <a16:creationId xmlns:a16="http://schemas.microsoft.com/office/drawing/2014/main" id="{5FEF258F-5CEC-9221-908E-1B248B1A588F}"/>
                </a:ext>
              </a:extLst>
            </p:cNvPr>
            <p:cNvSpPr/>
            <p:nvPr/>
          </p:nvSpPr>
          <p:spPr>
            <a:xfrm>
              <a:off x="3999043" y="3812484"/>
              <a:ext cx="260952" cy="219551"/>
            </a:xfrm>
            <a:custGeom>
              <a:avLst/>
              <a:gdLst>
                <a:gd name="connsiteX0" fmla="*/ 231732 w 260952"/>
                <a:gd name="connsiteY0" fmla="*/ 155232 h 219551"/>
                <a:gd name="connsiteX1" fmla="*/ 0 w 260952"/>
                <a:gd name="connsiteY1" fmla="*/ 0 h 219551"/>
                <a:gd name="connsiteX2" fmla="*/ 0 w 260952"/>
                <a:gd name="connsiteY2" fmla="*/ 41203 h 219551"/>
                <a:gd name="connsiteX3" fmla="*/ 192691 w 260952"/>
                <a:gd name="connsiteY3" fmla="*/ 169365 h 219551"/>
                <a:gd name="connsiteX4" fmla="*/ 150896 w 260952"/>
                <a:gd name="connsiteY4" fmla="*/ 184457 h 219551"/>
                <a:gd name="connsiteX5" fmla="*/ 225864 w 260952"/>
                <a:gd name="connsiteY5" fmla="*/ 219552 h 219551"/>
                <a:gd name="connsiteX6" fmla="*/ 260952 w 260952"/>
                <a:gd name="connsiteY6" fmla="*/ 144571 h 219551"/>
                <a:gd name="connsiteX7" fmla="*/ 231732 w 260952"/>
                <a:gd name="connsiteY7" fmla="*/ 155232 h 2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52" h="219551">
                  <a:moveTo>
                    <a:pt x="231732" y="155232"/>
                  </a:moveTo>
                  <a:cubicBezTo>
                    <a:pt x="183111" y="72705"/>
                    <a:pt x="98801" y="13894"/>
                    <a:pt x="0" y="0"/>
                  </a:cubicBezTo>
                  <a:lnTo>
                    <a:pt x="0" y="41203"/>
                  </a:lnTo>
                  <a:cubicBezTo>
                    <a:pt x="81197" y="54259"/>
                    <a:pt x="150657" y="102290"/>
                    <a:pt x="192691" y="169365"/>
                  </a:cubicBezTo>
                  <a:lnTo>
                    <a:pt x="150896" y="184457"/>
                  </a:lnTo>
                  <a:lnTo>
                    <a:pt x="225864" y="219552"/>
                  </a:lnTo>
                  <a:lnTo>
                    <a:pt x="260952" y="144571"/>
                  </a:lnTo>
                  <a:lnTo>
                    <a:pt x="231732" y="155232"/>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1" name="Freeform: Shape 40">
              <a:extLst>
                <a:ext uri="{FF2B5EF4-FFF2-40B4-BE49-F238E27FC236}">
                  <a16:creationId xmlns:a16="http://schemas.microsoft.com/office/drawing/2014/main" id="{530D1540-6C4B-CD45-DECA-9AF2957A0FF9}"/>
                </a:ext>
              </a:extLst>
            </p:cNvPr>
            <p:cNvSpPr/>
            <p:nvPr/>
          </p:nvSpPr>
          <p:spPr>
            <a:xfrm>
              <a:off x="3708250" y="4119827"/>
              <a:ext cx="263946" cy="218713"/>
            </a:xfrm>
            <a:custGeom>
              <a:avLst/>
              <a:gdLst>
                <a:gd name="connsiteX0" fmla="*/ 75926 w 263946"/>
                <a:gd name="connsiteY0" fmla="*/ 47432 h 218713"/>
                <a:gd name="connsiteX1" fmla="*/ 109938 w 263946"/>
                <a:gd name="connsiteY1" fmla="*/ 35095 h 218713"/>
                <a:gd name="connsiteX2" fmla="*/ 35089 w 263946"/>
                <a:gd name="connsiteY2" fmla="*/ 0 h 218713"/>
                <a:gd name="connsiteX3" fmla="*/ 0 w 263946"/>
                <a:gd name="connsiteY3" fmla="*/ 74981 h 218713"/>
                <a:gd name="connsiteX4" fmla="*/ 37005 w 263946"/>
                <a:gd name="connsiteY4" fmla="*/ 61565 h 218713"/>
                <a:gd name="connsiteX5" fmla="*/ 263947 w 263946"/>
                <a:gd name="connsiteY5" fmla="*/ 218713 h 218713"/>
                <a:gd name="connsiteX6" fmla="*/ 263947 w 263946"/>
                <a:gd name="connsiteY6" fmla="*/ 177391 h 218713"/>
                <a:gd name="connsiteX7" fmla="*/ 75926 w 263946"/>
                <a:gd name="connsiteY7" fmla="*/ 47432 h 21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46" h="218713">
                  <a:moveTo>
                    <a:pt x="75926" y="47432"/>
                  </a:moveTo>
                  <a:lnTo>
                    <a:pt x="109938" y="35095"/>
                  </a:lnTo>
                  <a:lnTo>
                    <a:pt x="35089" y="0"/>
                  </a:lnTo>
                  <a:lnTo>
                    <a:pt x="0" y="74981"/>
                  </a:lnTo>
                  <a:lnTo>
                    <a:pt x="37005" y="61565"/>
                  </a:lnTo>
                  <a:cubicBezTo>
                    <a:pt x="84190" y="143732"/>
                    <a:pt x="166702" y="203023"/>
                    <a:pt x="263947" y="218713"/>
                  </a:cubicBezTo>
                  <a:lnTo>
                    <a:pt x="263947" y="177391"/>
                  </a:lnTo>
                  <a:cubicBezTo>
                    <a:pt x="184307" y="162538"/>
                    <a:pt x="116644" y="114148"/>
                    <a:pt x="75926" y="47432"/>
                  </a:cubicBez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5" name="Freeform: Shape 44">
              <a:extLst>
                <a:ext uri="{FF2B5EF4-FFF2-40B4-BE49-F238E27FC236}">
                  <a16:creationId xmlns:a16="http://schemas.microsoft.com/office/drawing/2014/main" id="{458C2CC2-DB4A-B91A-9915-4121074C8A4F}"/>
                </a:ext>
              </a:extLst>
            </p:cNvPr>
            <p:cNvSpPr/>
            <p:nvPr/>
          </p:nvSpPr>
          <p:spPr>
            <a:xfrm>
              <a:off x="4009175" y="4113039"/>
              <a:ext cx="252374" cy="207849"/>
            </a:xfrm>
            <a:custGeom>
              <a:avLst/>
              <a:gdLst>
                <a:gd name="connsiteX0" fmla="*/ 222669 w 252374"/>
                <a:gd name="connsiteY0" fmla="*/ 0 h 207849"/>
                <a:gd name="connsiteX1" fmla="*/ 74143 w 252374"/>
                <a:gd name="connsiteY1" fmla="*/ 148550 h 207849"/>
                <a:gd name="connsiteX2" fmla="*/ 29706 w 252374"/>
                <a:gd name="connsiteY2" fmla="*/ 103985 h 207849"/>
                <a:gd name="connsiteX3" fmla="*/ 0 w 252374"/>
                <a:gd name="connsiteY3" fmla="*/ 133695 h 207849"/>
                <a:gd name="connsiteX4" fmla="*/ 74143 w 252374"/>
                <a:gd name="connsiteY4" fmla="*/ 207850 h 207849"/>
                <a:gd name="connsiteX5" fmla="*/ 252374 w 252374"/>
                <a:gd name="connsiteY5" fmla="*/ 29590 h 207849"/>
                <a:gd name="connsiteX6" fmla="*/ 222669 w 252374"/>
                <a:gd name="connsiteY6" fmla="*/ 0 h 20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74" h="207849">
                  <a:moveTo>
                    <a:pt x="222669" y="0"/>
                  </a:moveTo>
                  <a:lnTo>
                    <a:pt x="74143" y="148550"/>
                  </a:lnTo>
                  <a:lnTo>
                    <a:pt x="29706" y="103985"/>
                  </a:lnTo>
                  <a:lnTo>
                    <a:pt x="0" y="133695"/>
                  </a:lnTo>
                  <a:lnTo>
                    <a:pt x="74143" y="207850"/>
                  </a:lnTo>
                  <a:lnTo>
                    <a:pt x="252374" y="29590"/>
                  </a:lnTo>
                  <a:lnTo>
                    <a:pt x="222669" y="0"/>
                  </a:ln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6" name="Freeform: Shape 45">
              <a:extLst>
                <a:ext uri="{FF2B5EF4-FFF2-40B4-BE49-F238E27FC236}">
                  <a16:creationId xmlns:a16="http://schemas.microsoft.com/office/drawing/2014/main" id="{E584CE53-1C0C-7B9E-75FF-51A8DE813727}"/>
                </a:ext>
              </a:extLst>
            </p:cNvPr>
            <p:cNvSpPr/>
            <p:nvPr/>
          </p:nvSpPr>
          <p:spPr>
            <a:xfrm>
              <a:off x="3717804" y="3754411"/>
              <a:ext cx="170938" cy="277549"/>
            </a:xfrm>
            <a:custGeom>
              <a:avLst/>
              <a:gdLst>
                <a:gd name="connsiteX0" fmla="*/ 170939 w 170938"/>
                <a:gd name="connsiteY0" fmla="*/ 85483 h 277549"/>
                <a:gd name="connsiteX1" fmla="*/ 85469 w 170938"/>
                <a:gd name="connsiteY1" fmla="*/ 0 h 277549"/>
                <a:gd name="connsiteX2" fmla="*/ 1178 w 170938"/>
                <a:gd name="connsiteY2" fmla="*/ 71448 h 277549"/>
                <a:gd name="connsiteX3" fmla="*/ 36160 w 170938"/>
                <a:gd name="connsiteY3" fmla="*/ 71448 h 277549"/>
                <a:gd name="connsiteX4" fmla="*/ 49260 w 170938"/>
                <a:gd name="connsiteY4" fmla="*/ 49268 h 277549"/>
                <a:gd name="connsiteX5" fmla="*/ 85421 w 170938"/>
                <a:gd name="connsiteY5" fmla="*/ 34203 h 277549"/>
                <a:gd name="connsiteX6" fmla="*/ 121580 w 170938"/>
                <a:gd name="connsiteY6" fmla="*/ 49268 h 277549"/>
                <a:gd name="connsiteX7" fmla="*/ 136642 w 170938"/>
                <a:gd name="connsiteY7" fmla="*/ 85433 h 277549"/>
                <a:gd name="connsiteX8" fmla="*/ 136594 w 170938"/>
                <a:gd name="connsiteY8" fmla="*/ 106043 h 277549"/>
                <a:gd name="connsiteX9" fmla="*/ 0 w 170938"/>
                <a:gd name="connsiteY9" fmla="*/ 106043 h 277549"/>
                <a:gd name="connsiteX10" fmla="*/ 0 w 170938"/>
                <a:gd name="connsiteY10" fmla="*/ 277549 h 277549"/>
                <a:gd name="connsiteX11" fmla="*/ 170889 w 170938"/>
                <a:gd name="connsiteY11" fmla="*/ 277549 h 277549"/>
                <a:gd name="connsiteX12" fmla="*/ 170889 w 170938"/>
                <a:gd name="connsiteY12" fmla="*/ 117282 h 277549"/>
                <a:gd name="connsiteX13" fmla="*/ 170939 w 170938"/>
                <a:gd name="connsiteY13" fmla="*/ 85483 h 27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38" h="277549">
                  <a:moveTo>
                    <a:pt x="170939" y="85483"/>
                  </a:moveTo>
                  <a:cubicBezTo>
                    <a:pt x="170939" y="38472"/>
                    <a:pt x="132472" y="0"/>
                    <a:pt x="85469" y="0"/>
                  </a:cubicBezTo>
                  <a:cubicBezTo>
                    <a:pt x="43225" y="0"/>
                    <a:pt x="7948" y="31062"/>
                    <a:pt x="1178" y="71448"/>
                  </a:cubicBezTo>
                  <a:lnTo>
                    <a:pt x="36160" y="71448"/>
                  </a:lnTo>
                  <a:cubicBezTo>
                    <a:pt x="38515" y="63204"/>
                    <a:pt x="42980" y="55598"/>
                    <a:pt x="49260" y="49268"/>
                  </a:cubicBezTo>
                  <a:cubicBezTo>
                    <a:pt x="58975" y="39552"/>
                    <a:pt x="71829" y="34203"/>
                    <a:pt x="85421" y="34203"/>
                  </a:cubicBezTo>
                  <a:cubicBezTo>
                    <a:pt x="99011" y="34203"/>
                    <a:pt x="111866" y="39552"/>
                    <a:pt x="121580" y="49268"/>
                  </a:cubicBezTo>
                  <a:cubicBezTo>
                    <a:pt x="131294" y="58984"/>
                    <a:pt x="136642" y="71841"/>
                    <a:pt x="136642" y="85433"/>
                  </a:cubicBezTo>
                  <a:cubicBezTo>
                    <a:pt x="136642" y="88182"/>
                    <a:pt x="136642" y="95886"/>
                    <a:pt x="136594" y="106043"/>
                  </a:cubicBezTo>
                  <a:lnTo>
                    <a:pt x="0" y="106043"/>
                  </a:lnTo>
                  <a:lnTo>
                    <a:pt x="0" y="277549"/>
                  </a:lnTo>
                  <a:lnTo>
                    <a:pt x="170889" y="277549"/>
                  </a:lnTo>
                  <a:lnTo>
                    <a:pt x="170889" y="117282"/>
                  </a:lnTo>
                  <a:cubicBezTo>
                    <a:pt x="170939" y="101775"/>
                    <a:pt x="170939" y="89213"/>
                    <a:pt x="170939" y="85483"/>
                  </a:cubicBezTo>
                  <a:close/>
                </a:path>
              </a:pathLst>
            </a:custGeom>
            <a:solidFill>
              <a:schemeClr val="accent1"/>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sp>
          <p:nvSpPr>
            <p:cNvPr id="47" name="Freeform: Shape 46">
              <a:extLst>
                <a:ext uri="{FF2B5EF4-FFF2-40B4-BE49-F238E27FC236}">
                  <a16:creationId xmlns:a16="http://schemas.microsoft.com/office/drawing/2014/main" id="{ECC4616E-5649-D5B4-A301-68150EF1940F}"/>
                </a:ext>
              </a:extLst>
            </p:cNvPr>
            <p:cNvSpPr/>
            <p:nvPr/>
          </p:nvSpPr>
          <p:spPr>
            <a:xfrm>
              <a:off x="3781191" y="3920700"/>
              <a:ext cx="44157" cy="44164"/>
            </a:xfrm>
            <a:custGeom>
              <a:avLst/>
              <a:gdLst>
                <a:gd name="connsiteX0" fmla="*/ 22079 w 44157"/>
                <a:gd name="connsiteY0" fmla="*/ 44165 h 44164"/>
                <a:gd name="connsiteX1" fmla="*/ 44157 w 44157"/>
                <a:gd name="connsiteY1" fmla="*/ 22083 h 44164"/>
                <a:gd name="connsiteX2" fmla="*/ 22079 w 44157"/>
                <a:gd name="connsiteY2" fmla="*/ 0 h 44164"/>
                <a:gd name="connsiteX3" fmla="*/ 0 w 44157"/>
                <a:gd name="connsiteY3" fmla="*/ 22083 h 44164"/>
                <a:gd name="connsiteX4" fmla="*/ 22079 w 44157"/>
                <a:gd name="connsiteY4" fmla="*/ 44165 h 4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7" h="44164">
                  <a:moveTo>
                    <a:pt x="22079" y="44165"/>
                  </a:moveTo>
                  <a:cubicBezTo>
                    <a:pt x="34273" y="44165"/>
                    <a:pt x="44157" y="34278"/>
                    <a:pt x="44157" y="22083"/>
                  </a:cubicBezTo>
                  <a:cubicBezTo>
                    <a:pt x="44157" y="9888"/>
                    <a:pt x="34273" y="0"/>
                    <a:pt x="22079" y="0"/>
                  </a:cubicBezTo>
                  <a:cubicBezTo>
                    <a:pt x="9885" y="0"/>
                    <a:pt x="0" y="9888"/>
                    <a:pt x="0" y="22083"/>
                  </a:cubicBezTo>
                  <a:cubicBezTo>
                    <a:pt x="0" y="34278"/>
                    <a:pt x="9885" y="44165"/>
                    <a:pt x="22079" y="44165"/>
                  </a:cubicBezTo>
                  <a:close/>
                </a:path>
              </a:pathLst>
            </a:custGeom>
            <a:solidFill>
              <a:schemeClr val="accent2"/>
            </a:solidFill>
            <a:ln w="14089" cap="flat">
              <a:noFill/>
              <a:prstDash val="solid"/>
              <a:miter/>
            </a:ln>
          </p:spPr>
          <p:txBody>
            <a:bodyPr rtlCol="0" anchor="ctr"/>
            <a:lstStyle/>
            <a:p>
              <a:pPr defTabSz="914205">
                <a:defRPr/>
              </a:pPr>
              <a:endParaRPr lang="en-US">
                <a:solidFill>
                  <a:srgbClr val="000000"/>
                </a:solidFill>
                <a:latin typeface="Segoe UI"/>
                <a:ea typeface="ＭＳ Ｐゴシック" pitchFamily="-72" charset="-128"/>
              </a:endParaRPr>
            </a:p>
          </p:txBody>
        </p:sp>
      </p:grpSp>
      <p:grpSp>
        <p:nvGrpSpPr>
          <p:cNvPr id="35" name="Group 34">
            <a:extLst>
              <a:ext uri="{FF2B5EF4-FFF2-40B4-BE49-F238E27FC236}">
                <a16:creationId xmlns:a16="http://schemas.microsoft.com/office/drawing/2014/main" id="{3487D95C-BBCC-3D2F-C2FF-5A1A2DC709C3}"/>
              </a:ext>
              <a:ext uri="{C183D7F6-B498-43B3-948B-1728B52AA6E4}">
                <adec:decorative xmlns:adec="http://schemas.microsoft.com/office/drawing/2017/decorative" val="1"/>
              </a:ext>
            </a:extLst>
          </p:cNvPr>
          <p:cNvGrpSpPr/>
          <p:nvPr/>
        </p:nvGrpSpPr>
        <p:grpSpPr>
          <a:xfrm>
            <a:off x="3188036" y="2624283"/>
            <a:ext cx="614244" cy="516280"/>
            <a:chOff x="2993002" y="2748664"/>
            <a:chExt cx="572240" cy="1737360"/>
          </a:xfrm>
        </p:grpSpPr>
        <p:cxnSp>
          <p:nvCxnSpPr>
            <p:cNvPr id="36" name="Straight Connector 35">
              <a:extLst>
                <a:ext uri="{FF2B5EF4-FFF2-40B4-BE49-F238E27FC236}">
                  <a16:creationId xmlns:a16="http://schemas.microsoft.com/office/drawing/2014/main" id="{0F47C475-4DF7-2D28-19E1-46FB07E796EB}"/>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FBF642-CD67-AC68-DB3B-3C5C9DDA011D}"/>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63A50597-29F8-C455-F3A1-B7FABB6B22D3}"/>
              </a:ext>
            </a:extLst>
          </p:cNvPr>
          <p:cNvSpPr/>
          <p:nvPr/>
        </p:nvSpPr>
        <p:spPr bwMode="auto">
          <a:xfrm>
            <a:off x="575885" y="2624283"/>
            <a:ext cx="2423153" cy="5600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Encryption-in-transit</a:t>
            </a:r>
          </a:p>
          <a:p>
            <a:pPr algn="ctr" defTabSz="914080" fontAlgn="base">
              <a:spcBef>
                <a:spcPct val="0"/>
              </a:spcBef>
              <a:spcAft>
                <a:spcPct val="0"/>
              </a:spcAft>
            </a:pPr>
            <a:r>
              <a:rPr lang="en-US" sz="1200" kern="0" dirty="0">
                <a:solidFill>
                  <a:schemeClr val="tx2"/>
                </a:solidFill>
                <a:latin typeface="Segoe UI Semibold"/>
                <a:cs typeface="Segoe UI" pitchFamily="34" charset="0"/>
              </a:rPr>
              <a:t>(TLS)</a:t>
            </a:r>
          </a:p>
        </p:txBody>
      </p:sp>
      <p:sp>
        <p:nvSpPr>
          <p:cNvPr id="42" name="TextBox 41">
            <a:extLst>
              <a:ext uri="{FF2B5EF4-FFF2-40B4-BE49-F238E27FC236}">
                <a16:creationId xmlns:a16="http://schemas.microsoft.com/office/drawing/2014/main" id="{0E9F61CE-B7A3-E8A8-D5BF-CDA99638287F}"/>
              </a:ext>
            </a:extLst>
          </p:cNvPr>
          <p:cNvSpPr txBox="1"/>
          <p:nvPr/>
        </p:nvSpPr>
        <p:spPr>
          <a:xfrm>
            <a:off x="3495158" y="2624280"/>
            <a:ext cx="8061071" cy="560087"/>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a:t>SSL/TLS 1.2 is enforced to keep data secure when being transferred over a network</a:t>
            </a:r>
          </a:p>
        </p:txBody>
      </p:sp>
      <p:grpSp>
        <p:nvGrpSpPr>
          <p:cNvPr id="43" name="Group 42">
            <a:extLst>
              <a:ext uri="{FF2B5EF4-FFF2-40B4-BE49-F238E27FC236}">
                <a16:creationId xmlns:a16="http://schemas.microsoft.com/office/drawing/2014/main" id="{E15C9CC5-3B6F-F36A-26B8-20CABC65075A}"/>
              </a:ext>
              <a:ext uri="{C183D7F6-B498-43B3-948B-1728B52AA6E4}">
                <adec:decorative xmlns:adec="http://schemas.microsoft.com/office/drawing/2017/decorative" val="1"/>
              </a:ext>
            </a:extLst>
          </p:cNvPr>
          <p:cNvGrpSpPr/>
          <p:nvPr/>
        </p:nvGrpSpPr>
        <p:grpSpPr>
          <a:xfrm>
            <a:off x="3188036" y="3275446"/>
            <a:ext cx="614244" cy="559952"/>
            <a:chOff x="2993002" y="2748664"/>
            <a:chExt cx="572240" cy="1737360"/>
          </a:xfrm>
        </p:grpSpPr>
        <p:cxnSp>
          <p:nvCxnSpPr>
            <p:cNvPr id="44" name="Straight Connector 43">
              <a:extLst>
                <a:ext uri="{FF2B5EF4-FFF2-40B4-BE49-F238E27FC236}">
                  <a16:creationId xmlns:a16="http://schemas.microsoft.com/office/drawing/2014/main" id="{2831BC9D-D68C-C820-8387-DFBE40914563}"/>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C2646AC-8154-1659-4C7D-31C9C7AE9225}"/>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EB97B4D1-D65C-1411-1879-D1EBB577D35D}"/>
              </a:ext>
            </a:extLst>
          </p:cNvPr>
          <p:cNvSpPr/>
          <p:nvPr/>
        </p:nvSpPr>
        <p:spPr bwMode="auto">
          <a:xfrm>
            <a:off x="584199" y="3275446"/>
            <a:ext cx="2423153" cy="5600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Encryption-at-rest</a:t>
            </a:r>
            <a:br>
              <a:rPr lang="en-US" sz="1200" kern="0" dirty="0">
                <a:solidFill>
                  <a:schemeClr val="tx2"/>
                </a:solidFill>
                <a:latin typeface="Segoe UI Semibold"/>
                <a:cs typeface="Segoe UI" pitchFamily="34" charset="0"/>
              </a:rPr>
            </a:br>
            <a:r>
              <a:rPr lang="en-US" sz="1200" kern="0" dirty="0">
                <a:solidFill>
                  <a:schemeClr val="tx2"/>
                </a:solidFill>
                <a:latin typeface="Segoe UI Semibold"/>
                <a:cs typeface="Segoe UI" pitchFamily="34" charset="0"/>
              </a:rPr>
              <a:t>(TDE)</a:t>
            </a:r>
          </a:p>
        </p:txBody>
      </p:sp>
      <p:sp>
        <p:nvSpPr>
          <p:cNvPr id="60" name="TextBox 59">
            <a:extLst>
              <a:ext uri="{FF2B5EF4-FFF2-40B4-BE49-F238E27FC236}">
                <a16:creationId xmlns:a16="http://schemas.microsoft.com/office/drawing/2014/main" id="{F82DEF70-B5E0-9E06-BE07-5DDA2B428EB1}"/>
              </a:ext>
            </a:extLst>
          </p:cNvPr>
          <p:cNvSpPr txBox="1"/>
          <p:nvPr/>
        </p:nvSpPr>
        <p:spPr>
          <a:xfrm>
            <a:off x="3503473" y="3252969"/>
            <a:ext cx="8052756" cy="582429"/>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Encrypt inactive data when stored in database files, backup files, and log files (server-side encryption)​</a:t>
            </a:r>
          </a:p>
        </p:txBody>
      </p:sp>
    </p:spTree>
    <p:extLst>
      <p:ext uri="{BB962C8B-B14F-4D97-AF65-F5344CB8AC3E}">
        <p14:creationId xmlns:p14="http://schemas.microsoft.com/office/powerpoint/2010/main" val="964170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0"/>
                                  </p:stCondLst>
                                  <p:childTnLst>
                                    <p:animMotion origin="layout" path="M 2.29167E-6 0.04491 L 2.29167E-6 -2.59259E-6 " pathEditMode="relative" rAng="0" ptsTypes="AA">
                                      <p:cBhvr>
                                        <p:cTn id="9" dur="600" fill="hold"/>
                                        <p:tgtEl>
                                          <p:spTgt spid="34"/>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42" presetClass="path" presetSubtype="0" decel="100000" fill="hold" grpId="1" nodeType="withEffect">
                                  <p:stCondLst>
                                    <p:cond delay="300"/>
                                  </p:stCondLst>
                                  <p:childTnLst>
                                    <p:animMotion origin="layout" path="M -4.58333E-6 0.04491 L -4.58333E-6 3.7037E-7 " pathEditMode="relative" rAng="0" ptsTypes="AA">
                                      <p:cBhvr>
                                        <p:cTn id="15" dur="600" fill="hold"/>
                                        <p:tgtEl>
                                          <p:spTgt spid="38"/>
                                        </p:tgtEl>
                                        <p:attrNameLst>
                                          <p:attrName>ppt_x</p:attrName>
                                          <p:attrName>ppt_y</p:attrName>
                                        </p:attrNameLst>
                                      </p:cBhvr>
                                      <p:rCtr x="0" y="-224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42" presetClass="path" presetSubtype="0" decel="100000" fill="hold" nodeType="withEffect">
                                  <p:stCondLst>
                                    <p:cond delay="0"/>
                                  </p:stCondLst>
                                  <p:childTnLst>
                                    <p:animMotion origin="layout" path="M 1.45833E-6 0.04491 L 1.45833E-6 1.11111E-6 " pathEditMode="relative" rAng="0" ptsTypes="AA">
                                      <p:cBhvr>
                                        <p:cTn id="22" dur="600" fill="hold"/>
                                        <p:tgtEl>
                                          <p:spTgt spid="35"/>
                                        </p:tgtEl>
                                        <p:attrNameLst>
                                          <p:attrName>ppt_x</p:attrName>
                                          <p:attrName>ppt_y</p:attrName>
                                        </p:attrNameLst>
                                      </p:cBhvr>
                                      <p:rCtr x="0" y="-2245"/>
                                    </p:animMotion>
                                  </p:childTnLst>
                                </p:cTn>
                              </p:par>
                              <p:par>
                                <p:cTn id="23" presetID="10" presetClass="entr" presetSubtype="0" fill="hold" grpId="0" nodeType="withEffect">
                                  <p:stCondLst>
                                    <p:cond delay="1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42" presetClass="path" presetSubtype="0" decel="100000" fill="hold" grpId="1" nodeType="withEffect">
                                  <p:stCondLst>
                                    <p:cond delay="100"/>
                                  </p:stCondLst>
                                  <p:childTnLst>
                                    <p:animMotion origin="layout" path="M 2.29167E-6 0.04491 L 2.29167E-6 3.7037E-7 " pathEditMode="relative" rAng="0" ptsTypes="AA">
                                      <p:cBhvr>
                                        <p:cTn id="27" dur="600" fill="hold"/>
                                        <p:tgtEl>
                                          <p:spTgt spid="42"/>
                                        </p:tgtEl>
                                        <p:attrNameLst>
                                          <p:attrName>ppt_x</p:attrName>
                                          <p:attrName>ppt_y</p:attrName>
                                        </p:attrNameLst>
                                      </p:cBhvr>
                                      <p:rCtr x="0" y="-2245"/>
                                    </p:animMotion>
                                  </p:childTnLst>
                                </p:cTn>
                              </p:par>
                            </p:childTnLst>
                          </p:cTn>
                        </p:par>
                        <p:par>
                          <p:cTn id="28" fill="hold">
                            <p:stCondLst>
                              <p:cond delay="700"/>
                            </p:stCondLst>
                            <p:childTnLst>
                              <p:par>
                                <p:cTn id="29" presetID="10" presetClass="entr" presetSubtype="0" fill="hold" grpId="0" nodeType="afterEffect">
                                  <p:stCondLst>
                                    <p:cond delay="3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42" presetClass="path" presetSubtype="0" decel="100000" fill="hold" grpId="1" nodeType="withEffect">
                                  <p:stCondLst>
                                    <p:cond delay="300"/>
                                  </p:stCondLst>
                                  <p:childTnLst>
                                    <p:animMotion origin="layout" path="M 4.375E-6 0.0449 L 4.375E-6 2.96296E-6 " pathEditMode="relative" rAng="0" ptsTypes="AA">
                                      <p:cBhvr>
                                        <p:cTn id="33" dur="600" fill="hold"/>
                                        <p:tgtEl>
                                          <p:spTgt spid="59"/>
                                        </p:tgtEl>
                                        <p:attrNameLst>
                                          <p:attrName>ppt_x</p:attrName>
                                          <p:attrName>ppt_y</p:attrName>
                                        </p:attrNameLst>
                                      </p:cBhvr>
                                      <p:rCtr x="0" y="-2245"/>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42" presetClass="path" presetSubtype="0" decel="100000" fill="hold" nodeType="withEffect">
                                  <p:stCondLst>
                                    <p:cond delay="0"/>
                                  </p:stCondLst>
                                  <p:childTnLst>
                                    <p:animMotion origin="layout" path="M 1.45833E-6 0.0449 L 1.45833E-6 2.96296E-6 " pathEditMode="relative" rAng="0" ptsTypes="AA">
                                      <p:cBhvr>
                                        <p:cTn id="40" dur="600" fill="hold"/>
                                        <p:tgtEl>
                                          <p:spTgt spid="43"/>
                                        </p:tgtEl>
                                        <p:attrNameLst>
                                          <p:attrName>ppt_x</p:attrName>
                                          <p:attrName>ppt_y</p:attrName>
                                        </p:attrNameLst>
                                      </p:cBhvr>
                                      <p:rCtr x="0" y="-2245"/>
                                    </p:animMotion>
                                  </p:childTnLst>
                                </p:cTn>
                              </p:par>
                              <p:par>
                                <p:cTn id="41" presetID="10" presetClass="entr" presetSubtype="0" fill="hold" grpId="0" nodeType="withEffect">
                                  <p:stCondLst>
                                    <p:cond delay="10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42" presetClass="path" presetSubtype="0" decel="100000" fill="hold" grpId="1" nodeType="withEffect">
                                  <p:stCondLst>
                                    <p:cond delay="100"/>
                                  </p:stCondLst>
                                  <p:childTnLst>
                                    <p:animMotion origin="layout" path="M 1.875E-6 0.0449 L 1.875E-6 3.33333E-6 " pathEditMode="relative" rAng="0" ptsTypes="AA">
                                      <p:cBhvr>
                                        <p:cTn id="45" dur="600" fill="hold"/>
                                        <p:tgtEl>
                                          <p:spTgt spid="60"/>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8" grpId="0" animBg="1"/>
      <p:bldP spid="38" grpId="1" animBg="1"/>
      <p:bldP spid="42" grpId="0" animBg="1"/>
      <p:bldP spid="42" grpId="1" animBg="1"/>
      <p:bldP spid="59" grpId="0" animBg="1"/>
      <p:bldP spid="59" grpId="1" animBg="1"/>
      <p:bldP spid="60" grpId="0" animBg="1"/>
      <p:bldP spid="6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8">
            <a:extLst>
              <a:ext uri="{FF2B5EF4-FFF2-40B4-BE49-F238E27FC236}">
                <a16:creationId xmlns:a16="http://schemas.microsoft.com/office/drawing/2014/main" id="{68938D29-ECFD-4D0A-961C-3F6C07D5CB7B}"/>
              </a:ext>
            </a:extLst>
          </p:cNvPr>
          <p:cNvSpPr txBox="1">
            <a:spLocks noGrp="1"/>
          </p:cNvSpPr>
          <p:nvPr>
            <p:ph type="title"/>
          </p:nvPr>
        </p:nvSpPr>
        <p:spPr>
          <a:xfrm>
            <a:off x="1377806" y="428240"/>
            <a:ext cx="11018520" cy="952292"/>
          </a:xfrm>
          <a:prstGeom prst="rect">
            <a:avLst/>
          </a:prstGeom>
          <a:noFill/>
          <a:ln>
            <a:noFill/>
            <a:prstDash/>
          </a:ln>
          <a:effectLst/>
        </p:spPr>
        <p:txBody>
          <a:bodyPr rot="0" spcFirstLastPara="0" vertOverflow="overflow" horzOverflow="overflow" vert="horz" wrap="square" lIns="0" tIns="44821" rIns="89642" bIns="44821"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bg1"/>
                </a:solidFill>
                <a:effectLst/>
                <a:latin typeface="+mj-lt"/>
                <a:ea typeface="+mn-ea"/>
                <a:cs typeface="Segoe UI" pitchFamily="34" charset="0"/>
              </a:defRPr>
            </a:lvl1pPr>
          </a:lstStyle>
          <a:p>
            <a:pPr defTabSz="914228">
              <a:lnSpc>
                <a:spcPct val="100000"/>
              </a:lnSpc>
              <a:spcBef>
                <a:spcPts val="0"/>
              </a:spcBef>
              <a:defRPr/>
            </a:pPr>
            <a:r>
              <a:rPr lang="en-US" sz="3200" spc="0" dirty="0">
                <a:ln>
                  <a:noFill/>
                </a:ln>
                <a:solidFill>
                  <a:schemeClr val="tx1"/>
                </a:solidFill>
                <a:cs typeface="+mn-cs"/>
              </a:rPr>
              <a:t>Encryption-at-rest</a:t>
            </a:r>
            <a:br>
              <a:rPr lang="en-US" sz="3200" spc="0" dirty="0">
                <a:ln>
                  <a:noFill/>
                </a:ln>
                <a:solidFill>
                  <a:schemeClr val="accent1"/>
                </a:solidFill>
                <a:cs typeface="+mn-cs"/>
              </a:rPr>
            </a:br>
            <a:r>
              <a:rPr lang="en-US" sz="2400" spc="0" dirty="0">
                <a:ln>
                  <a:noFill/>
                </a:ln>
                <a:solidFill>
                  <a:schemeClr val="accent1"/>
                </a:solidFill>
                <a:cs typeface="+mn-cs"/>
              </a:rPr>
              <a:t>TDE with customer-managed keys (BYOK)</a:t>
            </a:r>
            <a:endParaRPr lang="en-US" sz="3200" spc="0" dirty="0">
              <a:ln>
                <a:noFill/>
              </a:ln>
              <a:solidFill>
                <a:schemeClr val="accent1"/>
              </a:solidFill>
              <a:latin typeface="Segoe UI Semibold"/>
              <a:cs typeface="+mn-cs"/>
            </a:endParaRPr>
          </a:p>
        </p:txBody>
      </p:sp>
      <p:grpSp>
        <p:nvGrpSpPr>
          <p:cNvPr id="17" name="Group 16">
            <a:extLst>
              <a:ext uri="{FF2B5EF4-FFF2-40B4-BE49-F238E27FC236}">
                <a16:creationId xmlns:a16="http://schemas.microsoft.com/office/drawing/2014/main" id="{F0455189-B5F3-20BF-B4E7-EB0728604D8D}"/>
              </a:ext>
              <a:ext uri="{C183D7F6-B498-43B3-948B-1728B52AA6E4}">
                <adec:decorative xmlns:adec="http://schemas.microsoft.com/office/drawing/2017/decorative" val="1"/>
              </a:ext>
            </a:extLst>
          </p:cNvPr>
          <p:cNvGrpSpPr/>
          <p:nvPr/>
        </p:nvGrpSpPr>
        <p:grpSpPr>
          <a:xfrm>
            <a:off x="589310" y="585788"/>
            <a:ext cx="553690" cy="665004"/>
            <a:chOff x="5496617" y="1225424"/>
            <a:chExt cx="460369" cy="552921"/>
          </a:xfrm>
        </p:grpSpPr>
        <p:sp>
          <p:nvSpPr>
            <p:cNvPr id="12" name="Freeform: Shape 11">
              <a:extLst>
                <a:ext uri="{FF2B5EF4-FFF2-40B4-BE49-F238E27FC236}">
                  <a16:creationId xmlns:a16="http://schemas.microsoft.com/office/drawing/2014/main" id="{8E10EEC7-07A0-6BA1-3740-560269846F21}"/>
                </a:ext>
              </a:extLst>
            </p:cNvPr>
            <p:cNvSpPr/>
            <p:nvPr/>
          </p:nvSpPr>
          <p:spPr>
            <a:xfrm>
              <a:off x="5496617" y="1225424"/>
              <a:ext cx="460369" cy="552921"/>
            </a:xfrm>
            <a:custGeom>
              <a:avLst/>
              <a:gdLst>
                <a:gd name="connsiteX0" fmla="*/ 460370 w 460369"/>
                <a:gd name="connsiteY0" fmla="*/ 258145 h 552921"/>
                <a:gd name="connsiteX1" fmla="*/ 237663 w 460369"/>
                <a:gd name="connsiteY1" fmla="*/ 550753 h 552921"/>
                <a:gd name="connsiteX2" fmla="*/ 222707 w 460369"/>
                <a:gd name="connsiteY2" fmla="*/ 550753 h 552921"/>
                <a:gd name="connsiteX3" fmla="*/ 0 w 460369"/>
                <a:gd name="connsiteY3" fmla="*/ 258145 h 552921"/>
                <a:gd name="connsiteX4" fmla="*/ 0 w 460369"/>
                <a:gd name="connsiteY4" fmla="*/ 79329 h 552921"/>
                <a:gd name="connsiteX5" fmla="*/ 13980 w 460369"/>
                <a:gd name="connsiteY5" fmla="*/ 65024 h 552921"/>
                <a:gd name="connsiteX6" fmla="*/ 230185 w 460369"/>
                <a:gd name="connsiteY6" fmla="*/ 0 h 552921"/>
                <a:gd name="connsiteX7" fmla="*/ 446390 w 460369"/>
                <a:gd name="connsiteY7" fmla="*/ 65024 h 552921"/>
                <a:gd name="connsiteX8" fmla="*/ 460370 w 460369"/>
                <a:gd name="connsiteY8" fmla="*/ 79329 h 55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369" h="552921">
                  <a:moveTo>
                    <a:pt x="460370" y="258145"/>
                  </a:moveTo>
                  <a:cubicBezTo>
                    <a:pt x="460370" y="406725"/>
                    <a:pt x="277652" y="526369"/>
                    <a:pt x="237663" y="550753"/>
                  </a:cubicBezTo>
                  <a:cubicBezTo>
                    <a:pt x="233096" y="553644"/>
                    <a:pt x="227273" y="553644"/>
                    <a:pt x="222707" y="550753"/>
                  </a:cubicBezTo>
                  <a:cubicBezTo>
                    <a:pt x="182717" y="526694"/>
                    <a:pt x="0" y="407050"/>
                    <a:pt x="0" y="258145"/>
                  </a:cubicBezTo>
                  <a:lnTo>
                    <a:pt x="0" y="79329"/>
                  </a:lnTo>
                  <a:cubicBezTo>
                    <a:pt x="-2" y="71554"/>
                    <a:pt x="6207" y="65201"/>
                    <a:pt x="13980" y="65024"/>
                  </a:cubicBezTo>
                  <a:cubicBezTo>
                    <a:pt x="156383" y="61448"/>
                    <a:pt x="123546" y="0"/>
                    <a:pt x="230185" y="0"/>
                  </a:cubicBezTo>
                  <a:cubicBezTo>
                    <a:pt x="336824" y="0"/>
                    <a:pt x="303987" y="61448"/>
                    <a:pt x="446390" y="65024"/>
                  </a:cubicBezTo>
                  <a:cubicBezTo>
                    <a:pt x="454163" y="65201"/>
                    <a:pt x="460373" y="71554"/>
                    <a:pt x="460370" y="79329"/>
                  </a:cubicBezTo>
                  <a:close/>
                </a:path>
              </a:pathLst>
            </a:custGeom>
            <a:solidFill>
              <a:srgbClr val="0078D4"/>
            </a:solidFill>
            <a:ln w="322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30BD858-D57E-5669-B2B7-8FA237A027A8}"/>
                </a:ext>
              </a:extLst>
            </p:cNvPr>
            <p:cNvSpPr/>
            <p:nvPr/>
          </p:nvSpPr>
          <p:spPr>
            <a:xfrm>
              <a:off x="5515275" y="1248507"/>
              <a:ext cx="422854" cy="506522"/>
            </a:xfrm>
            <a:custGeom>
              <a:avLst/>
              <a:gdLst>
                <a:gd name="connsiteX0" fmla="*/ 422854 w 422854"/>
                <a:gd name="connsiteY0" fmla="*/ 236362 h 506522"/>
                <a:gd name="connsiteX1" fmla="*/ 218354 w 422854"/>
                <a:gd name="connsiteY1" fmla="*/ 504586 h 506522"/>
                <a:gd name="connsiteX2" fmla="*/ 204698 w 422854"/>
                <a:gd name="connsiteY2" fmla="*/ 504586 h 506522"/>
                <a:gd name="connsiteX3" fmla="*/ 198 w 422854"/>
                <a:gd name="connsiteY3" fmla="*/ 236362 h 506522"/>
                <a:gd name="connsiteX4" fmla="*/ 198 w 422854"/>
                <a:gd name="connsiteY4" fmla="*/ 73802 h 506522"/>
                <a:gd name="connsiteX5" fmla="*/ 11056 w 422854"/>
                <a:gd name="connsiteY5" fmla="*/ 58392 h 506522"/>
                <a:gd name="connsiteX6" fmla="*/ 13203 w 422854"/>
                <a:gd name="connsiteY6" fmla="*/ 58196 h 506522"/>
                <a:gd name="connsiteX7" fmla="*/ 211526 w 422854"/>
                <a:gd name="connsiteY7" fmla="*/ 0 h 506522"/>
                <a:gd name="connsiteX8" fmla="*/ 409849 w 422854"/>
                <a:gd name="connsiteY8" fmla="*/ 58196 h 506522"/>
                <a:gd name="connsiteX9" fmla="*/ 422854 w 422854"/>
                <a:gd name="connsiteY9" fmla="*/ 71201 h 50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54" h="506522">
                  <a:moveTo>
                    <a:pt x="422854" y="236362"/>
                  </a:moveTo>
                  <a:cubicBezTo>
                    <a:pt x="422854" y="372913"/>
                    <a:pt x="255092" y="482478"/>
                    <a:pt x="218354" y="504586"/>
                  </a:cubicBezTo>
                  <a:cubicBezTo>
                    <a:pt x="214168" y="507168"/>
                    <a:pt x="208884" y="507168"/>
                    <a:pt x="204698" y="504586"/>
                  </a:cubicBezTo>
                  <a:cubicBezTo>
                    <a:pt x="167960" y="482478"/>
                    <a:pt x="198" y="372913"/>
                    <a:pt x="198" y="236362"/>
                  </a:cubicBezTo>
                  <a:lnTo>
                    <a:pt x="198" y="73802"/>
                  </a:lnTo>
                  <a:cubicBezTo>
                    <a:pt x="-1059" y="66548"/>
                    <a:pt x="3802" y="59649"/>
                    <a:pt x="11056" y="58392"/>
                  </a:cubicBezTo>
                  <a:cubicBezTo>
                    <a:pt x="11765" y="58269"/>
                    <a:pt x="12483" y="58203"/>
                    <a:pt x="13203" y="58196"/>
                  </a:cubicBezTo>
                  <a:cubicBezTo>
                    <a:pt x="143901" y="55921"/>
                    <a:pt x="113990" y="0"/>
                    <a:pt x="211526" y="0"/>
                  </a:cubicBezTo>
                  <a:cubicBezTo>
                    <a:pt x="309062" y="0"/>
                    <a:pt x="279151" y="55921"/>
                    <a:pt x="409849" y="58196"/>
                  </a:cubicBezTo>
                  <a:cubicBezTo>
                    <a:pt x="416960" y="58368"/>
                    <a:pt x="422682" y="64091"/>
                    <a:pt x="422854" y="71201"/>
                  </a:cubicBezTo>
                  <a:close/>
                </a:path>
              </a:pathLst>
            </a:custGeom>
            <a:solidFill>
              <a:schemeClr val="accent1"/>
            </a:solidFill>
            <a:ln w="3227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20B6734-7244-26E0-F561-5BA9180858D4}"/>
                </a:ext>
              </a:extLst>
            </p:cNvPr>
            <p:cNvSpPr/>
            <p:nvPr/>
          </p:nvSpPr>
          <p:spPr>
            <a:xfrm>
              <a:off x="5623390" y="1328458"/>
              <a:ext cx="206820" cy="270860"/>
            </a:xfrm>
            <a:custGeom>
              <a:avLst/>
              <a:gdLst>
                <a:gd name="connsiteX0" fmla="*/ 196071 w 206820"/>
                <a:gd name="connsiteY0" fmla="*/ 129752 h 270860"/>
                <a:gd name="connsiteX1" fmla="*/ 183066 w 206820"/>
                <a:gd name="connsiteY1" fmla="*/ 129752 h 270860"/>
                <a:gd name="connsiteX2" fmla="*/ 183066 w 206820"/>
                <a:gd name="connsiteY2" fmla="*/ 83585 h 270860"/>
                <a:gd name="connsiteX3" fmla="*/ 160308 w 206820"/>
                <a:gd name="connsiteY3" fmla="*/ 24738 h 270860"/>
                <a:gd name="connsiteX4" fmla="*/ 51421 w 206820"/>
                <a:gd name="connsiteY4" fmla="*/ 20483 h 270860"/>
                <a:gd name="connsiteX5" fmla="*/ 47166 w 206820"/>
                <a:gd name="connsiteY5" fmla="*/ 24738 h 270860"/>
                <a:gd name="connsiteX6" fmla="*/ 24407 w 206820"/>
                <a:gd name="connsiteY6" fmla="*/ 83585 h 270860"/>
                <a:gd name="connsiteX7" fmla="*/ 24407 w 206820"/>
                <a:gd name="connsiteY7" fmla="*/ 129752 h 270860"/>
                <a:gd name="connsiteX8" fmla="*/ 11403 w 206820"/>
                <a:gd name="connsiteY8" fmla="*/ 129752 h 270860"/>
                <a:gd name="connsiteX9" fmla="*/ 48 w 206820"/>
                <a:gd name="connsiteY9" fmla="*/ 139109 h 270860"/>
                <a:gd name="connsiteX10" fmla="*/ 23 w 206820"/>
                <a:gd name="connsiteY10" fmla="*/ 140806 h 270860"/>
                <a:gd name="connsiteX11" fmla="*/ 23 w 206820"/>
                <a:gd name="connsiteY11" fmla="*/ 260450 h 270860"/>
                <a:gd name="connsiteX12" fmla="*/ 10422 w 206820"/>
                <a:gd name="connsiteY12" fmla="*/ 270860 h 270860"/>
                <a:gd name="connsiteX13" fmla="*/ 10752 w 206820"/>
                <a:gd name="connsiteY13" fmla="*/ 270854 h 270860"/>
                <a:gd name="connsiteX14" fmla="*/ 196071 w 206820"/>
                <a:gd name="connsiteY14" fmla="*/ 270854 h 270860"/>
                <a:gd name="connsiteX15" fmla="*/ 206793 w 206820"/>
                <a:gd name="connsiteY15" fmla="*/ 260781 h 270860"/>
                <a:gd name="connsiteX16" fmla="*/ 206800 w 206820"/>
                <a:gd name="connsiteY16" fmla="*/ 260450 h 270860"/>
                <a:gd name="connsiteX17" fmla="*/ 206800 w 206820"/>
                <a:gd name="connsiteY17" fmla="*/ 140806 h 270860"/>
                <a:gd name="connsiteX18" fmla="*/ 197072 w 206820"/>
                <a:gd name="connsiteY18" fmla="*/ 129767 h 270860"/>
                <a:gd name="connsiteX19" fmla="*/ 196071 w 206820"/>
                <a:gd name="connsiteY19" fmla="*/ 129752 h 270860"/>
                <a:gd name="connsiteX20" fmla="*/ 145677 w 206820"/>
                <a:gd name="connsiteY20" fmla="*/ 129752 h 270860"/>
                <a:gd name="connsiteX21" fmla="*/ 61146 w 206820"/>
                <a:gd name="connsiteY21" fmla="*/ 129752 h 270860"/>
                <a:gd name="connsiteX22" fmla="*/ 61146 w 206820"/>
                <a:gd name="connsiteY22" fmla="*/ 82934 h 270860"/>
                <a:gd name="connsiteX23" fmla="*/ 74476 w 206820"/>
                <a:gd name="connsiteY23" fmla="*/ 50422 h 270860"/>
                <a:gd name="connsiteX24" fmla="*/ 129094 w 206820"/>
                <a:gd name="connsiteY24" fmla="*/ 47169 h 270860"/>
                <a:gd name="connsiteX25" fmla="*/ 132347 w 206820"/>
                <a:gd name="connsiteY25" fmla="*/ 50422 h 270860"/>
                <a:gd name="connsiteX26" fmla="*/ 137549 w 206820"/>
                <a:gd name="connsiteY26" fmla="*/ 56925 h 270860"/>
                <a:gd name="connsiteX27" fmla="*/ 137549 w 206820"/>
                <a:gd name="connsiteY27" fmla="*/ 56925 h 270860"/>
                <a:gd name="connsiteX28" fmla="*/ 145677 w 206820"/>
                <a:gd name="connsiteY28" fmla="*/ 82609 h 27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20" h="270860">
                  <a:moveTo>
                    <a:pt x="196071" y="129752"/>
                  </a:moveTo>
                  <a:lnTo>
                    <a:pt x="183066" y="129752"/>
                  </a:lnTo>
                  <a:lnTo>
                    <a:pt x="183066" y="83585"/>
                  </a:lnTo>
                  <a:cubicBezTo>
                    <a:pt x="183294" y="61779"/>
                    <a:pt x="175146" y="40717"/>
                    <a:pt x="160308" y="24738"/>
                  </a:cubicBezTo>
                  <a:cubicBezTo>
                    <a:pt x="131414" y="-6506"/>
                    <a:pt x="82664" y="-8410"/>
                    <a:pt x="51421" y="20483"/>
                  </a:cubicBezTo>
                  <a:cubicBezTo>
                    <a:pt x="49948" y="21845"/>
                    <a:pt x="48528" y="23265"/>
                    <a:pt x="47166" y="24738"/>
                  </a:cubicBezTo>
                  <a:cubicBezTo>
                    <a:pt x="32298" y="40699"/>
                    <a:pt x="24148" y="61773"/>
                    <a:pt x="24407" y="83585"/>
                  </a:cubicBezTo>
                  <a:lnTo>
                    <a:pt x="24407" y="129752"/>
                  </a:lnTo>
                  <a:lnTo>
                    <a:pt x="11403" y="129752"/>
                  </a:lnTo>
                  <a:cubicBezTo>
                    <a:pt x="5684" y="129200"/>
                    <a:pt x="600" y="133389"/>
                    <a:pt x="48" y="139109"/>
                  </a:cubicBezTo>
                  <a:cubicBezTo>
                    <a:pt x="-6" y="139673"/>
                    <a:pt x="-15" y="140240"/>
                    <a:pt x="23" y="140806"/>
                  </a:cubicBezTo>
                  <a:lnTo>
                    <a:pt x="23" y="260450"/>
                  </a:lnTo>
                  <a:cubicBezTo>
                    <a:pt x="21" y="266195"/>
                    <a:pt x="4676" y="270857"/>
                    <a:pt x="10422" y="270860"/>
                  </a:cubicBezTo>
                  <a:cubicBezTo>
                    <a:pt x="10532" y="270860"/>
                    <a:pt x="10643" y="270857"/>
                    <a:pt x="10752" y="270854"/>
                  </a:cubicBezTo>
                  <a:lnTo>
                    <a:pt x="196071" y="270854"/>
                  </a:lnTo>
                  <a:cubicBezTo>
                    <a:pt x="201812" y="271033"/>
                    <a:pt x="206614" y="266523"/>
                    <a:pt x="206793" y="260781"/>
                  </a:cubicBezTo>
                  <a:cubicBezTo>
                    <a:pt x="206797" y="260671"/>
                    <a:pt x="206800" y="260560"/>
                    <a:pt x="206800" y="260450"/>
                  </a:cubicBezTo>
                  <a:lnTo>
                    <a:pt x="206800" y="140806"/>
                  </a:lnTo>
                  <a:cubicBezTo>
                    <a:pt x="207161" y="135071"/>
                    <a:pt x="202807" y="130129"/>
                    <a:pt x="197072" y="129767"/>
                  </a:cubicBezTo>
                  <a:cubicBezTo>
                    <a:pt x="196741" y="129745"/>
                    <a:pt x="196406" y="129741"/>
                    <a:pt x="196071" y="129752"/>
                  </a:cubicBezTo>
                  <a:close/>
                  <a:moveTo>
                    <a:pt x="145677" y="129752"/>
                  </a:moveTo>
                  <a:lnTo>
                    <a:pt x="61146" y="129752"/>
                  </a:lnTo>
                  <a:lnTo>
                    <a:pt x="61146" y="82934"/>
                  </a:lnTo>
                  <a:cubicBezTo>
                    <a:pt x="61165" y="70771"/>
                    <a:pt x="65951" y="59098"/>
                    <a:pt x="74476" y="50422"/>
                  </a:cubicBezTo>
                  <a:cubicBezTo>
                    <a:pt x="88660" y="34442"/>
                    <a:pt x="113113" y="32985"/>
                    <a:pt x="129094" y="47169"/>
                  </a:cubicBezTo>
                  <a:cubicBezTo>
                    <a:pt x="130242" y="48188"/>
                    <a:pt x="131328" y="49274"/>
                    <a:pt x="132347" y="50422"/>
                  </a:cubicBezTo>
                  <a:cubicBezTo>
                    <a:pt x="134256" y="52444"/>
                    <a:pt x="135995" y="54618"/>
                    <a:pt x="137549" y="56925"/>
                  </a:cubicBezTo>
                  <a:lnTo>
                    <a:pt x="137549" y="56925"/>
                  </a:lnTo>
                  <a:cubicBezTo>
                    <a:pt x="142787" y="64470"/>
                    <a:pt x="145622" y="73424"/>
                    <a:pt x="145677" y="82609"/>
                  </a:cubicBezTo>
                  <a:close/>
                </a:path>
              </a:pathLst>
            </a:custGeom>
            <a:solidFill>
              <a:schemeClr val="accent2"/>
            </a:solidFill>
            <a:ln w="32279" cap="flat">
              <a:noFill/>
              <a:prstDash val="solid"/>
              <a:miter/>
            </a:ln>
          </p:spPr>
          <p:txBody>
            <a:bodyPr rtlCol="0" anchor="ctr"/>
            <a:lstStyle/>
            <a:p>
              <a:endParaRPr lang="en-US"/>
            </a:p>
          </p:txBody>
        </p:sp>
      </p:grpSp>
      <p:sp>
        <p:nvSpPr>
          <p:cNvPr id="32" name="TextBox 31" descr="Transparent Data Encryption (TDE) ">
            <a:extLst>
              <a:ext uri="{FF2B5EF4-FFF2-40B4-BE49-F238E27FC236}">
                <a16:creationId xmlns:a16="http://schemas.microsoft.com/office/drawing/2014/main" id="{08652DFD-CF95-4797-8795-9FC2D1EBAD13}"/>
              </a:ext>
            </a:extLst>
          </p:cNvPr>
          <p:cNvSpPr txBox="1"/>
          <p:nvPr/>
        </p:nvSpPr>
        <p:spPr>
          <a:xfrm>
            <a:off x="581155" y="2019301"/>
            <a:ext cx="3551585" cy="4249738"/>
          </a:xfrm>
          <a:prstGeom prst="rect">
            <a:avLst/>
          </a:prstGeom>
          <a:noFill/>
          <a:ln w="19050">
            <a:solidFill>
              <a:schemeClr val="tx1"/>
            </a:solidFill>
          </a:ln>
        </p:spPr>
        <p:txBody>
          <a:bodyPr wrap="square" lIns="182880" tIns="91440" rIns="182880" bIns="91440" anchor="t" anchorCtr="0">
            <a:noAutofit/>
          </a:bodyPr>
          <a:lstStyle/>
          <a:p>
            <a:pPr defTabSz="914228"/>
            <a:r>
              <a:rPr lang="en-US" kern="0" dirty="0">
                <a:solidFill>
                  <a:schemeClr val="tx2"/>
                </a:solidFill>
                <a:latin typeface="Segoe UI Semibold"/>
              </a:rPr>
              <a:t>Transparent Data Encryption (TDE) </a:t>
            </a:r>
            <a:r>
              <a:rPr lang="en-US" sz="1400" kern="0" dirty="0">
                <a:solidFill>
                  <a:schemeClr val="tx2"/>
                </a:solidFill>
                <a:latin typeface="Segoe UI"/>
              </a:rPr>
              <a:t>protects against the threat of malicious offline activity by encrypting data at-rest</a:t>
            </a:r>
          </a:p>
          <a:p>
            <a:pPr marL="224097" indent="-224097" defTabSz="914228">
              <a:spcBef>
                <a:spcPts val="588"/>
              </a:spcBef>
              <a:buClr>
                <a:schemeClr val="bg1"/>
              </a:buClr>
              <a:buFont typeface="Arial" panose="020B0604020202020204" pitchFamily="34" charset="0"/>
              <a:buChar char="•"/>
            </a:pPr>
            <a:r>
              <a:rPr lang="en-US" sz="1200" kern="0" dirty="0">
                <a:solidFill>
                  <a:schemeClr val="tx2"/>
                </a:solidFill>
                <a:latin typeface="Segoe UI"/>
              </a:rPr>
              <a:t>Real-time encryption and decryption </a:t>
            </a:r>
            <a:br>
              <a:rPr lang="en-US" sz="1200" kern="0" dirty="0">
                <a:solidFill>
                  <a:schemeClr val="tx2"/>
                </a:solidFill>
                <a:latin typeface="Segoe UI"/>
              </a:rPr>
            </a:br>
            <a:r>
              <a:rPr lang="en-US" sz="1200" kern="0" dirty="0">
                <a:solidFill>
                  <a:schemeClr val="tx2"/>
                </a:solidFill>
                <a:latin typeface="Segoe UI"/>
              </a:rPr>
              <a:t>without requiring changes to the application </a:t>
            </a:r>
            <a:endParaRPr lang="en-US" sz="1200" kern="0" dirty="0">
              <a:solidFill>
                <a:schemeClr val="tx2"/>
              </a:solidFill>
              <a:latin typeface="Segoe UI"/>
              <a:cs typeface="Segoe UI"/>
            </a:endParaRPr>
          </a:p>
          <a:p>
            <a:pPr marL="224097" indent="-224097" defTabSz="914228">
              <a:spcBef>
                <a:spcPts val="588"/>
              </a:spcBef>
              <a:buClr>
                <a:schemeClr val="bg1"/>
              </a:buClr>
              <a:buFont typeface="Arial" panose="020B0604020202020204" pitchFamily="34" charset="0"/>
              <a:buChar char="•"/>
            </a:pPr>
            <a:r>
              <a:rPr lang="en-US" sz="1200" kern="0" dirty="0">
                <a:solidFill>
                  <a:schemeClr val="tx2"/>
                </a:solidFill>
                <a:latin typeface="Segoe UI"/>
              </a:rPr>
              <a:t>Enables organizations to meet compliance and regulatory requirements, along with defense-in-depth protection</a:t>
            </a:r>
            <a:endParaRPr lang="en-US" sz="1765" kern="0" dirty="0">
              <a:solidFill>
                <a:schemeClr val="tx2"/>
              </a:solidFill>
              <a:latin typeface="Segoe UI Semibold"/>
            </a:endParaRPr>
          </a:p>
          <a:p>
            <a:pPr defTabSz="914228">
              <a:spcBef>
                <a:spcPts val="1200"/>
              </a:spcBef>
            </a:pPr>
            <a:r>
              <a:rPr lang="en-US" kern="0" dirty="0">
                <a:solidFill>
                  <a:schemeClr val="tx2"/>
                </a:solidFill>
                <a:latin typeface="Segoe UI Semibold"/>
              </a:rPr>
              <a:t>Multiple flexible </a:t>
            </a:r>
            <a:r>
              <a:rPr lang="en-US" kern="0" dirty="0">
                <a:solidFill>
                  <a:schemeClr val="tx2"/>
                </a:solidFill>
              </a:rPr>
              <a:t>key management options</a:t>
            </a:r>
            <a:endParaRPr lang="en-US" sz="1765" kern="0" dirty="0">
              <a:solidFill>
                <a:schemeClr val="tx2"/>
              </a:solidFill>
            </a:endParaRPr>
          </a:p>
          <a:p>
            <a:pPr marL="224097" indent="-224097" defTabSz="914228">
              <a:spcBef>
                <a:spcPts val="588"/>
              </a:spcBef>
              <a:buClr>
                <a:schemeClr val="bg1"/>
              </a:buClr>
              <a:buFont typeface="Arial" panose="020B0604020202020204" pitchFamily="34" charset="0"/>
              <a:buChar char="•"/>
            </a:pPr>
            <a:r>
              <a:rPr lang="en-US" sz="1200" kern="0" dirty="0">
                <a:solidFill>
                  <a:schemeClr val="tx2"/>
                </a:solidFill>
                <a:latin typeface="Segoe UI"/>
              </a:rPr>
              <a:t>Bring-Your-Own-Key (BYOK) stored </a:t>
            </a:r>
            <a:br>
              <a:rPr lang="en-US" sz="1200" kern="0" dirty="0">
                <a:solidFill>
                  <a:schemeClr val="tx2"/>
                </a:solidFill>
                <a:latin typeface="Segoe UI"/>
              </a:rPr>
            </a:br>
            <a:r>
              <a:rPr lang="en-US" sz="1200" kern="0" dirty="0">
                <a:solidFill>
                  <a:schemeClr val="tx2"/>
                </a:solidFill>
                <a:latin typeface="Segoe UI"/>
              </a:rPr>
              <a:t>in Azure Key Vault</a:t>
            </a:r>
          </a:p>
          <a:p>
            <a:pPr marL="224097" indent="-224097" defTabSz="914228">
              <a:spcBef>
                <a:spcPts val="588"/>
              </a:spcBef>
              <a:buClr>
                <a:schemeClr val="bg1"/>
              </a:buClr>
              <a:buFont typeface="Arial" panose="020B0604020202020204" pitchFamily="34" charset="0"/>
              <a:buChar char="•"/>
            </a:pPr>
            <a:r>
              <a:rPr lang="en-US" sz="1200" kern="0" dirty="0">
                <a:solidFill>
                  <a:schemeClr val="tx2"/>
                </a:solidFill>
                <a:latin typeface="Segoe UI"/>
              </a:rPr>
              <a:t>Hold-Your-Own-Key (HYOK) in </a:t>
            </a:r>
            <a:br>
              <a:rPr lang="en-US" sz="1200" kern="0" dirty="0">
                <a:solidFill>
                  <a:schemeClr val="tx2"/>
                </a:solidFill>
                <a:latin typeface="Segoe UI"/>
              </a:rPr>
            </a:br>
            <a:r>
              <a:rPr lang="en-US" sz="1200" kern="0" dirty="0">
                <a:solidFill>
                  <a:schemeClr val="tx2"/>
                </a:solidFill>
                <a:latin typeface="Segoe UI"/>
              </a:rPr>
              <a:t>an HSM exclusively managed by </a:t>
            </a:r>
            <a:br>
              <a:rPr lang="en-US" sz="1200" kern="0" dirty="0">
                <a:solidFill>
                  <a:schemeClr val="tx2"/>
                </a:solidFill>
                <a:latin typeface="Segoe UI"/>
              </a:rPr>
            </a:br>
            <a:r>
              <a:rPr lang="en-US" sz="1200" kern="0" dirty="0">
                <a:solidFill>
                  <a:schemeClr val="tx2"/>
                </a:solidFill>
                <a:latin typeface="Segoe UI"/>
              </a:rPr>
              <a:t>the customer </a:t>
            </a:r>
          </a:p>
        </p:txBody>
      </p:sp>
      <p:pic>
        <p:nvPicPr>
          <p:cNvPr id="70" name="Picture 69">
            <a:extLst>
              <a:ext uri="{FF2B5EF4-FFF2-40B4-BE49-F238E27FC236}">
                <a16:creationId xmlns:a16="http://schemas.microsoft.com/office/drawing/2014/main" id="{4A95AEBE-267C-19CA-520F-5E70852C97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17949" y="2052218"/>
            <a:ext cx="416176" cy="416176"/>
          </a:xfrm>
          <a:prstGeom prst="rect">
            <a:avLst/>
          </a:prstGeom>
        </p:spPr>
      </p:pic>
      <p:sp>
        <p:nvSpPr>
          <p:cNvPr id="71" name="TextBox 70">
            <a:extLst>
              <a:ext uri="{FF2B5EF4-FFF2-40B4-BE49-F238E27FC236}">
                <a16:creationId xmlns:a16="http://schemas.microsoft.com/office/drawing/2014/main" id="{1603A95C-7097-8433-5A61-A7B06E440A93}"/>
              </a:ext>
            </a:extLst>
          </p:cNvPr>
          <p:cNvSpPr txBox="1"/>
          <p:nvPr/>
        </p:nvSpPr>
        <p:spPr>
          <a:xfrm>
            <a:off x="5151975" y="2029474"/>
            <a:ext cx="1792295" cy="830997"/>
          </a:xfrm>
          <a:prstGeom prst="rect">
            <a:avLst/>
          </a:prstGeom>
          <a:noFill/>
        </p:spPr>
        <p:txBody>
          <a:bodyPr wrap="square" lIns="0" rIns="0" anchor="t" anchorCtr="0">
            <a:spAutoFit/>
          </a:bodyPr>
          <a:lstStyle/>
          <a:p>
            <a:pPr defTabSz="914228"/>
            <a:r>
              <a:rPr lang="en-US" sz="1200" kern="0" dirty="0">
                <a:solidFill>
                  <a:schemeClr val="accent1"/>
                </a:solidFill>
                <a:latin typeface="Segoe UI Semibold"/>
              </a:rPr>
              <a:t>Central key management </a:t>
            </a:r>
            <a:r>
              <a:rPr lang="en-US" sz="1200" kern="0" dirty="0">
                <a:solidFill>
                  <a:schemeClr val="tx2"/>
                </a:solidFill>
                <a:latin typeface="Segoe UI"/>
              </a:rPr>
              <a:t>that allows separation of duties in the management of keys and data</a:t>
            </a:r>
          </a:p>
        </p:txBody>
      </p:sp>
      <p:pic>
        <p:nvPicPr>
          <p:cNvPr id="73" name="Picture 72">
            <a:extLst>
              <a:ext uri="{FF2B5EF4-FFF2-40B4-BE49-F238E27FC236}">
                <a16:creationId xmlns:a16="http://schemas.microsoft.com/office/drawing/2014/main" id="{6849368D-119B-699E-F92B-DBFA67F42D34}"/>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516860" y="3209820"/>
            <a:ext cx="417265" cy="438046"/>
          </a:xfrm>
          <a:prstGeom prst="rect">
            <a:avLst/>
          </a:prstGeom>
        </p:spPr>
      </p:pic>
      <p:sp>
        <p:nvSpPr>
          <p:cNvPr id="74" name="TextBox 73">
            <a:extLst>
              <a:ext uri="{FF2B5EF4-FFF2-40B4-BE49-F238E27FC236}">
                <a16:creationId xmlns:a16="http://schemas.microsoft.com/office/drawing/2014/main" id="{34F440E3-9334-9D3A-7BAA-BAEB8C3E6E9A}"/>
              </a:ext>
            </a:extLst>
          </p:cNvPr>
          <p:cNvSpPr txBox="1"/>
          <p:nvPr/>
        </p:nvSpPr>
        <p:spPr>
          <a:xfrm>
            <a:off x="5151975" y="3136031"/>
            <a:ext cx="1944160" cy="1369606"/>
          </a:xfrm>
          <a:prstGeom prst="rect">
            <a:avLst/>
          </a:prstGeom>
          <a:noFill/>
        </p:spPr>
        <p:txBody>
          <a:bodyPr wrap="square" lIns="0" rIns="0" anchor="t" anchorCtr="0">
            <a:spAutoFit/>
          </a:bodyPr>
          <a:lstStyle/>
          <a:p>
            <a:pPr defTabSz="896386">
              <a:spcAft>
                <a:spcPts val="600"/>
              </a:spcAft>
              <a:defRPr/>
            </a:pPr>
            <a:r>
              <a:rPr lang="en-US" sz="1200" kern="0">
                <a:solidFill>
                  <a:schemeClr val="accent1"/>
                </a:solidFill>
                <a:latin typeface="Segoe UI Semibold"/>
              </a:rPr>
              <a:t>Azure Key Vault </a:t>
            </a:r>
            <a:r>
              <a:rPr lang="en-US" sz="1200" kern="0">
                <a:solidFill>
                  <a:schemeClr val="tx2"/>
                </a:solidFill>
                <a:latin typeface="Segoe UI"/>
              </a:rPr>
              <a:t>is a highly available and scalable cloud-based key store</a:t>
            </a:r>
          </a:p>
          <a:p>
            <a:pPr marL="114300" lvl="1" indent="-114300" defTabSz="914228">
              <a:buClr>
                <a:schemeClr val="accent1"/>
              </a:buClr>
              <a:buSzPct val="80000"/>
              <a:buFont typeface="Arial" panose="020B0604020202020204" pitchFamily="34" charset="0"/>
              <a:buChar char="•"/>
              <a:defRPr/>
            </a:pPr>
            <a:r>
              <a:rPr lang="en-US" sz="1050" kern="0">
                <a:solidFill>
                  <a:schemeClr val="tx2"/>
                </a:solidFill>
                <a:latin typeface="Segoe UI"/>
              </a:rPr>
              <a:t>Option to use </a:t>
            </a:r>
            <a:r>
              <a:rPr lang="en-US" sz="1050" kern="0">
                <a:solidFill>
                  <a:schemeClr val="tx2"/>
                </a:solidFill>
                <a:latin typeface="Segoe UI Semibold"/>
              </a:rPr>
              <a:t>FIPS 140-2 Level 2 and Level 3 </a:t>
            </a:r>
            <a:r>
              <a:rPr lang="en-US" sz="1050" kern="0">
                <a:solidFill>
                  <a:schemeClr val="tx2"/>
                </a:solidFill>
                <a:latin typeface="Segoe UI"/>
              </a:rPr>
              <a:t>validated hardware security modules (HSMs)</a:t>
            </a:r>
          </a:p>
        </p:txBody>
      </p:sp>
      <p:grpSp>
        <p:nvGrpSpPr>
          <p:cNvPr id="20" name="Group 19">
            <a:extLst>
              <a:ext uri="{FF2B5EF4-FFF2-40B4-BE49-F238E27FC236}">
                <a16:creationId xmlns:a16="http://schemas.microsoft.com/office/drawing/2014/main" id="{5AB39354-C114-65A9-E312-0BED2DBF6813}"/>
              </a:ext>
              <a:ext uri="{C183D7F6-B498-43B3-948B-1728B52AA6E4}">
                <adec:decorative xmlns:adec="http://schemas.microsoft.com/office/drawing/2017/decorative" val="1"/>
              </a:ext>
            </a:extLst>
          </p:cNvPr>
          <p:cNvGrpSpPr/>
          <p:nvPr/>
        </p:nvGrpSpPr>
        <p:grpSpPr>
          <a:xfrm>
            <a:off x="4467963" y="4834071"/>
            <a:ext cx="485122" cy="485120"/>
            <a:chOff x="5701078" y="2970802"/>
            <a:chExt cx="502921" cy="502921"/>
          </a:xfrm>
        </p:grpSpPr>
        <p:sp>
          <p:nvSpPr>
            <p:cNvPr id="62" name="Freeform: Shape 61">
              <a:extLst>
                <a:ext uri="{FF2B5EF4-FFF2-40B4-BE49-F238E27FC236}">
                  <a16:creationId xmlns:a16="http://schemas.microsoft.com/office/drawing/2014/main" id="{49C8C5E5-E364-194F-3C67-105E1C5CD371}"/>
                </a:ext>
              </a:extLst>
            </p:cNvPr>
            <p:cNvSpPr/>
            <p:nvPr/>
          </p:nvSpPr>
          <p:spPr>
            <a:xfrm>
              <a:off x="5748227" y="3015593"/>
              <a:ext cx="408623" cy="410980"/>
            </a:xfrm>
            <a:custGeom>
              <a:avLst/>
              <a:gdLst>
                <a:gd name="connsiteX0" fmla="*/ 990600 w 990600"/>
                <a:gd name="connsiteY0" fmla="*/ 501015 h 996315"/>
                <a:gd name="connsiteX1" fmla="*/ 501015 w 990600"/>
                <a:gd name="connsiteY1" fmla="*/ 996315 h 996315"/>
                <a:gd name="connsiteX2" fmla="*/ 0 w 990600"/>
                <a:gd name="connsiteY2" fmla="*/ 501015 h 996315"/>
                <a:gd name="connsiteX3" fmla="*/ 495300 w 990600"/>
                <a:gd name="connsiteY3" fmla="*/ 0 h 996315"/>
              </a:gdLst>
              <a:ahLst/>
              <a:cxnLst>
                <a:cxn ang="0">
                  <a:pos x="connsiteX0" y="connsiteY0"/>
                </a:cxn>
                <a:cxn ang="0">
                  <a:pos x="connsiteX1" y="connsiteY1"/>
                </a:cxn>
                <a:cxn ang="0">
                  <a:pos x="connsiteX2" y="connsiteY2"/>
                </a:cxn>
                <a:cxn ang="0">
                  <a:pos x="connsiteX3" y="connsiteY3"/>
                </a:cxn>
              </a:cxnLst>
              <a:rect l="l" t="t" r="r" b="b"/>
              <a:pathLst>
                <a:path w="990600" h="996315">
                  <a:moveTo>
                    <a:pt x="990600" y="501015"/>
                  </a:moveTo>
                  <a:lnTo>
                    <a:pt x="501015" y="996315"/>
                  </a:lnTo>
                  <a:lnTo>
                    <a:pt x="0" y="501015"/>
                  </a:lnTo>
                  <a:lnTo>
                    <a:pt x="495300" y="0"/>
                  </a:lnTo>
                  <a:close/>
                </a:path>
              </a:pathLst>
            </a:custGeom>
            <a:noFill/>
            <a:ln w="9525" cap="flat">
              <a:solidFill>
                <a:srgbClr val="0078D4"/>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2B7EDBB-14FD-F459-8E78-346334E087A4}"/>
                </a:ext>
              </a:extLst>
            </p:cNvPr>
            <p:cNvSpPr/>
            <p:nvPr/>
          </p:nvSpPr>
          <p:spPr>
            <a:xfrm>
              <a:off x="6109701" y="3175113"/>
              <a:ext cx="94298" cy="94298"/>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90C6745-23AE-9BD1-1130-5EE90A916D01}"/>
                </a:ext>
              </a:extLst>
            </p:cNvPr>
            <p:cNvSpPr/>
            <p:nvPr/>
          </p:nvSpPr>
          <p:spPr>
            <a:xfrm>
              <a:off x="5701078" y="3175113"/>
              <a:ext cx="94298" cy="94298"/>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50E6FF"/>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595213-C552-9647-0B2F-2F57042AF0BE}"/>
                </a:ext>
              </a:extLst>
            </p:cNvPr>
            <p:cNvSpPr/>
            <p:nvPr/>
          </p:nvSpPr>
          <p:spPr>
            <a:xfrm>
              <a:off x="5952538" y="3015593"/>
              <a:ext cx="3929" cy="410980"/>
            </a:xfrm>
            <a:custGeom>
              <a:avLst/>
              <a:gdLst>
                <a:gd name="connsiteX0" fmla="*/ 0 w 9525"/>
                <a:gd name="connsiteY0" fmla="*/ 996315 h 996315"/>
                <a:gd name="connsiteX1" fmla="*/ 0 w 9525"/>
                <a:gd name="connsiteY1" fmla="*/ 0 h 996315"/>
              </a:gdLst>
              <a:ahLst/>
              <a:cxnLst>
                <a:cxn ang="0">
                  <a:pos x="connsiteX0" y="connsiteY0"/>
                </a:cxn>
                <a:cxn ang="0">
                  <a:pos x="connsiteX1" y="connsiteY1"/>
                </a:cxn>
              </a:cxnLst>
              <a:rect l="l" t="t" r="r" b="b"/>
              <a:pathLst>
                <a:path w="9525" h="996315">
                  <a:moveTo>
                    <a:pt x="0" y="996315"/>
                  </a:moveTo>
                  <a:lnTo>
                    <a:pt x="0" y="0"/>
                  </a:lnTo>
                </a:path>
              </a:pathLst>
            </a:custGeom>
            <a:ln w="9525" cap="flat">
              <a:solidFill>
                <a:srgbClr val="0078D4"/>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160061D-C76C-8F0F-8862-0BC97B6970BF}"/>
                </a:ext>
              </a:extLst>
            </p:cNvPr>
            <p:cNvSpPr/>
            <p:nvPr/>
          </p:nvSpPr>
          <p:spPr>
            <a:xfrm>
              <a:off x="5905389" y="2970802"/>
              <a:ext cx="94298" cy="94298"/>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070AEE0-B6A8-B3B9-39D1-98E5ED0253C9}"/>
                </a:ext>
              </a:extLst>
            </p:cNvPr>
            <p:cNvSpPr/>
            <p:nvPr/>
          </p:nvSpPr>
          <p:spPr>
            <a:xfrm>
              <a:off x="5905389" y="3379425"/>
              <a:ext cx="94298" cy="94298"/>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0000"/>
            </a:solidFill>
            <a:ln w="9525" cap="flat">
              <a:noFill/>
              <a:prstDash val="solid"/>
              <a:miter/>
            </a:ln>
          </p:spPr>
          <p:txBody>
            <a:bodyPr rtlCol="0" anchor="ctr"/>
            <a:lstStyle/>
            <a:p>
              <a:endParaRPr lang="en-US"/>
            </a:p>
          </p:txBody>
        </p:sp>
      </p:grpSp>
      <p:sp>
        <p:nvSpPr>
          <p:cNvPr id="77" name="TextBox 76">
            <a:extLst>
              <a:ext uri="{FF2B5EF4-FFF2-40B4-BE49-F238E27FC236}">
                <a16:creationId xmlns:a16="http://schemas.microsoft.com/office/drawing/2014/main" id="{DC7FC1E3-B676-379C-A21F-DB242A141FD7}"/>
              </a:ext>
            </a:extLst>
          </p:cNvPr>
          <p:cNvSpPr txBox="1"/>
          <p:nvPr/>
        </p:nvSpPr>
        <p:spPr>
          <a:xfrm>
            <a:off x="5151975" y="4756632"/>
            <a:ext cx="1978298" cy="1015663"/>
          </a:xfrm>
          <a:prstGeom prst="rect">
            <a:avLst/>
          </a:prstGeom>
          <a:noFill/>
        </p:spPr>
        <p:txBody>
          <a:bodyPr wrap="square" lIns="0" rIns="0" anchor="t" anchorCtr="0">
            <a:spAutoFit/>
          </a:bodyPr>
          <a:lstStyle/>
          <a:p>
            <a:pPr defTabSz="896386">
              <a:defRPr/>
            </a:pPr>
            <a:r>
              <a:rPr lang="en-US" sz="1200" kern="0" dirty="0">
                <a:solidFill>
                  <a:schemeClr val="tx2"/>
                </a:solidFill>
                <a:latin typeface="Segoe UI"/>
              </a:rPr>
              <a:t>Encryption keys can be generated by the key vault, imported, or transferred to the key vault from an on-premises HSM device</a:t>
            </a:r>
          </a:p>
        </p:txBody>
      </p:sp>
      <p:grpSp>
        <p:nvGrpSpPr>
          <p:cNvPr id="10" name="Group 9">
            <a:extLst>
              <a:ext uri="{FF2B5EF4-FFF2-40B4-BE49-F238E27FC236}">
                <a16:creationId xmlns:a16="http://schemas.microsoft.com/office/drawing/2014/main" id="{C8BBD221-1A0A-BA8B-D75C-7680C3A0A005}"/>
              </a:ext>
              <a:ext uri="{C183D7F6-B498-43B3-948B-1728B52AA6E4}">
                <adec:decorative xmlns:adec="http://schemas.microsoft.com/office/drawing/2017/decorative" val="1"/>
              </a:ext>
            </a:extLst>
          </p:cNvPr>
          <p:cNvGrpSpPr/>
          <p:nvPr/>
        </p:nvGrpSpPr>
        <p:grpSpPr>
          <a:xfrm>
            <a:off x="7513064" y="2180329"/>
            <a:ext cx="4167636" cy="3515627"/>
            <a:chOff x="6753150" y="2060336"/>
            <a:chExt cx="4803081" cy="4051654"/>
          </a:xfrm>
        </p:grpSpPr>
        <p:pic>
          <p:nvPicPr>
            <p:cNvPr id="28" name="Graphic 27">
              <a:extLst>
                <a:ext uri="{FF2B5EF4-FFF2-40B4-BE49-F238E27FC236}">
                  <a16:creationId xmlns:a16="http://schemas.microsoft.com/office/drawing/2014/main" id="{55061F43-409D-58CC-13B8-7959E0CF26F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3107" y="2073970"/>
              <a:ext cx="634968" cy="578941"/>
            </a:xfrm>
            <a:prstGeom prst="rect">
              <a:avLst/>
            </a:prstGeom>
          </p:spPr>
        </p:pic>
        <p:pic>
          <p:nvPicPr>
            <p:cNvPr id="33" name="Graphic 32">
              <a:extLst>
                <a:ext uri="{FF2B5EF4-FFF2-40B4-BE49-F238E27FC236}">
                  <a16:creationId xmlns:a16="http://schemas.microsoft.com/office/drawing/2014/main" id="{C97B4B96-DB74-3A3D-A8AE-7FBFBE2B52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121" y="3708700"/>
              <a:ext cx="578941" cy="578941"/>
            </a:xfrm>
            <a:prstGeom prst="rect">
              <a:avLst/>
            </a:prstGeom>
          </p:spPr>
        </p:pic>
        <p:pic>
          <p:nvPicPr>
            <p:cNvPr id="34" name="Graphic 33">
              <a:extLst>
                <a:ext uri="{FF2B5EF4-FFF2-40B4-BE49-F238E27FC236}">
                  <a16:creationId xmlns:a16="http://schemas.microsoft.com/office/drawing/2014/main" id="{7ACEDEC3-0082-5227-2FB9-47B1FD5737D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20086" y="3708701"/>
              <a:ext cx="578941" cy="578941"/>
            </a:xfrm>
            <a:prstGeom prst="rect">
              <a:avLst/>
            </a:prstGeom>
          </p:spPr>
        </p:pic>
        <p:pic>
          <p:nvPicPr>
            <p:cNvPr id="35" name="Graphic 34">
              <a:extLst>
                <a:ext uri="{FF2B5EF4-FFF2-40B4-BE49-F238E27FC236}">
                  <a16:creationId xmlns:a16="http://schemas.microsoft.com/office/drawing/2014/main" id="{946D824C-7268-FACA-4CF9-33CFC84E5BD1}"/>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47395" y="5202726"/>
              <a:ext cx="524324" cy="578941"/>
            </a:xfrm>
            <a:prstGeom prst="rect">
              <a:avLst/>
            </a:prstGeom>
          </p:spPr>
        </p:pic>
        <p:pic>
          <p:nvPicPr>
            <p:cNvPr id="36" name="Graphic 35">
              <a:extLst>
                <a:ext uri="{FF2B5EF4-FFF2-40B4-BE49-F238E27FC236}">
                  <a16:creationId xmlns:a16="http://schemas.microsoft.com/office/drawing/2014/main" id="{548D00BB-1D4B-A511-D56A-1C1C9A14FDE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88429" y="5202726"/>
              <a:ext cx="524324" cy="578941"/>
            </a:xfrm>
            <a:prstGeom prst="rect">
              <a:avLst/>
            </a:prstGeom>
          </p:spPr>
        </p:pic>
        <p:pic>
          <p:nvPicPr>
            <p:cNvPr id="37" name="Graphic 36">
              <a:extLst>
                <a:ext uri="{FF2B5EF4-FFF2-40B4-BE49-F238E27FC236}">
                  <a16:creationId xmlns:a16="http://schemas.microsoft.com/office/drawing/2014/main" id="{4796439E-A117-E6A1-781F-43D8BF96762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3150" y="2864614"/>
              <a:ext cx="524324" cy="578941"/>
            </a:xfrm>
            <a:prstGeom prst="rect">
              <a:avLst/>
            </a:prstGeom>
          </p:spPr>
        </p:pic>
        <p:cxnSp>
          <p:nvCxnSpPr>
            <p:cNvPr id="38" name="Connector: Elbow 37">
              <a:extLst>
                <a:ext uri="{FF2B5EF4-FFF2-40B4-BE49-F238E27FC236}">
                  <a16:creationId xmlns:a16="http://schemas.microsoft.com/office/drawing/2014/main" id="{B44F6B88-A36F-B2A4-7FCE-97FE187C20E5}"/>
                </a:ext>
                <a:ext uri="{C183D7F6-B498-43B3-948B-1728B52AA6E4}">
                  <adec:decorative xmlns:adec="http://schemas.microsoft.com/office/drawing/2017/decorative" val="1"/>
                </a:ext>
              </a:extLst>
            </p:cNvPr>
            <p:cNvCxnSpPr>
              <a:cxnSpLocks/>
              <a:endCxn id="28" idx="1"/>
            </p:cNvCxnSpPr>
            <p:nvPr/>
          </p:nvCxnSpPr>
          <p:spPr>
            <a:xfrm rot="5400000" flipH="1" flipV="1">
              <a:off x="8514877" y="2146384"/>
              <a:ext cx="501173" cy="935289"/>
            </a:xfrm>
            <a:prstGeom prst="bentConnector2">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338137D-F928-386D-AD95-67B545441D4B}"/>
                </a:ext>
                <a:ext uri="{C183D7F6-B498-43B3-948B-1728B52AA6E4}">
                  <adec:decorative xmlns:adec="http://schemas.microsoft.com/office/drawing/2017/decorative" val="1"/>
                </a:ext>
              </a:extLst>
            </p:cNvPr>
            <p:cNvCxnSpPr>
              <a:cxnSpLocks/>
              <a:endCxn id="33" idx="1"/>
            </p:cNvCxnSpPr>
            <p:nvPr/>
          </p:nvCxnSpPr>
          <p:spPr>
            <a:xfrm rot="16200000" flipH="1">
              <a:off x="8502163" y="3239212"/>
              <a:ext cx="554616" cy="963302"/>
            </a:xfrm>
            <a:prstGeom prst="bentConnector2">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DBE61A7-F2F7-928C-AAF8-40EA31ECD463}"/>
                </a:ext>
                <a:ext uri="{C183D7F6-B498-43B3-948B-1728B52AA6E4}">
                  <adec:decorative xmlns:adec="http://schemas.microsoft.com/office/drawing/2017/decorative" val="1"/>
                </a:ext>
              </a:extLst>
            </p:cNvPr>
            <p:cNvCxnSpPr>
              <a:cxnSpLocks/>
              <a:stCxn id="37" idx="3"/>
            </p:cNvCxnSpPr>
            <p:nvPr/>
          </p:nvCxnSpPr>
          <p:spPr>
            <a:xfrm>
              <a:off x="7277474" y="3154085"/>
              <a:ext cx="801174" cy="0"/>
            </a:xfrm>
            <a:prstGeom prst="straightConnector1">
              <a:avLst/>
            </a:prstGeom>
            <a:ln w="12700">
              <a:solidFill>
                <a:schemeClr val="tx2"/>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61CE225-7631-EE5C-8F0F-BDE97CB2A088}"/>
                </a:ext>
                <a:ext uri="{C183D7F6-B498-43B3-948B-1728B52AA6E4}">
                  <adec:decorative xmlns:adec="http://schemas.microsoft.com/office/drawing/2017/decorative" val="1"/>
                </a:ext>
              </a:extLst>
            </p:cNvPr>
            <p:cNvCxnSpPr>
              <a:cxnSpLocks/>
              <a:stCxn id="36" idx="0"/>
              <a:endCxn id="53" idx="2"/>
            </p:cNvCxnSpPr>
            <p:nvPr/>
          </p:nvCxnSpPr>
          <p:spPr>
            <a:xfrm flipH="1" flipV="1">
              <a:off x="9546195" y="4767048"/>
              <a:ext cx="4396" cy="435678"/>
            </a:xfrm>
            <a:prstGeom prst="straightConnector1">
              <a:avLst/>
            </a:prstGeom>
            <a:ln w="12700">
              <a:solidFill>
                <a:schemeClr val="tx2"/>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AC27E0-D1B6-1AA4-16A0-E892671424F3}"/>
                </a:ext>
                <a:ext uri="{C183D7F6-B498-43B3-948B-1728B52AA6E4}">
                  <adec:decorative xmlns:adec="http://schemas.microsoft.com/office/drawing/2017/decorative" val="1"/>
                </a:ext>
              </a:extLst>
            </p:cNvPr>
            <p:cNvCxnSpPr>
              <a:cxnSpLocks/>
            </p:cNvCxnSpPr>
            <p:nvPr/>
          </p:nvCxnSpPr>
          <p:spPr>
            <a:xfrm flipH="1" flipV="1">
              <a:off x="11207359" y="4767048"/>
              <a:ext cx="4396" cy="435678"/>
            </a:xfrm>
            <a:prstGeom prst="straightConnector1">
              <a:avLst/>
            </a:prstGeom>
            <a:ln w="12700">
              <a:solidFill>
                <a:schemeClr val="tx2"/>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0B13BC-3D5C-6302-90AF-03AD5BA3C5B9}"/>
                </a:ext>
                <a:ext uri="{C183D7F6-B498-43B3-948B-1728B52AA6E4}">
                  <adec:decorative xmlns:adec="http://schemas.microsoft.com/office/drawing/2017/decorative" val="1"/>
                </a:ext>
              </a:extLst>
            </p:cNvPr>
            <p:cNvCxnSpPr>
              <a:cxnSpLocks/>
              <a:stCxn id="33" idx="3"/>
              <a:endCxn id="34" idx="1"/>
            </p:cNvCxnSpPr>
            <p:nvPr/>
          </p:nvCxnSpPr>
          <p:spPr>
            <a:xfrm>
              <a:off x="9840062" y="3998171"/>
              <a:ext cx="1080024" cy="1"/>
            </a:xfrm>
            <a:prstGeom prst="straightConnector1">
              <a:avLst/>
            </a:prstGeom>
            <a:ln w="12700">
              <a:solidFill>
                <a:schemeClr val="tx2"/>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FEC2C3-EC76-ADB7-C1AB-FF5550268215}"/>
                </a:ext>
              </a:extLst>
            </p:cNvPr>
            <p:cNvSpPr txBox="1"/>
            <p:nvPr/>
          </p:nvSpPr>
          <p:spPr>
            <a:xfrm>
              <a:off x="6787289" y="3448655"/>
              <a:ext cx="456046" cy="330390"/>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DBA</a:t>
              </a:r>
            </a:p>
          </p:txBody>
        </p:sp>
        <p:sp>
          <p:nvSpPr>
            <p:cNvPr id="50" name="TextBox 49">
              <a:extLst>
                <a:ext uri="{FF2B5EF4-FFF2-40B4-BE49-F238E27FC236}">
                  <a16:creationId xmlns:a16="http://schemas.microsoft.com/office/drawing/2014/main" id="{23CAC75C-B37F-753A-748D-82714B394D8C}"/>
                </a:ext>
              </a:extLst>
            </p:cNvPr>
            <p:cNvSpPr txBox="1"/>
            <p:nvPr/>
          </p:nvSpPr>
          <p:spPr>
            <a:xfrm>
              <a:off x="8213733" y="2060336"/>
              <a:ext cx="1027420" cy="316779"/>
            </a:xfrm>
            <a:prstGeom prst="rect">
              <a:avLst/>
            </a:prstGeom>
            <a:noFill/>
          </p:spPr>
          <p:txBody>
            <a:bodyPr wrap="none" lIns="89642" tIns="89642" rIns="89642" bIns="89642" rtlCol="0">
              <a:spAutoFit/>
            </a:bodyPr>
            <a:lstStyle/>
            <a:p>
              <a:pPr algn="ctr" defTabSz="914228">
                <a:lnSpc>
                  <a:spcPct val="90000"/>
                </a:lnSpc>
                <a:spcAft>
                  <a:spcPts val="588"/>
                </a:spcAft>
              </a:pPr>
              <a:r>
                <a:rPr lang="en-US" sz="980">
                  <a:solidFill>
                    <a:schemeClr val="tx2"/>
                  </a:solidFill>
                  <a:latin typeface="Segoe UI Semibold"/>
                </a:rPr>
                <a:t>Authentication</a:t>
              </a:r>
            </a:p>
          </p:txBody>
        </p:sp>
        <p:sp>
          <p:nvSpPr>
            <p:cNvPr id="51" name="TextBox 50">
              <a:extLst>
                <a:ext uri="{FF2B5EF4-FFF2-40B4-BE49-F238E27FC236}">
                  <a16:creationId xmlns:a16="http://schemas.microsoft.com/office/drawing/2014/main" id="{AC88FE93-4B32-66CD-55A1-9D0E8084E544}"/>
                </a:ext>
              </a:extLst>
            </p:cNvPr>
            <p:cNvSpPr txBox="1"/>
            <p:nvPr/>
          </p:nvSpPr>
          <p:spPr>
            <a:xfrm>
              <a:off x="8952012" y="2641269"/>
              <a:ext cx="1188362" cy="479745"/>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Azure </a:t>
              </a:r>
              <a:br>
                <a:rPr lang="en-US" sz="1078">
                  <a:solidFill>
                    <a:schemeClr val="tx2"/>
                  </a:solidFill>
                  <a:latin typeface="Segoe UI Semibold"/>
                </a:rPr>
              </a:br>
              <a:r>
                <a:rPr lang="en-US" sz="1078">
                  <a:solidFill>
                    <a:schemeClr val="tx2"/>
                  </a:solidFill>
                  <a:latin typeface="Segoe UI Semibold"/>
                </a:rPr>
                <a:t>Active Directory</a:t>
              </a:r>
            </a:p>
          </p:txBody>
        </p:sp>
        <p:sp>
          <p:nvSpPr>
            <p:cNvPr id="52" name="TextBox 51">
              <a:extLst>
                <a:ext uri="{FF2B5EF4-FFF2-40B4-BE49-F238E27FC236}">
                  <a16:creationId xmlns:a16="http://schemas.microsoft.com/office/drawing/2014/main" id="{FAE74DBF-A78F-B3A5-45D2-33580C637E26}"/>
                </a:ext>
              </a:extLst>
            </p:cNvPr>
            <p:cNvSpPr txBox="1"/>
            <p:nvPr/>
          </p:nvSpPr>
          <p:spPr>
            <a:xfrm>
              <a:off x="8209104" y="3981351"/>
              <a:ext cx="878778" cy="452590"/>
            </a:xfrm>
            <a:prstGeom prst="rect">
              <a:avLst/>
            </a:prstGeom>
            <a:noFill/>
          </p:spPr>
          <p:txBody>
            <a:bodyPr wrap="none" lIns="89642" tIns="89642" rIns="89642" bIns="89642" rtlCol="0">
              <a:spAutoFit/>
            </a:bodyPr>
            <a:lstStyle/>
            <a:p>
              <a:pPr defTabSz="914228">
                <a:lnSpc>
                  <a:spcPct val="90000"/>
                </a:lnSpc>
                <a:spcAft>
                  <a:spcPts val="588"/>
                </a:spcAft>
              </a:pPr>
              <a:r>
                <a:rPr lang="en-US" sz="980">
                  <a:solidFill>
                    <a:schemeClr val="tx2"/>
                  </a:solidFill>
                  <a:latin typeface="Segoe UI Semibold"/>
                </a:rPr>
                <a:t>Wrap/</a:t>
              </a:r>
              <a:br>
                <a:rPr lang="en-US" sz="980">
                  <a:solidFill>
                    <a:schemeClr val="tx2"/>
                  </a:solidFill>
                  <a:latin typeface="Segoe UI Semibold"/>
                </a:rPr>
              </a:br>
              <a:r>
                <a:rPr lang="en-US" sz="980">
                  <a:solidFill>
                    <a:schemeClr val="tx2"/>
                  </a:solidFill>
                  <a:latin typeface="Segoe UI Semibold"/>
                </a:rPr>
                <a:t>unwrap DEK</a:t>
              </a:r>
            </a:p>
          </p:txBody>
        </p:sp>
        <p:sp>
          <p:nvSpPr>
            <p:cNvPr id="53" name="TextBox 52">
              <a:extLst>
                <a:ext uri="{FF2B5EF4-FFF2-40B4-BE49-F238E27FC236}">
                  <a16:creationId xmlns:a16="http://schemas.microsoft.com/office/drawing/2014/main" id="{E7C6201B-9EA8-6EFB-EF26-3FECEC55F628}"/>
                </a:ext>
              </a:extLst>
            </p:cNvPr>
            <p:cNvSpPr txBox="1"/>
            <p:nvPr/>
          </p:nvSpPr>
          <p:spPr>
            <a:xfrm>
              <a:off x="9158666" y="4287304"/>
              <a:ext cx="775059" cy="479745"/>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Azure </a:t>
              </a:r>
              <a:br>
                <a:rPr lang="en-US" sz="1078">
                  <a:solidFill>
                    <a:schemeClr val="tx2"/>
                  </a:solidFill>
                  <a:latin typeface="Segoe UI Semibold"/>
                </a:rPr>
              </a:br>
              <a:r>
                <a:rPr lang="en-US" sz="1078">
                  <a:solidFill>
                    <a:schemeClr val="tx2"/>
                  </a:solidFill>
                  <a:latin typeface="Segoe UI Semibold"/>
                </a:rPr>
                <a:t>Key Vault</a:t>
              </a:r>
            </a:p>
          </p:txBody>
        </p:sp>
        <p:sp>
          <p:nvSpPr>
            <p:cNvPr id="54" name="TextBox 53">
              <a:extLst>
                <a:ext uri="{FF2B5EF4-FFF2-40B4-BE49-F238E27FC236}">
                  <a16:creationId xmlns:a16="http://schemas.microsoft.com/office/drawing/2014/main" id="{3D035B70-CC81-1127-155D-B2881189AAD3}"/>
                </a:ext>
              </a:extLst>
            </p:cNvPr>
            <p:cNvSpPr txBox="1"/>
            <p:nvPr/>
          </p:nvSpPr>
          <p:spPr>
            <a:xfrm>
              <a:off x="9961481" y="3981351"/>
              <a:ext cx="844205" cy="452590"/>
            </a:xfrm>
            <a:prstGeom prst="rect">
              <a:avLst/>
            </a:prstGeom>
            <a:noFill/>
          </p:spPr>
          <p:txBody>
            <a:bodyPr wrap="none" lIns="89642" tIns="89642" rIns="89642" bIns="89642" rtlCol="0">
              <a:spAutoFit/>
            </a:bodyPr>
            <a:lstStyle/>
            <a:p>
              <a:pPr defTabSz="914228">
                <a:lnSpc>
                  <a:spcPct val="90000"/>
                </a:lnSpc>
                <a:spcAft>
                  <a:spcPts val="588"/>
                </a:spcAft>
              </a:pPr>
              <a:r>
                <a:rPr lang="en-US" sz="980" err="1">
                  <a:solidFill>
                    <a:schemeClr val="tx2"/>
                  </a:solidFill>
                  <a:latin typeface="Segoe UI Semibold"/>
                </a:rPr>
                <a:t>AuditEvent</a:t>
              </a:r>
              <a:r>
                <a:rPr lang="en-US" sz="980">
                  <a:solidFill>
                    <a:schemeClr val="tx2"/>
                  </a:solidFill>
                  <a:latin typeface="Segoe UI Semibold"/>
                </a:rPr>
                <a:t> </a:t>
              </a:r>
              <a:br>
                <a:rPr lang="en-US" sz="980">
                  <a:solidFill>
                    <a:schemeClr val="tx2"/>
                  </a:solidFill>
                  <a:latin typeface="Segoe UI Semibold"/>
                </a:rPr>
              </a:br>
              <a:r>
                <a:rPr lang="en-US" sz="980">
                  <a:solidFill>
                    <a:schemeClr val="tx2"/>
                  </a:solidFill>
                  <a:latin typeface="Segoe UI Semibold"/>
                </a:rPr>
                <a:t>Logging</a:t>
              </a:r>
            </a:p>
          </p:txBody>
        </p:sp>
        <p:sp>
          <p:nvSpPr>
            <p:cNvPr id="55" name="TextBox 54">
              <a:extLst>
                <a:ext uri="{FF2B5EF4-FFF2-40B4-BE49-F238E27FC236}">
                  <a16:creationId xmlns:a16="http://schemas.microsoft.com/office/drawing/2014/main" id="{FBB174FB-E326-00D0-6CE9-F36C9DCAE75A}"/>
                </a:ext>
              </a:extLst>
            </p:cNvPr>
            <p:cNvSpPr txBox="1"/>
            <p:nvPr/>
          </p:nvSpPr>
          <p:spPr>
            <a:xfrm>
              <a:off x="10862889" y="4287304"/>
              <a:ext cx="693342" cy="479745"/>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Azure </a:t>
              </a:r>
              <a:br>
                <a:rPr lang="en-US" sz="1078">
                  <a:solidFill>
                    <a:schemeClr val="tx2"/>
                  </a:solidFill>
                  <a:latin typeface="Segoe UI Semibold"/>
                </a:rPr>
              </a:br>
              <a:r>
                <a:rPr lang="en-US" sz="1078">
                  <a:solidFill>
                    <a:schemeClr val="tx2"/>
                  </a:solidFill>
                  <a:latin typeface="Segoe UI Semibold"/>
                </a:rPr>
                <a:t>Monitor</a:t>
              </a:r>
            </a:p>
          </p:txBody>
        </p:sp>
        <p:sp>
          <p:nvSpPr>
            <p:cNvPr id="56" name="TextBox 55">
              <a:extLst>
                <a:ext uri="{FF2B5EF4-FFF2-40B4-BE49-F238E27FC236}">
                  <a16:creationId xmlns:a16="http://schemas.microsoft.com/office/drawing/2014/main" id="{45EA39F6-134D-CA44-3DA1-04334DCF6F90}"/>
                </a:ext>
              </a:extLst>
            </p:cNvPr>
            <p:cNvSpPr txBox="1"/>
            <p:nvPr/>
          </p:nvSpPr>
          <p:spPr>
            <a:xfrm>
              <a:off x="9204240" y="5781600"/>
              <a:ext cx="683913" cy="330390"/>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Security</a:t>
              </a:r>
            </a:p>
          </p:txBody>
        </p:sp>
        <p:sp>
          <p:nvSpPr>
            <p:cNvPr id="57" name="TextBox 56">
              <a:extLst>
                <a:ext uri="{FF2B5EF4-FFF2-40B4-BE49-F238E27FC236}">
                  <a16:creationId xmlns:a16="http://schemas.microsoft.com/office/drawing/2014/main" id="{D512737D-9D31-92D8-CB2E-D552568A3C7E}"/>
                </a:ext>
              </a:extLst>
            </p:cNvPr>
            <p:cNvSpPr txBox="1"/>
            <p:nvPr/>
          </p:nvSpPr>
          <p:spPr>
            <a:xfrm>
              <a:off x="10952995" y="5781600"/>
              <a:ext cx="523622" cy="330390"/>
            </a:xfrm>
            <a:prstGeom prst="rect">
              <a:avLst/>
            </a:prstGeom>
            <a:noFill/>
          </p:spPr>
          <p:txBody>
            <a:bodyPr wrap="none" lIns="89642" tIns="89642" rIns="89642" bIns="89642" rtlCol="0">
              <a:spAutoFit/>
            </a:bodyPr>
            <a:lstStyle/>
            <a:p>
              <a:pPr algn="ctr" defTabSz="914228">
                <a:lnSpc>
                  <a:spcPct val="90000"/>
                </a:lnSpc>
                <a:spcAft>
                  <a:spcPts val="588"/>
                </a:spcAft>
              </a:pPr>
              <a:r>
                <a:rPr lang="en-US" sz="1078">
                  <a:solidFill>
                    <a:schemeClr val="tx2"/>
                  </a:solidFill>
                  <a:latin typeface="Segoe UI Semibold"/>
                </a:rPr>
                <a:t>Audit</a:t>
              </a:r>
            </a:p>
          </p:txBody>
        </p:sp>
        <p:pic>
          <p:nvPicPr>
            <p:cNvPr id="2" name="Picture 1" descr="See the source image">
              <a:extLst>
                <a:ext uri="{FF2B5EF4-FFF2-40B4-BE49-F238E27FC236}">
                  <a16:creationId xmlns:a16="http://schemas.microsoft.com/office/drawing/2014/main" id="{8F9EEA2A-7E8F-6CF7-E269-DBC4C60C895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8190" y="2876649"/>
              <a:ext cx="1039258" cy="5463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10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3.75E-6 0.04491 L -3.75E-6 -4.44444E-6 " pathEditMode="relative" rAng="0" ptsTypes="AA">
                                      <p:cBhvr>
                                        <p:cTn id="9" dur="600" fill="hold"/>
                                        <p:tgtEl>
                                          <p:spTgt spid="22"/>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path" presetSubtype="0" decel="100000" fill="hold" grpId="1" nodeType="withEffect">
                                  <p:stCondLst>
                                    <p:cond delay="0"/>
                                  </p:stCondLst>
                                  <p:childTnLst>
                                    <p:animMotion origin="layout" path="M 8.33333E-7 0.0449 L 8.33333E-7 3.33333E-6 " pathEditMode="relative" rAng="0" ptsTypes="AA">
                                      <p:cBhvr>
                                        <p:cTn id="14" dur="600" fill="hold"/>
                                        <p:tgtEl>
                                          <p:spTgt spid="3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32" grpId="0" animBg="1"/>
      <p:bldP spid="3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6AF650-E5C6-48D7-AB06-77FAE77F7F1D}"/>
              </a:ext>
            </a:extLst>
          </p:cNvPr>
          <p:cNvSpPr txBox="1">
            <a:spLocks noGrp="1"/>
          </p:cNvSpPr>
          <p:nvPr>
            <p:ph type="title" idx="4294967295"/>
          </p:nvPr>
        </p:nvSpPr>
        <p:spPr>
          <a:xfrm>
            <a:off x="3362631" y="1345850"/>
            <a:ext cx="8061075" cy="582960"/>
          </a:xfrm>
          <a:prstGeom prst="rect">
            <a:avLst/>
          </a:prstGeom>
          <a:noFill/>
          <a:ln>
            <a:noFill/>
            <a:prstDash/>
          </a:ln>
          <a:effectLst/>
        </p:spPr>
        <p:txBody>
          <a:bodyPr rot="0" spcFirstLastPara="0" vertOverflow="overflow" horzOverflow="overflow" vert="horz" wrap="square" lIns="89643" tIns="44821" rIns="89643" bIns="44821" numCol="1" spcCol="0" rtlCol="0" fromWordArt="0" anchor="b" anchorCtr="0" forceAA="0" compatLnSpc="1">
            <a:prstTxWarp prst="textNoShape">
              <a:avLst/>
            </a:prstTxWarp>
            <a:spAutoFit/>
          </a:bodyPr>
          <a:lstStyle/>
          <a:p>
            <a:pPr defTabSz="914205">
              <a:lnSpc>
                <a:spcPct val="100000"/>
              </a:lnSpc>
              <a:spcBef>
                <a:spcPts val="0"/>
              </a:spcBef>
              <a:defRPr/>
            </a:pPr>
            <a:r>
              <a:rPr lang="en-US" sz="3200" spc="0" dirty="0">
                <a:ln>
                  <a:noFill/>
                </a:ln>
              </a:rPr>
              <a:t>Network isolation and security</a:t>
            </a:r>
            <a:endParaRPr lang="en-US" sz="3200" spc="0" dirty="0">
              <a:ln>
                <a:noFill/>
              </a:ln>
              <a:latin typeface="Segoe UI Semibold"/>
              <a:cs typeface="+mn-cs"/>
            </a:endParaRPr>
          </a:p>
        </p:txBody>
      </p:sp>
      <p:sp>
        <p:nvSpPr>
          <p:cNvPr id="32" name="Rectangle 31" descr="Network &#10;security&#10;">
            <a:extLst>
              <a:ext uri="{FF2B5EF4-FFF2-40B4-BE49-F238E27FC236}">
                <a16:creationId xmlns:a16="http://schemas.microsoft.com/office/drawing/2014/main" id="{E33A2B2D-6BB8-F2CD-7ECB-876D1EDFA416}"/>
              </a:ext>
              <a:ext uri="{C183D7F6-B498-43B3-948B-1728B52AA6E4}">
                <adec:decorative xmlns:adec="http://schemas.microsoft.com/office/drawing/2017/decorative" val="0"/>
              </a:ext>
            </a:extLst>
          </p:cNvPr>
          <p:cNvSpPr/>
          <p:nvPr/>
        </p:nvSpPr>
        <p:spPr bwMode="auto">
          <a:xfrm>
            <a:off x="578811" y="597606"/>
            <a:ext cx="2421265" cy="1960522"/>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Network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security</a:t>
            </a:r>
          </a:p>
        </p:txBody>
      </p:sp>
      <p:grpSp>
        <p:nvGrpSpPr>
          <p:cNvPr id="33" name="Group 32">
            <a:extLst>
              <a:ext uri="{FF2B5EF4-FFF2-40B4-BE49-F238E27FC236}">
                <a16:creationId xmlns:a16="http://schemas.microsoft.com/office/drawing/2014/main" id="{F6CF203E-C989-B223-0262-F3A3AA8275E2}"/>
              </a:ext>
              <a:ext uri="{C183D7F6-B498-43B3-948B-1728B52AA6E4}">
                <adec:decorative xmlns:adec="http://schemas.microsoft.com/office/drawing/2017/decorative" val="1"/>
              </a:ext>
            </a:extLst>
          </p:cNvPr>
          <p:cNvGrpSpPr/>
          <p:nvPr/>
        </p:nvGrpSpPr>
        <p:grpSpPr>
          <a:xfrm>
            <a:off x="2327381" y="1746129"/>
            <a:ext cx="492848" cy="831596"/>
            <a:chOff x="5368852" y="5557517"/>
            <a:chExt cx="502731" cy="848271"/>
          </a:xfrm>
        </p:grpSpPr>
        <p:sp>
          <p:nvSpPr>
            <p:cNvPr id="34" name="AutoShape 18">
              <a:extLst>
                <a:ext uri="{FF2B5EF4-FFF2-40B4-BE49-F238E27FC236}">
                  <a16:creationId xmlns:a16="http://schemas.microsoft.com/office/drawing/2014/main" id="{46FF2CC0-8F44-1926-D73F-C0EF52BF897D}"/>
                </a:ext>
              </a:extLst>
            </p:cNvPr>
            <p:cNvSpPr>
              <a:spLocks noChangeAspect="1" noChangeArrowheads="1" noTextEdit="1"/>
            </p:cNvSpPr>
            <p:nvPr/>
          </p:nvSpPr>
          <p:spPr bwMode="auto">
            <a:xfrm>
              <a:off x="5368852" y="5557517"/>
              <a:ext cx="502731" cy="8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nvGrpSpPr>
            <p:cNvPr id="35" name="Group 34">
              <a:extLst>
                <a:ext uri="{FF2B5EF4-FFF2-40B4-BE49-F238E27FC236}">
                  <a16:creationId xmlns:a16="http://schemas.microsoft.com/office/drawing/2014/main" id="{44F39268-4557-5B99-53F8-426448F19F53}"/>
                </a:ext>
              </a:extLst>
            </p:cNvPr>
            <p:cNvGrpSpPr/>
            <p:nvPr/>
          </p:nvGrpSpPr>
          <p:grpSpPr>
            <a:xfrm>
              <a:off x="5452807" y="5591873"/>
              <a:ext cx="334820" cy="334820"/>
              <a:chOff x="5259504" y="5591873"/>
              <a:chExt cx="334820" cy="334820"/>
            </a:xfrm>
          </p:grpSpPr>
          <p:sp>
            <p:nvSpPr>
              <p:cNvPr id="50" name="Arc 49">
                <a:extLst>
                  <a:ext uri="{FF2B5EF4-FFF2-40B4-BE49-F238E27FC236}">
                    <a16:creationId xmlns:a16="http://schemas.microsoft.com/office/drawing/2014/main" id="{1C2F8443-6927-37C3-AE16-56BAFD570B04}"/>
                  </a:ext>
                </a:extLst>
              </p:cNvPr>
              <p:cNvSpPr/>
              <p:nvPr/>
            </p:nvSpPr>
            <p:spPr>
              <a:xfrm rot="16200000">
                <a:off x="5259504" y="5591873"/>
                <a:ext cx="334820" cy="334820"/>
              </a:xfrm>
              <a:prstGeom prst="arc">
                <a:avLst>
                  <a:gd name="adj1" fmla="val 16200000"/>
                  <a:gd name="adj2" fmla="val 5385079"/>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05">
                  <a:defRPr/>
                </a:pPr>
                <a:endParaRPr lang="en-US">
                  <a:solidFill>
                    <a:srgbClr val="000000"/>
                  </a:solidFill>
                  <a:latin typeface="Segoe UI"/>
                </a:endParaRPr>
              </a:p>
            </p:txBody>
          </p:sp>
          <p:cxnSp>
            <p:nvCxnSpPr>
              <p:cNvPr id="51" name="Straight Connector 50">
                <a:extLst>
                  <a:ext uri="{FF2B5EF4-FFF2-40B4-BE49-F238E27FC236}">
                    <a16:creationId xmlns:a16="http://schemas.microsoft.com/office/drawing/2014/main" id="{A6384B0B-014D-BA5D-DA60-23D15B903AAD}"/>
                  </a:ext>
                </a:extLst>
              </p:cNvPr>
              <p:cNvCxnSpPr>
                <a:cxnSpLocks/>
                <a:stCxn id="50" idx="0"/>
              </p:cNvCxnSpPr>
              <p:nvPr/>
            </p:nvCxnSpPr>
            <p:spPr>
              <a:xfrm>
                <a:off x="5259504" y="5759283"/>
                <a:ext cx="0" cy="7239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F82EB7-196A-C838-38C1-3B604625C9DB}"/>
                  </a:ext>
                </a:extLst>
              </p:cNvPr>
              <p:cNvCxnSpPr>
                <a:cxnSpLocks/>
                <a:stCxn id="50" idx="2"/>
              </p:cNvCxnSpPr>
              <p:nvPr/>
            </p:nvCxnSpPr>
            <p:spPr>
              <a:xfrm>
                <a:off x="5594322" y="5758556"/>
                <a:ext cx="0" cy="7312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21">
              <a:extLst>
                <a:ext uri="{FF2B5EF4-FFF2-40B4-BE49-F238E27FC236}">
                  <a16:creationId xmlns:a16="http://schemas.microsoft.com/office/drawing/2014/main" id="{FC3F7F79-D573-0E82-B239-1546A237F18E}"/>
                </a:ext>
              </a:extLst>
            </p:cNvPr>
            <p:cNvSpPr>
              <a:spLocks noChangeArrowheads="1"/>
            </p:cNvSpPr>
            <p:nvPr/>
          </p:nvSpPr>
          <p:spPr bwMode="auto">
            <a:xfrm>
              <a:off x="5368852" y="5809591"/>
              <a:ext cx="502731" cy="3667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48" name="Freeform 22">
              <a:extLst>
                <a:ext uri="{FF2B5EF4-FFF2-40B4-BE49-F238E27FC236}">
                  <a16:creationId xmlns:a16="http://schemas.microsoft.com/office/drawing/2014/main" id="{3BA28AAD-A913-7752-5E1A-AF210CBBF464}"/>
                </a:ext>
              </a:extLst>
            </p:cNvPr>
            <p:cNvSpPr>
              <a:spLocks/>
            </p:cNvSpPr>
            <p:nvPr/>
          </p:nvSpPr>
          <p:spPr bwMode="auto">
            <a:xfrm>
              <a:off x="5562864" y="5905889"/>
              <a:ext cx="114708" cy="116124"/>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49" name="Freeform 23">
              <a:extLst>
                <a:ext uri="{FF2B5EF4-FFF2-40B4-BE49-F238E27FC236}">
                  <a16:creationId xmlns:a16="http://schemas.microsoft.com/office/drawing/2014/main" id="{2A91EBE5-01C7-463B-F286-0D50C01785D5}"/>
                </a:ext>
              </a:extLst>
            </p:cNvPr>
            <p:cNvSpPr>
              <a:spLocks/>
            </p:cNvSpPr>
            <p:nvPr/>
          </p:nvSpPr>
          <p:spPr bwMode="auto">
            <a:xfrm>
              <a:off x="5591187" y="5963951"/>
              <a:ext cx="58062" cy="135950"/>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grpSp>
        <p:nvGrpSpPr>
          <p:cNvPr id="61" name="Group 60">
            <a:extLst>
              <a:ext uri="{FF2B5EF4-FFF2-40B4-BE49-F238E27FC236}">
                <a16:creationId xmlns:a16="http://schemas.microsoft.com/office/drawing/2014/main" id="{AE9EFBF5-E600-2CFE-0639-8899C8BE6561}"/>
              </a:ext>
              <a:ext uri="{C183D7F6-B498-43B3-948B-1728B52AA6E4}">
                <adec:decorative xmlns:adec="http://schemas.microsoft.com/office/drawing/2017/decorative" val="1"/>
              </a:ext>
            </a:extLst>
          </p:cNvPr>
          <p:cNvGrpSpPr/>
          <p:nvPr/>
        </p:nvGrpSpPr>
        <p:grpSpPr>
          <a:xfrm>
            <a:off x="3188036" y="2624283"/>
            <a:ext cx="614244" cy="740664"/>
            <a:chOff x="2993002" y="2748664"/>
            <a:chExt cx="572240" cy="1737360"/>
          </a:xfrm>
        </p:grpSpPr>
        <p:cxnSp>
          <p:nvCxnSpPr>
            <p:cNvPr id="62" name="Straight Connector 61">
              <a:extLst>
                <a:ext uri="{FF2B5EF4-FFF2-40B4-BE49-F238E27FC236}">
                  <a16:creationId xmlns:a16="http://schemas.microsoft.com/office/drawing/2014/main" id="{CB0A5492-E6C9-A98C-B7FB-CA5FFF2BF123}"/>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209F98-54E3-49AD-4D50-F25F7F0EF2A4}"/>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D04A0F06-5458-5EA2-AA38-595833A093D9}"/>
              </a:ext>
            </a:extLst>
          </p:cNvPr>
          <p:cNvSpPr/>
          <p:nvPr/>
        </p:nvSpPr>
        <p:spPr bwMode="auto">
          <a:xfrm>
            <a:off x="575885" y="2624283"/>
            <a:ext cx="2423153" cy="741353"/>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Private access with Network Isolation with VNET Injection and Network Security Groups</a:t>
            </a:r>
          </a:p>
        </p:txBody>
      </p:sp>
      <p:sp>
        <p:nvSpPr>
          <p:cNvPr id="73" name="TextBox 72">
            <a:extLst>
              <a:ext uri="{FF2B5EF4-FFF2-40B4-BE49-F238E27FC236}">
                <a16:creationId xmlns:a16="http://schemas.microsoft.com/office/drawing/2014/main" id="{E33B4092-2F36-C154-4113-E17ECF993202}"/>
              </a:ext>
            </a:extLst>
          </p:cNvPr>
          <p:cNvSpPr txBox="1"/>
          <p:nvPr/>
        </p:nvSpPr>
        <p:spPr>
          <a:xfrm>
            <a:off x="3495157" y="2624972"/>
            <a:ext cx="8065008" cy="740664"/>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You can deploy your flexible server into your Azure Virtual Network. Azure virtual networks provide private and secure network communication. Resources in a virtual network or a peered network can communicate through private IP addresses. The access to the severs can be controlled with Network Security Groups </a:t>
            </a:r>
          </a:p>
        </p:txBody>
      </p:sp>
      <p:grpSp>
        <p:nvGrpSpPr>
          <p:cNvPr id="74" name="Group 73">
            <a:extLst>
              <a:ext uri="{FF2B5EF4-FFF2-40B4-BE49-F238E27FC236}">
                <a16:creationId xmlns:a16="http://schemas.microsoft.com/office/drawing/2014/main" id="{93682BCF-2DF9-2041-8291-D7BBDCFED2CF}"/>
              </a:ext>
              <a:ext uri="{C183D7F6-B498-43B3-948B-1728B52AA6E4}">
                <adec:decorative xmlns:adec="http://schemas.microsoft.com/office/drawing/2017/decorative" val="1"/>
              </a:ext>
            </a:extLst>
          </p:cNvPr>
          <p:cNvGrpSpPr/>
          <p:nvPr/>
        </p:nvGrpSpPr>
        <p:grpSpPr>
          <a:xfrm>
            <a:off x="3188036" y="3454326"/>
            <a:ext cx="614244" cy="740664"/>
            <a:chOff x="2993002" y="2748664"/>
            <a:chExt cx="572240" cy="1737360"/>
          </a:xfrm>
        </p:grpSpPr>
        <p:cxnSp>
          <p:nvCxnSpPr>
            <p:cNvPr id="75" name="Straight Connector 74">
              <a:extLst>
                <a:ext uri="{FF2B5EF4-FFF2-40B4-BE49-F238E27FC236}">
                  <a16:creationId xmlns:a16="http://schemas.microsoft.com/office/drawing/2014/main" id="{BCF8EB9E-2995-6359-200A-98FA07CA5EC9}"/>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EACA30F-67F6-AD52-1792-48D8E6F29A66}"/>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9C97D55F-DA1F-9507-F6A5-91860378EEBC}"/>
              </a:ext>
            </a:extLst>
          </p:cNvPr>
          <p:cNvSpPr/>
          <p:nvPr/>
        </p:nvSpPr>
        <p:spPr bwMode="auto">
          <a:xfrm>
            <a:off x="584199" y="3450826"/>
            <a:ext cx="2423153" cy="74066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Private Link for MySQL* </a:t>
            </a:r>
          </a:p>
        </p:txBody>
      </p:sp>
      <p:sp>
        <p:nvSpPr>
          <p:cNvPr id="78" name="TextBox 77">
            <a:extLst>
              <a:ext uri="{FF2B5EF4-FFF2-40B4-BE49-F238E27FC236}">
                <a16:creationId xmlns:a16="http://schemas.microsoft.com/office/drawing/2014/main" id="{5F0649F3-12CF-B300-5448-5784F0F1A487}"/>
              </a:ext>
            </a:extLst>
          </p:cNvPr>
          <p:cNvSpPr txBox="1"/>
          <p:nvPr/>
        </p:nvSpPr>
        <p:spPr>
          <a:xfrm>
            <a:off x="3495158" y="3454257"/>
            <a:ext cx="8065008" cy="740664"/>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Private Link allows you to connect to via a private endpoint. Azure Private Link essentially brings Azure services inside your private Virtual Network (</a:t>
            </a:r>
            <a:r>
              <a:rPr lang="en-US" dirty="0" err="1"/>
              <a:t>VNet</a:t>
            </a:r>
            <a:r>
              <a:rPr lang="en-US" dirty="0"/>
              <a:t>). The resources can be accessed using the private IP address just like any other resource in the </a:t>
            </a:r>
            <a:r>
              <a:rPr lang="en-US" dirty="0" err="1"/>
              <a:t>VNet</a:t>
            </a:r>
            <a:r>
              <a:rPr lang="en-US" dirty="0"/>
              <a:t>.</a:t>
            </a:r>
          </a:p>
        </p:txBody>
      </p:sp>
      <p:grpSp>
        <p:nvGrpSpPr>
          <p:cNvPr id="79" name="Group 78">
            <a:extLst>
              <a:ext uri="{FF2B5EF4-FFF2-40B4-BE49-F238E27FC236}">
                <a16:creationId xmlns:a16="http://schemas.microsoft.com/office/drawing/2014/main" id="{D19A9471-EB6C-829D-5E52-AADF6FBC0EC9}"/>
              </a:ext>
              <a:ext uri="{C183D7F6-B498-43B3-948B-1728B52AA6E4}">
                <adec:decorative xmlns:adec="http://schemas.microsoft.com/office/drawing/2017/decorative" val="1"/>
              </a:ext>
            </a:extLst>
          </p:cNvPr>
          <p:cNvGrpSpPr/>
          <p:nvPr/>
        </p:nvGrpSpPr>
        <p:grpSpPr>
          <a:xfrm>
            <a:off x="3188036" y="4276681"/>
            <a:ext cx="614244" cy="740664"/>
            <a:chOff x="2993002" y="2748664"/>
            <a:chExt cx="572240" cy="1737360"/>
          </a:xfrm>
        </p:grpSpPr>
        <p:cxnSp>
          <p:nvCxnSpPr>
            <p:cNvPr id="80" name="Straight Connector 79">
              <a:extLst>
                <a:ext uri="{FF2B5EF4-FFF2-40B4-BE49-F238E27FC236}">
                  <a16:creationId xmlns:a16="http://schemas.microsoft.com/office/drawing/2014/main" id="{3C2B5422-9568-7AB4-C50D-DBF46EC13C7B}"/>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E51321E-84CB-CE3F-920C-B5649EA3959C}"/>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93845494-E0C9-EEB8-F740-6365EC644F19}"/>
              </a:ext>
            </a:extLst>
          </p:cNvPr>
          <p:cNvSpPr/>
          <p:nvPr/>
        </p:nvSpPr>
        <p:spPr bwMode="auto">
          <a:xfrm>
            <a:off x="584199" y="4276680"/>
            <a:ext cx="2423153" cy="74066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Public endpoints with Firewall Rules  </a:t>
            </a:r>
          </a:p>
        </p:txBody>
      </p:sp>
      <p:sp>
        <p:nvSpPr>
          <p:cNvPr id="83" name="TextBox 82">
            <a:extLst>
              <a:ext uri="{FF2B5EF4-FFF2-40B4-BE49-F238E27FC236}">
                <a16:creationId xmlns:a16="http://schemas.microsoft.com/office/drawing/2014/main" id="{1688CCC3-7011-0B8D-83B7-43BEB0DF9846}"/>
              </a:ext>
            </a:extLst>
          </p:cNvPr>
          <p:cNvSpPr txBox="1"/>
          <p:nvPr/>
        </p:nvSpPr>
        <p:spPr>
          <a:xfrm>
            <a:off x="3495158" y="4276680"/>
            <a:ext cx="8065008" cy="740664"/>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Your flexible server is accessed through a public endpoint. The public endpoint is a publicly resolvable DNS address. The phrase “allowed IP addresses” refers to a range of IPs you choose to give permission to access your server. These permissions are called firewall rules</a:t>
            </a:r>
          </a:p>
        </p:txBody>
      </p:sp>
      <p:sp>
        <p:nvSpPr>
          <p:cNvPr id="85" name="TextBox 84">
            <a:extLst>
              <a:ext uri="{FF2B5EF4-FFF2-40B4-BE49-F238E27FC236}">
                <a16:creationId xmlns:a16="http://schemas.microsoft.com/office/drawing/2014/main" id="{12863C13-5B3A-78E0-3211-1B4D930A13B6}"/>
              </a:ext>
            </a:extLst>
          </p:cNvPr>
          <p:cNvSpPr txBox="1"/>
          <p:nvPr/>
        </p:nvSpPr>
        <p:spPr>
          <a:xfrm>
            <a:off x="578811" y="6102112"/>
            <a:ext cx="5402353"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*Available in Single Server; coming soon to Flexible Server.</a:t>
            </a:r>
          </a:p>
        </p:txBody>
      </p:sp>
    </p:spTree>
    <p:extLst>
      <p:ext uri="{BB962C8B-B14F-4D97-AF65-F5344CB8AC3E}">
        <p14:creationId xmlns:p14="http://schemas.microsoft.com/office/powerpoint/2010/main" val="31310620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2.08333E-7 0.04467 L -2.08333E-7 2.59259E-6 " pathEditMode="relative" rAng="0" ptsTypes="AA">
                                      <p:cBhvr>
                                        <p:cTn id="9" dur="600" fill="hold"/>
                                        <p:tgtEl>
                                          <p:spTgt spid="19"/>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30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decel="100000" fill="hold" grpId="1" nodeType="withEffect">
                                  <p:stCondLst>
                                    <p:cond delay="300"/>
                                  </p:stCondLst>
                                  <p:childTnLst>
                                    <p:animMotion origin="layout" path="M -4.58333E-6 0.04491 L -4.58333E-6 -4.07407E-6 " pathEditMode="relative" rAng="0" ptsTypes="AA">
                                      <p:cBhvr>
                                        <p:cTn id="15" dur="600" fill="hold"/>
                                        <p:tgtEl>
                                          <p:spTgt spid="72"/>
                                        </p:tgtEl>
                                        <p:attrNameLst>
                                          <p:attrName>ppt_x</p:attrName>
                                          <p:attrName>ppt_y</p:attrName>
                                        </p:attrNameLst>
                                      </p:cBhvr>
                                      <p:rCtr x="0" y="-2245"/>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decel="100000" fill="hold" nodeType="withEffect">
                                  <p:stCondLst>
                                    <p:cond delay="0"/>
                                  </p:stCondLst>
                                  <p:childTnLst>
                                    <p:animMotion origin="layout" path="M 1.45833E-6 0.04491 L 1.45833E-6 -4.07407E-6 " pathEditMode="relative" rAng="0" ptsTypes="AA">
                                      <p:cBhvr>
                                        <p:cTn id="22" dur="600" fill="hold"/>
                                        <p:tgtEl>
                                          <p:spTgt spid="61"/>
                                        </p:tgtEl>
                                        <p:attrNameLst>
                                          <p:attrName>ppt_x</p:attrName>
                                          <p:attrName>ppt_y</p:attrName>
                                        </p:attrNameLst>
                                      </p:cBhvr>
                                      <p:rCtr x="0" y="-2245"/>
                                    </p:animMotion>
                                  </p:childTnLst>
                                </p:cTn>
                              </p:par>
                              <p:par>
                                <p:cTn id="23" presetID="10" presetClass="entr" presetSubtype="0"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42" presetClass="path" presetSubtype="0" decel="100000" fill="hold" grpId="1" nodeType="withEffect">
                                  <p:stCondLst>
                                    <p:cond delay="100"/>
                                  </p:stCondLst>
                                  <p:childTnLst>
                                    <p:animMotion origin="layout" path="M 2.08333E-6 0.0449 L 2.08333E-6 4.44444E-6 " pathEditMode="relative" rAng="0" ptsTypes="AA">
                                      <p:cBhvr>
                                        <p:cTn id="27" dur="600" fill="hold"/>
                                        <p:tgtEl>
                                          <p:spTgt spid="73"/>
                                        </p:tgtEl>
                                        <p:attrNameLst>
                                          <p:attrName>ppt_x</p:attrName>
                                          <p:attrName>ppt_y</p:attrName>
                                        </p:attrNameLst>
                                      </p:cBhvr>
                                      <p:rCtr x="0" y="-2245"/>
                                    </p:animMotion>
                                  </p:childTnLst>
                                </p:cTn>
                              </p:par>
                            </p:childTnLst>
                          </p:cTn>
                        </p:par>
                        <p:par>
                          <p:cTn id="28" fill="hold">
                            <p:stCondLst>
                              <p:cond delay="700"/>
                            </p:stCondLst>
                            <p:childTnLst>
                              <p:par>
                                <p:cTn id="29" presetID="10" presetClass="entr" presetSubtype="0" fill="hold" grpId="0" nodeType="after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42" presetClass="path" presetSubtype="0" decel="100000" fill="hold" grpId="1" nodeType="withEffect">
                                  <p:stCondLst>
                                    <p:cond delay="300"/>
                                  </p:stCondLst>
                                  <p:childTnLst>
                                    <p:animMotion origin="layout" path="M 4.375E-6 0.0449 L 4.375E-6 4.07407E-6 " pathEditMode="relative" rAng="0" ptsTypes="AA">
                                      <p:cBhvr>
                                        <p:cTn id="33" dur="600" fill="hold"/>
                                        <p:tgtEl>
                                          <p:spTgt spid="77"/>
                                        </p:tgtEl>
                                        <p:attrNameLst>
                                          <p:attrName>ppt_x</p:attrName>
                                          <p:attrName>ppt_y</p:attrName>
                                        </p:attrNameLst>
                                      </p:cBhvr>
                                      <p:rCtr x="0" y="-2245"/>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42" presetClass="path" presetSubtype="0" decel="100000" fill="hold" nodeType="withEffect">
                                  <p:stCondLst>
                                    <p:cond delay="0"/>
                                  </p:stCondLst>
                                  <p:childTnLst>
                                    <p:animMotion origin="layout" path="M 1.45833E-6 0.04491 L 1.45833E-6 1.11111E-6 " pathEditMode="relative" rAng="0" ptsTypes="AA">
                                      <p:cBhvr>
                                        <p:cTn id="40" dur="600" fill="hold"/>
                                        <p:tgtEl>
                                          <p:spTgt spid="74"/>
                                        </p:tgtEl>
                                        <p:attrNameLst>
                                          <p:attrName>ppt_x</p:attrName>
                                          <p:attrName>ppt_y</p:attrName>
                                        </p:attrNameLst>
                                      </p:cBhvr>
                                      <p:rCtr x="0" y="-2245"/>
                                    </p:animMotion>
                                  </p:childTnLst>
                                </p:cTn>
                              </p:par>
                              <p:par>
                                <p:cTn id="41" presetID="10" presetClass="entr" presetSubtype="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42" presetClass="path" presetSubtype="0" decel="100000" fill="hold" grpId="1" nodeType="withEffect">
                                  <p:stCondLst>
                                    <p:cond delay="100"/>
                                  </p:stCondLst>
                                  <p:childTnLst>
                                    <p:animMotion origin="layout" path="M 2.08333E-6 0.04491 L 2.08333E-6 1.11111E-6 " pathEditMode="relative" rAng="0" ptsTypes="AA">
                                      <p:cBhvr>
                                        <p:cTn id="45" dur="600" fill="hold"/>
                                        <p:tgtEl>
                                          <p:spTgt spid="78"/>
                                        </p:tgtEl>
                                        <p:attrNameLst>
                                          <p:attrName>ppt_x</p:attrName>
                                          <p:attrName>ppt_y</p:attrName>
                                        </p:attrNameLst>
                                      </p:cBhvr>
                                      <p:rCtr x="0" y="-2245"/>
                                    </p:animMotion>
                                  </p:childTnLst>
                                </p:cTn>
                              </p:par>
                            </p:childTnLst>
                          </p:cTn>
                        </p:par>
                        <p:par>
                          <p:cTn id="46" fill="hold">
                            <p:stCondLst>
                              <p:cond delay="700"/>
                            </p:stCondLst>
                            <p:childTnLst>
                              <p:par>
                                <p:cTn id="47" presetID="10" presetClass="entr" presetSubtype="0" fill="hold" grpId="0" nodeType="afterEffect">
                                  <p:stCondLst>
                                    <p:cond delay="30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42" presetClass="path" presetSubtype="0" decel="100000" fill="hold" grpId="1" nodeType="withEffect">
                                  <p:stCondLst>
                                    <p:cond delay="300"/>
                                  </p:stCondLst>
                                  <p:childTnLst>
                                    <p:animMotion origin="layout" path="M 4.375E-6 0.0449 L 4.375E-6 3.7037E-6 " pathEditMode="relative" rAng="0" ptsTypes="AA">
                                      <p:cBhvr>
                                        <p:cTn id="51" dur="600" fill="hold"/>
                                        <p:tgtEl>
                                          <p:spTgt spid="82"/>
                                        </p:tgtEl>
                                        <p:attrNameLst>
                                          <p:attrName>ppt_x</p:attrName>
                                          <p:attrName>ppt_y</p:attrName>
                                        </p:attrNameLst>
                                      </p:cBhvr>
                                      <p:rCtr x="0" y="-2245"/>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42" presetClass="path" presetSubtype="0" decel="100000" fill="hold" nodeType="withEffect">
                                  <p:stCondLst>
                                    <p:cond delay="0"/>
                                  </p:stCondLst>
                                  <p:childTnLst>
                                    <p:animMotion origin="layout" path="M 1.45833E-6 0.0449 L 1.45833E-6 3.7037E-6 " pathEditMode="relative" rAng="0" ptsTypes="AA">
                                      <p:cBhvr>
                                        <p:cTn id="58" dur="600" fill="hold"/>
                                        <p:tgtEl>
                                          <p:spTgt spid="79"/>
                                        </p:tgtEl>
                                        <p:attrNameLst>
                                          <p:attrName>ppt_x</p:attrName>
                                          <p:attrName>ppt_y</p:attrName>
                                        </p:attrNameLst>
                                      </p:cBhvr>
                                      <p:rCtr x="0" y="-2245"/>
                                    </p:animMotion>
                                  </p:childTnLst>
                                </p:cTn>
                              </p:par>
                              <p:par>
                                <p:cTn id="59" presetID="10" presetClass="entr" presetSubtype="0" fill="hold" grpId="0" nodeType="withEffect">
                                  <p:stCondLst>
                                    <p:cond delay="1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42" presetClass="path" presetSubtype="0" decel="100000" fill="hold" grpId="1" nodeType="withEffect">
                                  <p:stCondLst>
                                    <p:cond delay="100"/>
                                  </p:stCondLst>
                                  <p:childTnLst>
                                    <p:animMotion origin="layout" path="M 2.08333E-6 0.0449 L 2.08333E-6 3.7037E-6 " pathEditMode="relative" rAng="0" ptsTypes="AA">
                                      <p:cBhvr>
                                        <p:cTn id="63" dur="600" fill="hold"/>
                                        <p:tgtEl>
                                          <p:spTgt spid="8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72" grpId="0" animBg="1"/>
      <p:bldP spid="72" grpId="1" animBg="1"/>
      <p:bldP spid="73" grpId="0" animBg="1"/>
      <p:bldP spid="73" grpId="1" animBg="1"/>
      <p:bldP spid="77" grpId="0" animBg="1"/>
      <p:bldP spid="77" grpId="1" animBg="1"/>
      <p:bldP spid="78" grpId="0" animBg="1"/>
      <p:bldP spid="78" grpId="1" animBg="1"/>
      <p:bldP spid="82" grpId="0" animBg="1"/>
      <p:bldP spid="82" grpId="1" animBg="1"/>
      <p:bldP spid="83" grpId="0" animBg="1"/>
      <p:bldP spid="8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4689D-419F-CD4E-803B-6A05FDA2D6C4}"/>
              </a:ext>
            </a:extLst>
          </p:cNvPr>
          <p:cNvSpPr>
            <a:spLocks noGrp="1"/>
          </p:cNvSpPr>
          <p:nvPr>
            <p:ph type="title"/>
          </p:nvPr>
        </p:nvSpPr>
        <p:spPr/>
        <p:txBody>
          <a:bodyPr vert="horz" wrap="square" lIns="0" tIns="45690" rIns="91380" bIns="45690" rtlCol="0" anchor="t">
            <a:noAutofit/>
          </a:bodyPr>
          <a:lstStyle/>
          <a:p>
            <a:pPr defTabSz="932719"/>
            <a:r>
              <a:rPr lang="en-US" sz="3200" spc="-51" dirty="0"/>
              <a:t>Control network</a:t>
            </a:r>
            <a:br>
              <a:rPr lang="en-US" sz="3200" spc="-51" dirty="0"/>
            </a:br>
            <a:r>
              <a:rPr lang="en-US" sz="3200" spc="-51" dirty="0"/>
              <a:t>isolation and security</a:t>
            </a:r>
          </a:p>
        </p:txBody>
      </p:sp>
      <p:pic>
        <p:nvPicPr>
          <p:cNvPr id="24" name="Picture 23">
            <a:extLst>
              <a:ext uri="{FF2B5EF4-FFF2-40B4-BE49-F238E27FC236}">
                <a16:creationId xmlns:a16="http://schemas.microsoft.com/office/drawing/2014/main" id="{5D4ADD2C-ECC8-4D69-919D-C7A4A7118A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79002" y="606241"/>
            <a:ext cx="5455024" cy="1212226"/>
          </a:xfrm>
          <a:prstGeom prst="rect">
            <a:avLst/>
          </a:prstGeom>
          <a:effectLst>
            <a:outerShdw blurRad="50800" dist="38100" dir="2700000" algn="tl" rotWithShape="0">
              <a:prstClr val="black">
                <a:alpha val="40000"/>
              </a:prstClr>
            </a:outerShdw>
          </a:effectLst>
        </p:spPr>
      </p:pic>
      <p:sp>
        <p:nvSpPr>
          <p:cNvPr id="9" name="Content Placeholder 3">
            <a:extLst>
              <a:ext uri="{FF2B5EF4-FFF2-40B4-BE49-F238E27FC236}">
                <a16:creationId xmlns:a16="http://schemas.microsoft.com/office/drawing/2014/main" id="{0076DC29-AEC2-4DAF-A037-CDED150455A1}"/>
              </a:ext>
            </a:extLst>
          </p:cNvPr>
          <p:cNvSpPr txBox="1">
            <a:spLocks/>
          </p:cNvSpPr>
          <p:nvPr/>
        </p:nvSpPr>
        <p:spPr>
          <a:xfrm>
            <a:off x="2019299" y="2154066"/>
            <a:ext cx="6450461" cy="1012906"/>
          </a:xfrm>
          <a:prstGeom prst="rect">
            <a:avLst/>
          </a:prstGeom>
        </p:spPr>
        <p:txBody>
          <a:bodyPr wrap="square" lIns="0" tIns="45720" rIns="0" bIns="45720" anchor="t">
            <a:spAutoFit/>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44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5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688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3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525"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064"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9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R="0" lvl="0" algn="l" defTabSz="932089" rtl="0" eaLnBrk="1" fontAlgn="auto" latinLnBrk="0" hangingPunct="1">
              <a:lnSpc>
                <a:spcPct val="111000"/>
              </a:lnSpc>
              <a:spcBef>
                <a:spcPts val="0"/>
              </a:spcBef>
              <a:spcAft>
                <a:spcPts val="600"/>
              </a:spcAft>
              <a:buClrTx/>
              <a:buSzPct val="90000"/>
              <a:tabLst/>
              <a:defRPr/>
            </a:pPr>
            <a:r>
              <a:rPr kumimoji="0" lang="en-US" sz="1800" b="1" i="0" u="none" strike="noStrike" kern="1200" cap="none" spc="0" normalizeH="0" baseline="0" noProof="0" dirty="0">
                <a:ln>
                  <a:noFill/>
                </a:ln>
                <a:solidFill>
                  <a:schemeClr val="accent1"/>
                </a:solidFill>
                <a:effectLst/>
                <a:uLnTx/>
                <a:uFillTx/>
                <a:latin typeface="+mj-lt"/>
                <a:ea typeface="+mn-ea"/>
                <a:cs typeface="Segoe UI"/>
              </a:rPr>
              <a:t>Public access </a:t>
            </a:r>
            <a:r>
              <a:rPr lang="en-US" sz="1800" dirty="0">
                <a:solidFill>
                  <a:schemeClr val="tx1"/>
                </a:solidFill>
                <a:latin typeface="Segoe UI"/>
                <a:cs typeface="Segoe UI"/>
              </a:rPr>
              <a:t>(allowed IP addresses)</a:t>
            </a:r>
          </a:p>
          <a:p>
            <a:pPr marL="228600" lvl="0" indent="-228600">
              <a:lnSpc>
                <a:spcPct val="111000"/>
              </a:lnSpc>
              <a:spcBef>
                <a:spcPts val="0"/>
              </a:spcBef>
              <a:spcAft>
                <a:spcPts val="600"/>
              </a:spcAft>
              <a:buFont typeface="Arial" panose="020B0604020202020204" pitchFamily="34" charset="0"/>
              <a:buChar char="•"/>
              <a:defRPr/>
            </a:pPr>
            <a:r>
              <a:rPr lang="en-US" sz="1400" dirty="0">
                <a:solidFill>
                  <a:schemeClr val="tx1"/>
                </a:solidFill>
                <a:latin typeface="Segoe UI"/>
                <a:cs typeface="Segoe UI"/>
              </a:rPr>
              <a:t>Restricted by firewall rules</a:t>
            </a:r>
          </a:p>
          <a:p>
            <a:pPr marL="228600" marR="0" lvl="0" indent="-228600" algn="l" defTabSz="932089" rtl="0" eaLnBrk="1" fontAlgn="auto" latinLnBrk="0" hangingPunct="1">
              <a:lnSpc>
                <a:spcPct val="111000"/>
              </a:lnSpc>
              <a:spcBef>
                <a:spcPts val="0"/>
              </a:spcBef>
              <a:spcAft>
                <a:spcPts val="600"/>
              </a:spcAft>
              <a:buClrTx/>
              <a:buSzPct val="90000"/>
              <a:buFont typeface="Arial" panose="020B0604020202020204" pitchFamily="34" charset="0"/>
              <a:buChar char="•"/>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Add client access list</a:t>
            </a:r>
          </a:p>
        </p:txBody>
      </p:sp>
      <p:pic>
        <p:nvPicPr>
          <p:cNvPr id="13" name="Picture 12">
            <a:extLst>
              <a:ext uri="{FF2B5EF4-FFF2-40B4-BE49-F238E27FC236}">
                <a16:creationId xmlns:a16="http://schemas.microsoft.com/office/drawing/2014/main" id="{A0ED0EB2-9EC6-4A64-914C-64A58960A7C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4200" y="3861289"/>
            <a:ext cx="1202267" cy="1197636"/>
          </a:xfrm>
          <a:prstGeom prst="rect">
            <a:avLst/>
          </a:prstGeom>
        </p:spPr>
      </p:pic>
      <p:sp>
        <p:nvSpPr>
          <p:cNvPr id="15" name="Content Placeholder 3">
            <a:extLst>
              <a:ext uri="{FF2B5EF4-FFF2-40B4-BE49-F238E27FC236}">
                <a16:creationId xmlns:a16="http://schemas.microsoft.com/office/drawing/2014/main" id="{FACEF657-14EF-416A-9178-3F19F5B3DE54}"/>
              </a:ext>
            </a:extLst>
          </p:cNvPr>
          <p:cNvSpPr txBox="1">
            <a:spLocks/>
          </p:cNvSpPr>
          <p:nvPr/>
        </p:nvSpPr>
        <p:spPr>
          <a:xfrm>
            <a:off x="1971594" y="3861289"/>
            <a:ext cx="4767873" cy="1853841"/>
          </a:xfrm>
          <a:prstGeom prst="rect">
            <a:avLst/>
          </a:prstGeom>
        </p:spPr>
        <p:txBody>
          <a:bodyPr wrap="square" lIns="0" tIns="45720" rIns="0" bIns="45720" anchor="t">
            <a:spAutoFit/>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44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5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688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3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525"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064"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999"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R="0" lvl="0" algn="l" defTabSz="932089" rtl="0" eaLnBrk="1" fontAlgn="auto" latinLnBrk="0" hangingPunct="1">
              <a:lnSpc>
                <a:spcPct val="100000"/>
              </a:lnSpc>
              <a:spcBef>
                <a:spcPct val="20000"/>
              </a:spcBef>
              <a:spcAft>
                <a:spcPts val="0"/>
              </a:spcAft>
              <a:buClrTx/>
              <a:buSzPct val="90000"/>
              <a:defRPr/>
            </a:pPr>
            <a:r>
              <a:rPr kumimoji="0" lang="en-US" sz="1800" b="1" i="0" u="none" strike="noStrike" kern="1200" cap="none" spc="0" normalizeH="0" baseline="0" noProof="0" dirty="0">
                <a:ln>
                  <a:noFill/>
                </a:ln>
                <a:solidFill>
                  <a:schemeClr val="accent1"/>
                </a:solidFill>
                <a:effectLst/>
                <a:uLnTx/>
                <a:uFillTx/>
                <a:latin typeface="+mj-lt"/>
                <a:ea typeface="+mn-ea"/>
                <a:cs typeface="Segoe UI"/>
              </a:rPr>
              <a:t>Private access</a:t>
            </a:r>
            <a:r>
              <a:rPr kumimoji="0" lang="en-US" sz="1800" b="1" i="0" u="none" strike="noStrike" kern="1200" cap="none" spc="0" normalizeH="0" baseline="0" noProof="0" dirty="0">
                <a:ln>
                  <a:noFill/>
                </a:ln>
                <a:solidFill>
                  <a:schemeClr val="tx1"/>
                </a:solidFill>
                <a:effectLst/>
                <a:uLnTx/>
                <a:uFillTx/>
                <a:latin typeface="+mj-lt"/>
                <a:ea typeface="+mn-ea"/>
                <a:cs typeface="Segoe UI"/>
              </a:rPr>
              <a:t> </a:t>
            </a:r>
            <a:r>
              <a:rPr kumimoji="0" lang="en-US" sz="1800" b="0" i="0" u="none" strike="noStrike" kern="1200" cap="none" spc="0" normalizeH="0" baseline="0" noProof="0" dirty="0">
                <a:ln>
                  <a:noFill/>
                </a:ln>
                <a:solidFill>
                  <a:schemeClr val="tx1"/>
                </a:solidFill>
                <a:effectLst/>
                <a:uLnTx/>
                <a:uFillTx/>
                <a:latin typeface="Segoe UI"/>
                <a:ea typeface="+mn-ea"/>
                <a:cs typeface="Segoe UI"/>
              </a:rPr>
              <a:t>(</a:t>
            </a:r>
            <a:r>
              <a:rPr kumimoji="0" lang="en-US" sz="1800" b="0" i="0" u="none" strike="noStrike" kern="1200" cap="none" spc="0" normalizeH="0" baseline="0" noProof="0" dirty="0" err="1">
                <a:ln>
                  <a:noFill/>
                </a:ln>
                <a:solidFill>
                  <a:schemeClr val="tx1"/>
                </a:solidFill>
                <a:effectLst/>
                <a:uLnTx/>
                <a:uFillTx/>
                <a:latin typeface="Segoe UI"/>
                <a:ea typeface="+mn-ea"/>
                <a:cs typeface="Segoe UI"/>
              </a:rPr>
              <a:t>VNet</a:t>
            </a:r>
            <a:r>
              <a:rPr kumimoji="0" lang="en-US" sz="1800" b="0" i="0" u="none" strike="noStrike" kern="1200" cap="none" spc="0" normalizeH="0" baseline="0" noProof="0" dirty="0">
                <a:ln>
                  <a:noFill/>
                </a:ln>
                <a:solidFill>
                  <a:schemeClr val="tx1"/>
                </a:solidFill>
                <a:effectLst/>
                <a:uLnTx/>
                <a:uFillTx/>
                <a:latin typeface="Segoe UI"/>
                <a:ea typeface="+mn-ea"/>
                <a:cs typeface="Segoe UI"/>
              </a:rPr>
              <a:t> </a:t>
            </a:r>
            <a:r>
              <a:rPr lang="en-US" sz="1800" dirty="0">
                <a:solidFill>
                  <a:schemeClr val="tx1"/>
                </a:solidFill>
                <a:latin typeface="Segoe UI"/>
                <a:cs typeface="Segoe UI"/>
              </a:rPr>
              <a:t>integration)</a:t>
            </a:r>
            <a:r>
              <a:rPr kumimoji="0" lang="en-US" sz="1800" b="0" i="0" u="none" strike="noStrike" kern="1200" cap="none" spc="0" normalizeH="0" baseline="0" noProof="0" dirty="0">
                <a:ln>
                  <a:noFill/>
                </a:ln>
                <a:solidFill>
                  <a:schemeClr val="tx1"/>
                </a:solidFill>
                <a:effectLst/>
                <a:uLnTx/>
                <a:uFillTx/>
                <a:latin typeface="Segoe UI"/>
                <a:ea typeface="+mn-ea"/>
                <a:cs typeface="Segoe UI"/>
              </a:rPr>
              <a:t> Network)</a:t>
            </a:r>
          </a:p>
          <a:p>
            <a:pPr marL="228600" indent="-228600">
              <a:lnSpc>
                <a:spcPct val="111000"/>
              </a:lnSpc>
              <a:spcBef>
                <a:spcPts val="600"/>
              </a:spcBef>
              <a:spcAft>
                <a:spcPts val="600"/>
              </a:spcAft>
              <a:buFont typeface="Arial" panose="020B0604020202020204" pitchFamily="34" charset="0"/>
              <a:buChar char="•"/>
              <a:defRPr/>
            </a:pPr>
            <a:r>
              <a:rPr lang="en-US" sz="1400" dirty="0">
                <a:solidFill>
                  <a:schemeClr val="tx1"/>
                </a:solidFill>
                <a:latin typeface="Segoe UI"/>
                <a:cs typeface="Segoe UI"/>
              </a:rPr>
              <a:t>Inject flexible servers to a delegated subnet</a:t>
            </a:r>
          </a:p>
          <a:p>
            <a:pPr marL="228600" indent="-228600">
              <a:lnSpc>
                <a:spcPct val="111000"/>
              </a:lnSpc>
              <a:spcBef>
                <a:spcPts val="0"/>
              </a:spcBef>
              <a:spcAft>
                <a:spcPts val="600"/>
              </a:spcAft>
              <a:buFont typeface="Arial" panose="020B0604020202020204" pitchFamily="34" charset="0"/>
              <a:buChar char="•"/>
              <a:defRPr/>
            </a:pPr>
            <a:r>
              <a:rPr lang="en-US" sz="1400" dirty="0">
                <a:solidFill>
                  <a:schemeClr val="tx1"/>
                </a:solidFill>
                <a:latin typeface="Segoe UI"/>
                <a:cs typeface="Segoe UI"/>
              </a:rPr>
              <a:t>Client can be in:</a:t>
            </a:r>
          </a:p>
          <a:p>
            <a:pPr marL="457200" indent="-228600">
              <a:lnSpc>
                <a:spcPct val="111000"/>
              </a:lnSpc>
              <a:spcBef>
                <a:spcPts val="0"/>
              </a:spcBef>
              <a:spcAft>
                <a:spcPts val="600"/>
              </a:spcAft>
              <a:buFont typeface="Arial" panose="020B0604020202020204" pitchFamily="34" charset="0"/>
              <a:buChar char="•"/>
              <a:defRPr/>
            </a:pPr>
            <a:r>
              <a:rPr lang="en-US" sz="1400" dirty="0">
                <a:solidFill>
                  <a:schemeClr val="tx1"/>
                </a:solidFill>
                <a:latin typeface="Segoe UI"/>
                <a:cs typeface="Segoe UI"/>
              </a:rPr>
              <a:t>The same </a:t>
            </a:r>
            <a:r>
              <a:rPr lang="en-US" sz="1400" dirty="0" err="1">
                <a:solidFill>
                  <a:schemeClr val="tx1"/>
                </a:solidFill>
                <a:latin typeface="Segoe UI"/>
                <a:cs typeface="Segoe UI"/>
              </a:rPr>
              <a:t>VNet</a:t>
            </a:r>
            <a:endParaRPr lang="en-US" sz="1400" dirty="0">
              <a:solidFill>
                <a:schemeClr val="tx1"/>
              </a:solidFill>
              <a:latin typeface="Segoe UI"/>
              <a:cs typeface="Segoe UI"/>
            </a:endParaRPr>
          </a:p>
          <a:p>
            <a:pPr marL="457200" indent="-228600">
              <a:lnSpc>
                <a:spcPct val="111000"/>
              </a:lnSpc>
              <a:spcBef>
                <a:spcPts val="0"/>
              </a:spcBef>
              <a:spcAft>
                <a:spcPts val="600"/>
              </a:spcAft>
              <a:buFont typeface="Arial" panose="020B0604020202020204" pitchFamily="34" charset="0"/>
              <a:buChar char="•"/>
              <a:defRPr/>
            </a:pPr>
            <a:r>
              <a:rPr lang="en-US" sz="1400" dirty="0">
                <a:solidFill>
                  <a:schemeClr val="tx1"/>
                </a:solidFill>
                <a:latin typeface="Segoe UI"/>
                <a:cs typeface="Segoe UI"/>
              </a:rPr>
              <a:t>A different </a:t>
            </a:r>
            <a:r>
              <a:rPr lang="en-US" sz="1400" dirty="0" err="1">
                <a:solidFill>
                  <a:schemeClr val="tx1"/>
                </a:solidFill>
                <a:latin typeface="Segoe UI"/>
                <a:cs typeface="Segoe UI"/>
              </a:rPr>
              <a:t>VNet</a:t>
            </a:r>
            <a:r>
              <a:rPr lang="en-US" sz="1400" dirty="0">
                <a:solidFill>
                  <a:schemeClr val="tx1"/>
                </a:solidFill>
                <a:latin typeface="Segoe UI"/>
                <a:cs typeface="Segoe UI"/>
              </a:rPr>
              <a:t> in the same region or a different region (</a:t>
            </a:r>
            <a:r>
              <a:rPr lang="en-US" sz="1400" dirty="0" err="1">
                <a:solidFill>
                  <a:schemeClr val="tx1"/>
                </a:solidFill>
                <a:latin typeface="Segoe UI"/>
                <a:cs typeface="Segoe UI"/>
              </a:rPr>
              <a:t>VNet</a:t>
            </a:r>
            <a:r>
              <a:rPr lang="en-US" sz="1400" dirty="0">
                <a:solidFill>
                  <a:schemeClr val="tx1"/>
                </a:solidFill>
                <a:latin typeface="Segoe UI"/>
                <a:cs typeface="Segoe UI"/>
              </a:rPr>
              <a:t> peering)</a:t>
            </a:r>
          </a:p>
        </p:txBody>
      </p:sp>
      <p:grpSp>
        <p:nvGrpSpPr>
          <p:cNvPr id="2" name="Group 1">
            <a:extLst>
              <a:ext uri="{FF2B5EF4-FFF2-40B4-BE49-F238E27FC236}">
                <a16:creationId xmlns:a16="http://schemas.microsoft.com/office/drawing/2014/main" id="{3EB20539-4857-9151-3CDD-3DF22CE54881}"/>
              </a:ext>
              <a:ext uri="{C183D7F6-B498-43B3-948B-1728B52AA6E4}">
                <adec:decorative xmlns:adec="http://schemas.microsoft.com/office/drawing/2017/decorative" val="1"/>
              </a:ext>
            </a:extLst>
          </p:cNvPr>
          <p:cNvGrpSpPr/>
          <p:nvPr/>
        </p:nvGrpSpPr>
        <p:grpSpPr>
          <a:xfrm>
            <a:off x="7012561" y="3861289"/>
            <a:ext cx="3835644" cy="2548228"/>
            <a:chOff x="7012560" y="3720810"/>
            <a:chExt cx="4123114" cy="2739210"/>
          </a:xfrm>
        </p:grpSpPr>
        <p:pic>
          <p:nvPicPr>
            <p:cNvPr id="12" name="Picture 11">
              <a:extLst>
                <a:ext uri="{FF2B5EF4-FFF2-40B4-BE49-F238E27FC236}">
                  <a16:creationId xmlns:a16="http://schemas.microsoft.com/office/drawing/2014/main" id="{01290DB5-37CE-4955-B4DA-2C365828F4AD}"/>
                </a:ext>
              </a:extLst>
            </p:cNvPr>
            <p:cNvPicPr>
              <a:picLocks noChangeAspect="1"/>
            </p:cNvPicPr>
            <p:nvPr/>
          </p:nvPicPr>
          <p:blipFill>
            <a:blip r:embed="rId5"/>
            <a:stretch>
              <a:fillRect/>
            </a:stretch>
          </p:blipFill>
          <p:spPr>
            <a:xfrm>
              <a:off x="7012560" y="3720810"/>
              <a:ext cx="4123114" cy="2739210"/>
            </a:xfrm>
            <a:prstGeom prst="rect">
              <a:avLst/>
            </a:prstGeom>
            <a:effectLst>
              <a:outerShdw blurRad="139700" dist="38100" dir="5400000" algn="t" rotWithShape="0">
                <a:prstClr val="black">
                  <a:alpha val="30000"/>
                </a:prstClr>
              </a:outerShdw>
            </a:effectLst>
          </p:spPr>
        </p:pic>
        <p:sp>
          <p:nvSpPr>
            <p:cNvPr id="18" name="Rectangle 17">
              <a:extLst>
                <a:ext uri="{FF2B5EF4-FFF2-40B4-BE49-F238E27FC236}">
                  <a16:creationId xmlns:a16="http://schemas.microsoft.com/office/drawing/2014/main" id="{391000A9-2388-4EB9-B835-58A6D8F5D2A9}"/>
                </a:ext>
              </a:extLst>
            </p:cNvPr>
            <p:cNvSpPr/>
            <p:nvPr/>
          </p:nvSpPr>
          <p:spPr bwMode="auto">
            <a:xfrm>
              <a:off x="8572236" y="4335810"/>
              <a:ext cx="673331"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D69B3D16-BD36-4088-9F9E-5864EF37AD4A}"/>
                </a:ext>
              </a:extLst>
            </p:cNvPr>
            <p:cNvSpPr/>
            <p:nvPr/>
          </p:nvSpPr>
          <p:spPr bwMode="auto">
            <a:xfrm>
              <a:off x="8064120" y="6269038"/>
              <a:ext cx="673331"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082581B2-67C4-41CB-BA04-1716158936D6}"/>
              </a:ext>
              <a:ext uri="{C183D7F6-B498-43B3-948B-1728B52AA6E4}">
                <adec:decorative xmlns:adec="http://schemas.microsoft.com/office/drawing/2017/decorative" val="1"/>
              </a:ext>
            </a:extLst>
          </p:cNvPr>
          <p:cNvCxnSpPr>
            <a:cxnSpLocks/>
          </p:cNvCxnSpPr>
          <p:nvPr/>
        </p:nvCxnSpPr>
        <p:spPr>
          <a:xfrm>
            <a:off x="584201" y="3670409"/>
            <a:ext cx="1102518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67B7D99-5518-4FD8-90D3-F2969FC501E4}"/>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84200" y="2154066"/>
            <a:ext cx="1206434" cy="1146112"/>
          </a:xfrm>
          <a:prstGeom prst="rect">
            <a:avLst/>
          </a:prstGeom>
        </p:spPr>
      </p:pic>
      <p:cxnSp>
        <p:nvCxnSpPr>
          <p:cNvPr id="21" name="Straight Connector 20">
            <a:extLst>
              <a:ext uri="{FF2B5EF4-FFF2-40B4-BE49-F238E27FC236}">
                <a16:creationId xmlns:a16="http://schemas.microsoft.com/office/drawing/2014/main" id="{B6EEB5D5-F419-1245-A80A-4436D3A4DEF2}"/>
              </a:ext>
              <a:ext uri="{C183D7F6-B498-43B3-948B-1728B52AA6E4}">
                <adec:decorative xmlns:adec="http://schemas.microsoft.com/office/drawing/2017/decorative" val="1"/>
              </a:ext>
            </a:extLst>
          </p:cNvPr>
          <p:cNvCxnSpPr>
            <a:cxnSpLocks/>
          </p:cNvCxnSpPr>
          <p:nvPr/>
        </p:nvCxnSpPr>
        <p:spPr>
          <a:xfrm>
            <a:off x="584201" y="1992830"/>
            <a:ext cx="1102518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B3D6D725-413E-4BD1-B28E-3E96D74E93E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914276" y="2154066"/>
            <a:ext cx="5619750" cy="1114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96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F0E134-0890-D54A-A2B4-5A78F92C3EF1}"/>
              </a:ext>
            </a:extLst>
          </p:cNvPr>
          <p:cNvSpPr>
            <a:spLocks noGrp="1"/>
          </p:cNvSpPr>
          <p:nvPr>
            <p:ph type="title"/>
          </p:nvPr>
        </p:nvSpPr>
        <p:spPr>
          <a:xfrm>
            <a:off x="588263" y="457200"/>
            <a:ext cx="11018520" cy="492443"/>
          </a:xfrm>
        </p:spPr>
        <p:txBody>
          <a:bodyPr/>
          <a:lstStyle/>
          <a:p>
            <a:r>
              <a:rPr lang="en-US" sz="3200"/>
              <a:t>Flexible Server Non-HA of Private Network</a:t>
            </a:r>
          </a:p>
        </p:txBody>
      </p:sp>
      <p:sp>
        <p:nvSpPr>
          <p:cNvPr id="30" name="TextBox 29">
            <a:extLst>
              <a:ext uri="{FF2B5EF4-FFF2-40B4-BE49-F238E27FC236}">
                <a16:creationId xmlns:a16="http://schemas.microsoft.com/office/drawing/2014/main" id="{5B62950A-8893-4E80-A16F-6744F37E7102}"/>
              </a:ext>
            </a:extLst>
          </p:cNvPr>
          <p:cNvSpPr txBox="1"/>
          <p:nvPr/>
        </p:nvSpPr>
        <p:spPr>
          <a:xfrm>
            <a:off x="588261" y="1428750"/>
            <a:ext cx="4809744" cy="4896435"/>
          </a:xfrm>
          <a:prstGeom prst="rect">
            <a:avLst/>
          </a:prstGeom>
          <a:noFill/>
        </p:spPr>
        <p:txBody>
          <a:bodyPr wrap="square" lIns="0" tIns="0" rIns="0" bIns="0" rtlCol="0">
            <a:normAutofit/>
          </a:bodyPr>
          <a:lstStyle/>
          <a:p>
            <a:pPr marL="228600" indent="-228600">
              <a:spcAft>
                <a:spcPts val="600"/>
              </a:spcAft>
              <a:buClr>
                <a:prstClr val="black"/>
              </a:buClr>
              <a:buSzPct val="100000"/>
              <a:buFont typeface="Calibri"/>
              <a:buChar char="•"/>
              <a:defRPr/>
            </a:pPr>
            <a:r>
              <a:rPr lang="en-US" sz="1200" dirty="0">
                <a:solidFill>
                  <a:prstClr val="black"/>
                </a:solidFill>
                <a:latin typeface="Segoe UI"/>
              </a:rPr>
              <a:t>The architecture shown represents a design pattern in which an application and a MySQL instance are deployed in the same </a:t>
            </a:r>
            <a:r>
              <a:rPr lang="en-US" sz="1200" dirty="0" err="1">
                <a:solidFill>
                  <a:prstClr val="black"/>
                </a:solidFill>
                <a:latin typeface="Segoe UI"/>
              </a:rPr>
              <a:t>VNet</a:t>
            </a:r>
            <a:r>
              <a:rPr lang="en-US" sz="1200" dirty="0">
                <a:solidFill>
                  <a:prstClr val="black"/>
                </a:solidFill>
                <a:latin typeface="Segoe UI"/>
              </a:rPr>
              <a:t> (Customer VNet1).</a:t>
            </a:r>
          </a:p>
          <a:p>
            <a:pPr marL="228600" indent="-228600">
              <a:spcAft>
                <a:spcPts val="600"/>
              </a:spcAft>
              <a:buClr>
                <a:prstClr val="black"/>
              </a:buClr>
              <a:buSzPct val="100000"/>
              <a:buFont typeface="Calibri"/>
              <a:buChar char="•"/>
              <a:defRPr/>
            </a:pPr>
            <a:r>
              <a:rPr lang="en-US" sz="1200" dirty="0">
                <a:solidFill>
                  <a:prstClr val="black"/>
                </a:solidFill>
                <a:latin typeface="Segoe UI"/>
              </a:rPr>
              <a:t>Azure DB for MySQL – Flexible Server requires a delegated subnet.</a:t>
            </a:r>
          </a:p>
          <a:p>
            <a:pPr marL="228600" indent="-228600">
              <a:spcAft>
                <a:spcPts val="600"/>
              </a:spcAft>
              <a:buClr>
                <a:prstClr val="black"/>
              </a:buClr>
              <a:buSzPct val="100000"/>
              <a:buFont typeface="Calibri"/>
              <a:buChar char="•"/>
              <a:defRPr/>
            </a:pPr>
            <a:r>
              <a:rPr lang="en-US" sz="1200" dirty="0">
                <a:solidFill>
                  <a:prstClr val="black"/>
                </a:solidFill>
                <a:latin typeface="Segoe UI"/>
              </a:rPr>
              <a:t>For customer connectivity, the “Customer” virtual NIC is injected into the “Delegated” Subnet within the “Customer” </a:t>
            </a:r>
            <a:r>
              <a:rPr lang="en-US" sz="1200" dirty="0" err="1">
                <a:solidFill>
                  <a:prstClr val="black"/>
                </a:solidFill>
                <a:latin typeface="Segoe UI"/>
              </a:rPr>
              <a:t>VNet</a:t>
            </a:r>
            <a:r>
              <a:rPr lang="en-US" sz="1200" dirty="0">
                <a:solidFill>
                  <a:prstClr val="black"/>
                </a:solidFill>
                <a:latin typeface="Segoe UI"/>
              </a:rPr>
              <a:t>.</a:t>
            </a:r>
          </a:p>
          <a:p>
            <a:pPr marL="228600" indent="-228600">
              <a:spcAft>
                <a:spcPts val="600"/>
              </a:spcAft>
              <a:buClr>
                <a:prstClr val="black"/>
              </a:buClr>
              <a:buSzPct val="100000"/>
              <a:buFont typeface="Calibri"/>
              <a:buChar char="•"/>
              <a:defRPr/>
            </a:pPr>
            <a:r>
              <a:rPr lang="en-US" sz="1200" dirty="0">
                <a:solidFill>
                  <a:prstClr val="black"/>
                </a:solidFill>
                <a:latin typeface="Segoe UI"/>
              </a:rPr>
              <a:t>For Microsoft connectivity, a MSFT virtual NIC is provisioned automatically</a:t>
            </a:r>
          </a:p>
          <a:p>
            <a:pPr marL="228600" indent="-228600">
              <a:spcAft>
                <a:spcPts val="600"/>
              </a:spcAft>
              <a:buClr>
                <a:prstClr val="black"/>
              </a:buClr>
              <a:buSzPct val="100000"/>
              <a:buFont typeface="Calibri"/>
              <a:buChar char="•"/>
              <a:defRPr/>
            </a:pPr>
            <a:r>
              <a:rPr lang="en-US" sz="1200" dirty="0">
                <a:solidFill>
                  <a:prstClr val="black"/>
                </a:solidFill>
                <a:latin typeface="Segoe UI"/>
              </a:rPr>
              <a:t>Microsoft connectivity to maintain the health of the Azure DB for MySQL – Flexible Server instance</a:t>
            </a:r>
            <a:endParaRPr lang="en-US" sz="1050" dirty="0">
              <a:solidFill>
                <a:prstClr val="black"/>
              </a:solidFill>
              <a:latin typeface="Segoe UI"/>
            </a:endParaRPr>
          </a:p>
        </p:txBody>
      </p:sp>
      <p:grpSp>
        <p:nvGrpSpPr>
          <p:cNvPr id="2" name="Group 1" descr="Architecture Diagram">
            <a:extLst>
              <a:ext uri="{FF2B5EF4-FFF2-40B4-BE49-F238E27FC236}">
                <a16:creationId xmlns:a16="http://schemas.microsoft.com/office/drawing/2014/main" id="{82108D8B-AE44-6054-295B-977EBA05718A}"/>
              </a:ext>
            </a:extLst>
          </p:cNvPr>
          <p:cNvGrpSpPr/>
          <p:nvPr/>
        </p:nvGrpSpPr>
        <p:grpSpPr>
          <a:xfrm>
            <a:off x="5698893" y="1454149"/>
            <a:ext cx="6199419" cy="4032250"/>
            <a:chOff x="5698893" y="1454149"/>
            <a:chExt cx="6199419" cy="4032250"/>
          </a:xfrm>
        </p:grpSpPr>
        <p:sp>
          <p:nvSpPr>
            <p:cNvPr id="89" name="Rectangle 88">
              <a:extLst>
                <a:ext uri="{FF2B5EF4-FFF2-40B4-BE49-F238E27FC236}">
                  <a16:creationId xmlns:a16="http://schemas.microsoft.com/office/drawing/2014/main" id="{BFBFDE6E-AC9D-355B-6067-0BBAE495A9D9}"/>
                </a:ext>
              </a:extLst>
            </p:cNvPr>
            <p:cNvSpPr/>
            <p:nvPr/>
          </p:nvSpPr>
          <p:spPr>
            <a:xfrm>
              <a:off x="5699276" y="1457960"/>
              <a:ext cx="6195890" cy="4028439"/>
            </a:xfrm>
            <a:prstGeom prst="rect">
              <a:avLst/>
            </a:prstGeom>
            <a:noFill/>
            <a:ln w="1905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90" name="Rectangle 89">
              <a:extLst>
                <a:ext uri="{FF2B5EF4-FFF2-40B4-BE49-F238E27FC236}">
                  <a16:creationId xmlns:a16="http://schemas.microsoft.com/office/drawing/2014/main" id="{C69B8688-0803-4476-2B96-0455A139F2EA}"/>
                </a:ext>
              </a:extLst>
            </p:cNvPr>
            <p:cNvSpPr/>
            <p:nvPr/>
          </p:nvSpPr>
          <p:spPr bwMode="auto">
            <a:xfrm>
              <a:off x="5698893" y="1454149"/>
              <a:ext cx="6199419" cy="38404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defTabSz="740420">
                <a:defRPr/>
              </a:pPr>
              <a:r>
                <a:rPr lang="en-US" sz="1458" kern="0" dirty="0">
                  <a:solidFill>
                    <a:prstClr val="white"/>
                  </a:solidFill>
                  <a:latin typeface="Segoe UI"/>
                </a:rPr>
                <a:t>Region – East US</a:t>
              </a:r>
            </a:p>
          </p:txBody>
        </p:sp>
        <p:sp>
          <p:nvSpPr>
            <p:cNvPr id="92" name="TextBox 91">
              <a:extLst>
                <a:ext uri="{FF2B5EF4-FFF2-40B4-BE49-F238E27FC236}">
                  <a16:creationId xmlns:a16="http://schemas.microsoft.com/office/drawing/2014/main" id="{430424C9-E2B2-6BF0-0BE4-0E2FBF1A61EC}"/>
                </a:ext>
              </a:extLst>
            </p:cNvPr>
            <p:cNvSpPr txBox="1"/>
            <p:nvPr/>
          </p:nvSpPr>
          <p:spPr>
            <a:xfrm>
              <a:off x="7420957" y="1918270"/>
              <a:ext cx="1813294" cy="282496"/>
            </a:xfrm>
            <a:prstGeom prst="rect">
              <a:avLst/>
            </a:prstGeom>
            <a:noFill/>
          </p:spPr>
          <p:txBody>
            <a:bodyPr wrap="square" rtlCol="0">
              <a:spAutoFit/>
            </a:bodyPr>
            <a:lstStyle/>
            <a:p>
              <a:pPr defTabSz="740420">
                <a:defRPr/>
              </a:pPr>
              <a:r>
                <a:rPr lang="en-US" sz="1296" kern="0" dirty="0">
                  <a:solidFill>
                    <a:srgbClr val="0078D4"/>
                  </a:solidFill>
                  <a:latin typeface="Segoe UI"/>
                </a:rPr>
                <a:t>Customer VNet1</a:t>
              </a:r>
            </a:p>
          </p:txBody>
        </p:sp>
        <p:sp>
          <p:nvSpPr>
            <p:cNvPr id="93" name="Graphic 137">
              <a:extLst>
                <a:ext uri="{FF2B5EF4-FFF2-40B4-BE49-F238E27FC236}">
                  <a16:creationId xmlns:a16="http://schemas.microsoft.com/office/drawing/2014/main" id="{4E194149-BE85-28AD-E029-A55186C7BE24}"/>
                </a:ext>
              </a:extLst>
            </p:cNvPr>
            <p:cNvSpPr/>
            <p:nvPr/>
          </p:nvSpPr>
          <p:spPr>
            <a:xfrm>
              <a:off x="7452076" y="2271790"/>
              <a:ext cx="2583082" cy="1390528"/>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94" name="Rectangle 93">
              <a:extLst>
                <a:ext uri="{FF2B5EF4-FFF2-40B4-BE49-F238E27FC236}">
                  <a16:creationId xmlns:a16="http://schemas.microsoft.com/office/drawing/2014/main" id="{DB4E5D24-7CCB-4537-4529-87C290E8B22A}"/>
                </a:ext>
              </a:extLst>
            </p:cNvPr>
            <p:cNvSpPr/>
            <p:nvPr/>
          </p:nvSpPr>
          <p:spPr bwMode="auto">
            <a:xfrm>
              <a:off x="7874126" y="2385840"/>
              <a:ext cx="1721812" cy="1653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algn="ctr" defTabSz="740420">
                <a:defRPr/>
              </a:pPr>
              <a:r>
                <a:rPr lang="en-US" sz="1459" kern="0">
                  <a:solidFill>
                    <a:srgbClr val="000000"/>
                  </a:solidFill>
                  <a:latin typeface="Segoe UI Semibold"/>
                </a:rPr>
                <a:t>Flexible Server</a:t>
              </a:r>
            </a:p>
          </p:txBody>
        </p:sp>
        <p:sp>
          <p:nvSpPr>
            <p:cNvPr id="95" name="Rectangle 94">
              <a:extLst>
                <a:ext uri="{FF2B5EF4-FFF2-40B4-BE49-F238E27FC236}">
                  <a16:creationId xmlns:a16="http://schemas.microsoft.com/office/drawing/2014/main" id="{71912B97-DC33-F1F8-B082-839E3E441A9D}"/>
                </a:ext>
              </a:extLst>
            </p:cNvPr>
            <p:cNvSpPr/>
            <p:nvPr/>
          </p:nvSpPr>
          <p:spPr>
            <a:xfrm>
              <a:off x="5972059" y="2177813"/>
              <a:ext cx="4204722" cy="3096882"/>
            </a:xfrm>
            <a:prstGeom prst="rect">
              <a:avLst/>
            </a:prstGeom>
            <a:noFill/>
            <a:ln w="12700" cap="flat" cmpd="sng" algn="ctr">
              <a:solidFill>
                <a:srgbClr val="000000"/>
              </a:solidFill>
              <a:prstDash val="dash"/>
            </a:ln>
            <a:effectLst/>
          </p:spPr>
          <p:txBody>
            <a:bodyPr rtlCol="0" anchor="ctr"/>
            <a:lstStyle/>
            <a:p>
              <a:pPr algn="ctr" defTabSz="740420">
                <a:defRPr/>
              </a:pPr>
              <a:endParaRPr lang="en-US" sz="1459" kern="0">
                <a:solidFill>
                  <a:prstClr val="white"/>
                </a:solidFill>
                <a:latin typeface="Segoe UI"/>
              </a:endParaRPr>
            </a:p>
          </p:txBody>
        </p:sp>
        <p:sp>
          <p:nvSpPr>
            <p:cNvPr id="96" name="Rectangle: Rounded Corners 95">
              <a:extLst>
                <a:ext uri="{FF2B5EF4-FFF2-40B4-BE49-F238E27FC236}">
                  <a16:creationId xmlns:a16="http://schemas.microsoft.com/office/drawing/2014/main" id="{8CBB45C5-6848-979D-017E-72E2827C0C02}"/>
                </a:ext>
              </a:extLst>
            </p:cNvPr>
            <p:cNvSpPr/>
            <p:nvPr/>
          </p:nvSpPr>
          <p:spPr bwMode="auto">
            <a:xfrm>
              <a:off x="7880278" y="2636433"/>
              <a:ext cx="1573618" cy="727283"/>
            </a:xfrm>
            <a:prstGeom prst="roundRect">
              <a:avLst>
                <a:gd name="adj" fmla="val 0"/>
              </a:avLst>
            </a:prstGeom>
            <a:solidFill>
              <a:srgbClr val="FFFFFF"/>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97" name="Rectangle 96">
              <a:extLst>
                <a:ext uri="{FF2B5EF4-FFF2-40B4-BE49-F238E27FC236}">
                  <a16:creationId xmlns:a16="http://schemas.microsoft.com/office/drawing/2014/main" id="{8C6DD86E-7807-E615-68E5-136E8299D357}"/>
                </a:ext>
              </a:extLst>
            </p:cNvPr>
            <p:cNvSpPr/>
            <p:nvPr/>
          </p:nvSpPr>
          <p:spPr bwMode="auto">
            <a:xfrm>
              <a:off x="8440470" y="3126170"/>
              <a:ext cx="453235" cy="169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740420">
                <a:defRPr/>
              </a:pPr>
              <a:r>
                <a:rPr lang="en-US" sz="1134" b="1" kern="0">
                  <a:solidFill>
                    <a:srgbClr val="0078D4"/>
                  </a:solidFill>
                  <a:latin typeface="Segoe UI Semibold"/>
                </a:rPr>
                <a:t>MySQL</a:t>
              </a:r>
            </a:p>
          </p:txBody>
        </p:sp>
        <p:sp>
          <p:nvSpPr>
            <p:cNvPr id="98" name="Rectangle 97">
              <a:extLst>
                <a:ext uri="{FF2B5EF4-FFF2-40B4-BE49-F238E27FC236}">
                  <a16:creationId xmlns:a16="http://schemas.microsoft.com/office/drawing/2014/main" id="{5653EDD1-1888-F21E-D09B-3F3E8B7A00D3}"/>
                </a:ext>
              </a:extLst>
            </p:cNvPr>
            <p:cNvSpPr/>
            <p:nvPr/>
          </p:nvSpPr>
          <p:spPr bwMode="auto">
            <a:xfrm>
              <a:off x="7876179" y="2631488"/>
              <a:ext cx="1573618"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148087" bIns="0" numCol="1" spcCol="0" rtlCol="0" fromWordArt="0" anchor="ctr" anchorCtr="0" forceAA="0" compatLnSpc="1">
              <a:prstTxWarp prst="textNoShape">
                <a:avLst/>
              </a:prstTxWarp>
              <a:noAutofit/>
            </a:bodyPr>
            <a:lstStyle/>
            <a:p>
              <a:pPr defTabSz="740420">
                <a:defRPr/>
              </a:pPr>
              <a:r>
                <a:rPr lang="en-US" sz="809" kern="0">
                  <a:solidFill>
                    <a:srgbClr val="000000"/>
                  </a:solidFill>
                  <a:latin typeface="Segoe UI Semibold"/>
                </a:rPr>
                <a:t>Linux VM</a:t>
              </a:r>
            </a:p>
          </p:txBody>
        </p:sp>
        <p:pic>
          <p:nvPicPr>
            <p:cNvPr id="99" name="Graphic 98">
              <a:extLst>
                <a:ext uri="{FF2B5EF4-FFF2-40B4-BE49-F238E27FC236}">
                  <a16:creationId xmlns:a16="http://schemas.microsoft.com/office/drawing/2014/main" id="{521DDD50-2B96-21FE-42F8-1CC58EBBA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111" y="2712236"/>
              <a:ext cx="355952" cy="397843"/>
            </a:xfrm>
            <a:prstGeom prst="rect">
              <a:avLst/>
            </a:prstGeom>
          </p:spPr>
        </p:pic>
        <p:sp>
          <p:nvSpPr>
            <p:cNvPr id="100" name="Rectangle 99">
              <a:extLst>
                <a:ext uri="{FF2B5EF4-FFF2-40B4-BE49-F238E27FC236}">
                  <a16:creationId xmlns:a16="http://schemas.microsoft.com/office/drawing/2014/main" id="{9E35F3D4-FFB6-BD8F-F714-AABC19F36B6B}"/>
                </a:ext>
              </a:extLst>
            </p:cNvPr>
            <p:cNvSpPr/>
            <p:nvPr/>
          </p:nvSpPr>
          <p:spPr>
            <a:xfrm>
              <a:off x="6092076" y="2718422"/>
              <a:ext cx="1031101" cy="621637"/>
            </a:xfrm>
            <a:prstGeom prst="rect">
              <a:avLst/>
            </a:prstGeom>
            <a:solidFill>
              <a:srgbClr val="F7F7F7"/>
            </a:solidFill>
            <a:ln w="12700" cap="flat" cmpd="sng" algn="ctr">
              <a:solidFill>
                <a:srgbClr val="FFFFFF">
                  <a:lumMod val="85000"/>
                </a:srgbClr>
              </a:solidFill>
              <a:prstDash val="solid"/>
            </a:ln>
            <a:effectLst/>
          </p:spPr>
          <p:txBody>
            <a:bodyPr rtlCol="0" anchor="ctr"/>
            <a:lstStyle/>
            <a:p>
              <a:pPr algn="ctr" defTabSz="493601">
                <a:defRPr/>
              </a:pPr>
              <a:endParaRPr lang="en-US" sz="1945" kern="0">
                <a:solidFill>
                  <a:prstClr val="white"/>
                </a:solidFill>
                <a:latin typeface="Arial"/>
              </a:endParaRPr>
            </a:p>
          </p:txBody>
        </p:sp>
        <p:grpSp>
          <p:nvGrpSpPr>
            <p:cNvPr id="101" name="Group 100">
              <a:extLst>
                <a:ext uri="{FF2B5EF4-FFF2-40B4-BE49-F238E27FC236}">
                  <a16:creationId xmlns:a16="http://schemas.microsoft.com/office/drawing/2014/main" id="{CE8E28DB-2BFD-C6AB-7938-2756A7E8F240}"/>
                </a:ext>
              </a:extLst>
            </p:cNvPr>
            <p:cNvGrpSpPr/>
            <p:nvPr/>
          </p:nvGrpSpPr>
          <p:grpSpPr>
            <a:xfrm>
              <a:off x="6247413" y="2815566"/>
              <a:ext cx="720427" cy="427348"/>
              <a:chOff x="3230180" y="2043789"/>
              <a:chExt cx="688127" cy="549291"/>
            </a:xfrm>
          </p:grpSpPr>
          <p:sp>
            <p:nvSpPr>
              <p:cNvPr id="213" name="Rectangle: Rounded Corners 212">
                <a:extLst>
                  <a:ext uri="{FF2B5EF4-FFF2-40B4-BE49-F238E27FC236}">
                    <a16:creationId xmlns:a16="http://schemas.microsoft.com/office/drawing/2014/main" id="{31126517-DBD9-232C-64DE-CE7059DECE47}"/>
                  </a:ext>
                </a:extLst>
              </p:cNvPr>
              <p:cNvSpPr/>
              <p:nvPr/>
            </p:nvSpPr>
            <p:spPr bwMode="auto">
              <a:xfrm>
                <a:off x="3230182" y="2043789"/>
                <a:ext cx="688125" cy="549291"/>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sp>
            <p:nvSpPr>
              <p:cNvPr id="214" name="TextBox 213">
                <a:extLst>
                  <a:ext uri="{FF2B5EF4-FFF2-40B4-BE49-F238E27FC236}">
                    <a16:creationId xmlns:a16="http://schemas.microsoft.com/office/drawing/2014/main" id="{3556D6A8-B306-ED65-DD8E-4530FCF8A976}"/>
                  </a:ext>
                </a:extLst>
              </p:cNvPr>
              <p:cNvSpPr txBox="1"/>
              <p:nvPr/>
            </p:nvSpPr>
            <p:spPr>
              <a:xfrm>
                <a:off x="3230180" y="2407683"/>
                <a:ext cx="688125" cy="155138"/>
              </a:xfrm>
              <a:prstGeom prst="rect">
                <a:avLst/>
              </a:prstGeom>
              <a:noFill/>
            </p:spPr>
            <p:txBody>
              <a:bodyPr wrap="square" lIns="0" tIns="0" rIns="0" bIns="0" rtlCol="0" anchor="b" anchorCtr="0">
                <a:spAutoFit/>
              </a:bodyPr>
              <a:lstStyle/>
              <a:p>
                <a:pPr algn="ctr" defTabSz="740420">
                  <a:defRPr/>
                </a:pPr>
                <a:r>
                  <a:rPr lang="en-US" sz="810" kern="0">
                    <a:solidFill>
                      <a:srgbClr val="FFFFFF"/>
                    </a:solidFill>
                    <a:latin typeface="Segoe UI Semibold"/>
                  </a:rPr>
                  <a:t>AKS</a:t>
                </a:r>
              </a:p>
            </p:txBody>
          </p:sp>
        </p:grpSp>
        <p:sp>
          <p:nvSpPr>
            <p:cNvPr id="102" name="Rectangle 101">
              <a:extLst>
                <a:ext uri="{FF2B5EF4-FFF2-40B4-BE49-F238E27FC236}">
                  <a16:creationId xmlns:a16="http://schemas.microsoft.com/office/drawing/2014/main" id="{5D92DF16-D045-EC9C-DD75-026D18552CC0}"/>
                </a:ext>
              </a:extLst>
            </p:cNvPr>
            <p:cNvSpPr/>
            <p:nvPr/>
          </p:nvSpPr>
          <p:spPr>
            <a:xfrm>
              <a:off x="10563395" y="2525199"/>
              <a:ext cx="963862" cy="2659819"/>
            </a:xfrm>
            <a:prstGeom prst="rect">
              <a:avLst/>
            </a:prstGeom>
            <a:solidFill>
              <a:srgbClr val="F7F7F7"/>
            </a:solidFill>
            <a:ln w="12700" cap="flat" cmpd="sng" algn="ctr">
              <a:solidFill>
                <a:srgbClr val="FFFFFF">
                  <a:lumMod val="85000"/>
                </a:srgbClr>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03" name="Rectangle: Rounded Corners 102">
              <a:extLst>
                <a:ext uri="{FF2B5EF4-FFF2-40B4-BE49-F238E27FC236}">
                  <a16:creationId xmlns:a16="http://schemas.microsoft.com/office/drawing/2014/main" id="{3E16BE24-F762-5373-F34D-FB4242C2B110}"/>
                </a:ext>
              </a:extLst>
            </p:cNvPr>
            <p:cNvSpPr/>
            <p:nvPr/>
          </p:nvSpPr>
          <p:spPr bwMode="auto">
            <a:xfrm>
              <a:off x="10708603" y="2632061"/>
              <a:ext cx="673445" cy="695842"/>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pic>
          <p:nvPicPr>
            <p:cNvPr id="104" name="Graphic 103">
              <a:extLst>
                <a:ext uri="{FF2B5EF4-FFF2-40B4-BE49-F238E27FC236}">
                  <a16:creationId xmlns:a16="http://schemas.microsoft.com/office/drawing/2014/main" id="{CD2099D2-AFD9-67EC-8BA1-84B2C06211AF}"/>
                </a:ext>
              </a:extLst>
            </p:cNvPr>
            <p:cNvPicPr preferRelativeResize="0">
              <a:picLocks/>
            </p:cNvPicPr>
            <p:nvPr/>
          </p:nvPicPr>
          <p:blipFill>
            <a:blip r:embed="rId5">
              <a:extLst>
                <a:ext uri="{96DAC541-7B7A-43D3-8B79-37D633B846F1}">
                  <asvg:svgBlip xmlns:asvg="http://schemas.microsoft.com/office/drawing/2016/SVG/main" r:embed="rId6"/>
                </a:ext>
              </a:extLst>
            </a:blip>
            <a:stretch>
              <a:fillRect/>
            </a:stretch>
          </p:blipFill>
          <p:spPr>
            <a:xfrm>
              <a:off x="10947266" y="2712568"/>
              <a:ext cx="196119" cy="228805"/>
            </a:xfrm>
            <a:prstGeom prst="rect">
              <a:avLst/>
            </a:prstGeom>
          </p:spPr>
        </p:pic>
        <p:sp>
          <p:nvSpPr>
            <p:cNvPr id="105" name="TextBox 104">
              <a:extLst>
                <a:ext uri="{FF2B5EF4-FFF2-40B4-BE49-F238E27FC236}">
                  <a16:creationId xmlns:a16="http://schemas.microsoft.com/office/drawing/2014/main" id="{1A045742-F706-A93E-15E8-2C1574685BAE}"/>
                </a:ext>
              </a:extLst>
            </p:cNvPr>
            <p:cNvSpPr txBox="1"/>
            <p:nvPr/>
          </p:nvSpPr>
          <p:spPr>
            <a:xfrm>
              <a:off x="10708602" y="3004192"/>
              <a:ext cx="673445" cy="241146"/>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Azure </a:t>
              </a:r>
              <a:br>
                <a:rPr lang="en-US" sz="809" kern="0">
                  <a:solidFill>
                    <a:srgbClr val="FFFFFF"/>
                  </a:solidFill>
                  <a:latin typeface="Segoe UI Semibold"/>
                </a:rPr>
              </a:br>
              <a:r>
                <a:rPr lang="en-US" sz="809" kern="0">
                  <a:solidFill>
                    <a:srgbClr val="FFFFFF"/>
                  </a:solidFill>
                  <a:latin typeface="Segoe UI Semibold"/>
                </a:rPr>
                <a:t>Storage</a:t>
              </a:r>
            </a:p>
          </p:txBody>
        </p:sp>
        <p:grpSp>
          <p:nvGrpSpPr>
            <p:cNvPr id="106" name="Group 105">
              <a:extLst>
                <a:ext uri="{FF2B5EF4-FFF2-40B4-BE49-F238E27FC236}">
                  <a16:creationId xmlns:a16="http://schemas.microsoft.com/office/drawing/2014/main" id="{2309063E-BDBE-89AF-2407-058940267EFD}"/>
                </a:ext>
              </a:extLst>
            </p:cNvPr>
            <p:cNvGrpSpPr/>
            <p:nvPr/>
          </p:nvGrpSpPr>
          <p:grpSpPr>
            <a:xfrm>
              <a:off x="10708605" y="3507838"/>
              <a:ext cx="686022" cy="695842"/>
              <a:chOff x="3230183" y="2043795"/>
              <a:chExt cx="700976" cy="549291"/>
            </a:xfrm>
          </p:grpSpPr>
          <p:sp>
            <p:nvSpPr>
              <p:cNvPr id="211" name="Rectangle: Rounded Corners 210">
                <a:extLst>
                  <a:ext uri="{FF2B5EF4-FFF2-40B4-BE49-F238E27FC236}">
                    <a16:creationId xmlns:a16="http://schemas.microsoft.com/office/drawing/2014/main" id="{15ACF2A0-A879-799C-8609-42B9809AFAAA}"/>
                  </a:ext>
                </a:extLst>
              </p:cNvPr>
              <p:cNvSpPr/>
              <p:nvPr/>
            </p:nvSpPr>
            <p:spPr bwMode="auto">
              <a:xfrm>
                <a:off x="3230183" y="2043795"/>
                <a:ext cx="688125" cy="549291"/>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5C84D14F-A108-F5BB-53F5-60E39E939FC8}"/>
                  </a:ext>
                </a:extLst>
              </p:cNvPr>
              <p:cNvSpPr txBox="1"/>
              <p:nvPr/>
            </p:nvSpPr>
            <p:spPr>
              <a:xfrm>
                <a:off x="3243034" y="2229055"/>
                <a:ext cx="688125" cy="190358"/>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Management Workflow</a:t>
                </a:r>
              </a:p>
            </p:txBody>
          </p:sp>
        </p:grpSp>
        <p:sp>
          <p:nvSpPr>
            <p:cNvPr id="107" name="TextBox 106">
              <a:extLst>
                <a:ext uri="{FF2B5EF4-FFF2-40B4-BE49-F238E27FC236}">
                  <a16:creationId xmlns:a16="http://schemas.microsoft.com/office/drawing/2014/main" id="{8D203339-D4B2-E0C8-54D5-93107740E554}"/>
                </a:ext>
              </a:extLst>
            </p:cNvPr>
            <p:cNvSpPr txBox="1"/>
            <p:nvPr/>
          </p:nvSpPr>
          <p:spPr>
            <a:xfrm>
              <a:off x="10447990" y="2213351"/>
              <a:ext cx="1164447" cy="282496"/>
            </a:xfrm>
            <a:prstGeom prst="rect">
              <a:avLst/>
            </a:prstGeom>
            <a:noFill/>
          </p:spPr>
          <p:txBody>
            <a:bodyPr wrap="square" rtlCol="0">
              <a:spAutoFit/>
            </a:bodyPr>
            <a:lstStyle/>
            <a:p>
              <a:pPr algn="ctr" defTabSz="740420">
                <a:defRPr/>
              </a:pPr>
              <a:r>
                <a:rPr lang="en-US" sz="1296" kern="0">
                  <a:solidFill>
                    <a:srgbClr val="0078D4"/>
                  </a:solidFill>
                  <a:latin typeface="Segoe UI"/>
                </a:rPr>
                <a:t>MSFT </a:t>
              </a:r>
              <a:r>
                <a:rPr lang="en-US" sz="1296" kern="0" err="1">
                  <a:solidFill>
                    <a:srgbClr val="0078D4"/>
                  </a:solidFill>
                  <a:latin typeface="Segoe UI"/>
                </a:rPr>
                <a:t>VNet</a:t>
              </a:r>
              <a:endParaRPr lang="en-US" sz="1296" kern="0">
                <a:solidFill>
                  <a:srgbClr val="0078D4"/>
                </a:solidFill>
                <a:latin typeface="Segoe UI"/>
              </a:endParaRPr>
            </a:p>
          </p:txBody>
        </p:sp>
        <p:sp>
          <p:nvSpPr>
            <p:cNvPr id="108" name="Rectangle 107">
              <a:extLst>
                <a:ext uri="{FF2B5EF4-FFF2-40B4-BE49-F238E27FC236}">
                  <a16:creationId xmlns:a16="http://schemas.microsoft.com/office/drawing/2014/main" id="{F3894EF2-3086-3CC6-62E8-0890B978015F}"/>
                </a:ext>
              </a:extLst>
            </p:cNvPr>
            <p:cNvSpPr/>
            <p:nvPr/>
          </p:nvSpPr>
          <p:spPr>
            <a:xfrm>
              <a:off x="10422214" y="2177813"/>
              <a:ext cx="1216002" cy="3096883"/>
            </a:xfrm>
            <a:prstGeom prst="rect">
              <a:avLst/>
            </a:prstGeom>
            <a:noFill/>
            <a:ln w="12700" cap="flat" cmpd="sng" algn="ctr">
              <a:solidFill>
                <a:srgbClr val="FF0000"/>
              </a:solidFill>
              <a:prstDash val="dash"/>
            </a:ln>
            <a:effectLst/>
          </p:spPr>
          <p:txBody>
            <a:bodyPr rtlCol="0" anchor="ctr"/>
            <a:lstStyle/>
            <a:p>
              <a:pPr algn="ctr" defTabSz="740420">
                <a:defRPr/>
              </a:pPr>
              <a:endParaRPr lang="en-US" sz="1458" kern="0">
                <a:solidFill>
                  <a:prstClr val="white"/>
                </a:solidFill>
                <a:latin typeface="Segoe UI"/>
              </a:endParaRPr>
            </a:p>
          </p:txBody>
        </p:sp>
        <p:cxnSp>
          <p:nvCxnSpPr>
            <p:cNvPr id="109" name="Connector: Elbow 108">
              <a:extLst>
                <a:ext uri="{FF2B5EF4-FFF2-40B4-BE49-F238E27FC236}">
                  <a16:creationId xmlns:a16="http://schemas.microsoft.com/office/drawing/2014/main" id="{8399BCA5-8F45-896D-74DD-BD08BBFB6413}"/>
                </a:ext>
              </a:extLst>
            </p:cNvPr>
            <p:cNvCxnSpPr>
              <a:cxnSpLocks/>
              <a:stCxn id="211" idx="1"/>
              <a:endCxn id="96" idx="3"/>
            </p:cNvCxnSpPr>
            <p:nvPr/>
          </p:nvCxnSpPr>
          <p:spPr>
            <a:xfrm rot="10800000">
              <a:off x="9453897" y="3138338"/>
              <a:ext cx="1254709" cy="717422"/>
            </a:xfrm>
            <a:prstGeom prst="bentConnector3">
              <a:avLst>
                <a:gd name="adj1" fmla="val 34514"/>
              </a:avLst>
            </a:prstGeom>
            <a:noFill/>
            <a:ln w="12700" cap="sq" cmpd="sng" algn="ctr">
              <a:solidFill>
                <a:sysClr val="windowText" lastClr="000000"/>
              </a:solidFill>
              <a:prstDash val="solid"/>
              <a:tailEnd type="triangle"/>
            </a:ln>
            <a:effectLst/>
          </p:spPr>
        </p:cxnSp>
        <p:sp>
          <p:nvSpPr>
            <p:cNvPr id="110" name="TextBox 109">
              <a:extLst>
                <a:ext uri="{FF2B5EF4-FFF2-40B4-BE49-F238E27FC236}">
                  <a16:creationId xmlns:a16="http://schemas.microsoft.com/office/drawing/2014/main" id="{347B08EC-E85B-E10F-75C9-9DED5F467D88}"/>
                </a:ext>
              </a:extLst>
            </p:cNvPr>
            <p:cNvSpPr txBox="1"/>
            <p:nvPr/>
          </p:nvSpPr>
          <p:spPr>
            <a:xfrm>
              <a:off x="9468406" y="3184314"/>
              <a:ext cx="552242" cy="158245"/>
            </a:xfrm>
            <a:prstGeom prst="rect">
              <a:avLst/>
            </a:prstGeom>
            <a:noFill/>
          </p:spPr>
          <p:txBody>
            <a:bodyPr wrap="square" lIns="0" tIns="0" rIns="0" bIns="0" rtlCol="0">
              <a:noAutofit/>
            </a:bodyPr>
            <a:lstStyle/>
            <a:p>
              <a:pPr algn="ctr" defTabSz="740938">
                <a:spcAft>
                  <a:spcPts val="648"/>
                </a:spcAft>
                <a:buClr>
                  <a:srgbClr val="000000"/>
                </a:buClr>
                <a:buSzPct val="100000"/>
                <a:defRPr/>
              </a:pPr>
              <a:r>
                <a:rPr lang="en-US" sz="851" kern="0">
                  <a:solidFill>
                    <a:srgbClr val="000000"/>
                  </a:solidFill>
                  <a:latin typeface="Segoe UI"/>
                </a:rPr>
                <a:t>MSFT NIC</a:t>
              </a:r>
            </a:p>
          </p:txBody>
        </p:sp>
        <p:grpSp>
          <p:nvGrpSpPr>
            <p:cNvPr id="111" name="Group 110">
              <a:extLst>
                <a:ext uri="{FF2B5EF4-FFF2-40B4-BE49-F238E27FC236}">
                  <a16:creationId xmlns:a16="http://schemas.microsoft.com/office/drawing/2014/main" id="{20224CCF-C27F-85CC-252B-99B710A4D76E}"/>
                </a:ext>
              </a:extLst>
            </p:cNvPr>
            <p:cNvGrpSpPr/>
            <p:nvPr/>
          </p:nvGrpSpPr>
          <p:grpSpPr>
            <a:xfrm>
              <a:off x="6761921" y="2886587"/>
              <a:ext cx="1119131" cy="262422"/>
              <a:chOff x="5060123" y="3063774"/>
              <a:chExt cx="1426404" cy="334474"/>
            </a:xfrm>
          </p:grpSpPr>
          <p:cxnSp>
            <p:nvCxnSpPr>
              <p:cNvPr id="209" name="Straight Arrow Connector 208">
                <a:extLst>
                  <a:ext uri="{FF2B5EF4-FFF2-40B4-BE49-F238E27FC236}">
                    <a16:creationId xmlns:a16="http://schemas.microsoft.com/office/drawing/2014/main" id="{FEDC17A7-F91B-9EB0-7FDF-201B15FCBBED}"/>
                  </a:ext>
                </a:extLst>
              </p:cNvPr>
              <p:cNvCxnSpPr>
                <a:cxnSpLocks/>
              </p:cNvCxnSpPr>
              <p:nvPr/>
            </p:nvCxnSpPr>
            <p:spPr>
              <a:xfrm>
                <a:off x="5060123" y="3269376"/>
                <a:ext cx="1426404" cy="4082"/>
              </a:xfrm>
              <a:prstGeom prst="straightConnector1">
                <a:avLst/>
              </a:prstGeom>
              <a:noFill/>
              <a:ln w="12700" cap="flat" cmpd="sng" algn="ctr">
                <a:solidFill>
                  <a:srgbClr val="0078D4"/>
                </a:solidFill>
                <a:prstDash val="sysDash"/>
                <a:headEnd type="none" w="lg" len="med"/>
                <a:tailEnd type="triangle"/>
              </a:ln>
              <a:effectLst/>
            </p:spPr>
          </p:cxnSp>
          <p:sp>
            <p:nvSpPr>
              <p:cNvPr id="210" name="TextBox 209">
                <a:extLst>
                  <a:ext uri="{FF2B5EF4-FFF2-40B4-BE49-F238E27FC236}">
                    <a16:creationId xmlns:a16="http://schemas.microsoft.com/office/drawing/2014/main" id="{01FF1B4D-6E94-26CB-8E0C-A2EC011AA08A}"/>
                  </a:ext>
                </a:extLst>
              </p:cNvPr>
              <p:cNvSpPr txBox="1"/>
              <p:nvPr/>
            </p:nvSpPr>
            <p:spPr>
              <a:xfrm>
                <a:off x="5393174" y="3063774"/>
                <a:ext cx="709652" cy="334474"/>
              </a:xfrm>
              <a:prstGeom prst="rect">
                <a:avLst/>
              </a:prstGeom>
              <a:noFill/>
            </p:spPr>
            <p:txBody>
              <a:bodyPr wrap="square" lIns="0" tIns="0" rIns="0" bIns="0" rtlCol="0">
                <a:noAutofit/>
              </a:bodyPr>
              <a:lstStyle/>
              <a:p>
                <a:pPr algn="ctr" defTabSz="740938">
                  <a:spcAft>
                    <a:spcPts val="648"/>
                  </a:spcAft>
                  <a:buClr>
                    <a:srgbClr val="000000"/>
                  </a:buClr>
                  <a:buSzPct val="100000"/>
                  <a:defRPr/>
                </a:pPr>
                <a:r>
                  <a:rPr lang="en-US" sz="851" kern="0">
                    <a:solidFill>
                      <a:srgbClr val="000000"/>
                    </a:solidFill>
                    <a:latin typeface="Segoe UI"/>
                  </a:rPr>
                  <a:t>Customer </a:t>
                </a:r>
              </a:p>
              <a:p>
                <a:pPr algn="ctr" defTabSz="740938">
                  <a:spcAft>
                    <a:spcPts val="648"/>
                  </a:spcAft>
                  <a:buClr>
                    <a:srgbClr val="000000"/>
                  </a:buClr>
                  <a:buSzPct val="100000"/>
                  <a:defRPr/>
                </a:pPr>
                <a:r>
                  <a:rPr lang="en-US" sz="851" kern="0">
                    <a:solidFill>
                      <a:srgbClr val="000000"/>
                    </a:solidFill>
                    <a:latin typeface="Segoe UI"/>
                  </a:rPr>
                  <a:t>NIC</a:t>
                </a:r>
              </a:p>
            </p:txBody>
          </p:sp>
        </p:grpSp>
        <p:sp>
          <p:nvSpPr>
            <p:cNvPr id="112" name="Rectangle 111">
              <a:extLst>
                <a:ext uri="{FF2B5EF4-FFF2-40B4-BE49-F238E27FC236}">
                  <a16:creationId xmlns:a16="http://schemas.microsoft.com/office/drawing/2014/main" id="{D67A4D15-F7CA-3E3E-6106-346B587C1036}"/>
                </a:ext>
              </a:extLst>
            </p:cNvPr>
            <p:cNvSpPr/>
            <p:nvPr/>
          </p:nvSpPr>
          <p:spPr bwMode="auto">
            <a:xfrm>
              <a:off x="7875874" y="3440040"/>
              <a:ext cx="1578328" cy="1653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algn="ctr" defTabSz="740420">
                <a:defRPr/>
              </a:pPr>
              <a:r>
                <a:rPr lang="en-US" sz="1134" kern="0">
                  <a:solidFill>
                    <a:srgbClr val="000000"/>
                  </a:solidFill>
                  <a:latin typeface="Segoe UI Semibold"/>
                </a:rPr>
                <a:t>Delegated Subnet</a:t>
              </a:r>
            </a:p>
          </p:txBody>
        </p:sp>
        <p:grpSp>
          <p:nvGrpSpPr>
            <p:cNvPr id="113" name="Group 112">
              <a:extLst>
                <a:ext uri="{FF2B5EF4-FFF2-40B4-BE49-F238E27FC236}">
                  <a16:creationId xmlns:a16="http://schemas.microsoft.com/office/drawing/2014/main" id="{F40D79D7-7C6A-10AA-362B-81DDD9A04F2D}"/>
                </a:ext>
              </a:extLst>
            </p:cNvPr>
            <p:cNvGrpSpPr/>
            <p:nvPr/>
          </p:nvGrpSpPr>
          <p:grpSpPr>
            <a:xfrm>
              <a:off x="11471982" y="2017659"/>
              <a:ext cx="332468" cy="332468"/>
              <a:chOff x="11063398" y="1982796"/>
              <a:chExt cx="423752" cy="423752"/>
            </a:xfrm>
          </p:grpSpPr>
          <p:sp>
            <p:nvSpPr>
              <p:cNvPr id="207" name="Rectangle 206">
                <a:extLst>
                  <a:ext uri="{FF2B5EF4-FFF2-40B4-BE49-F238E27FC236}">
                    <a16:creationId xmlns:a16="http://schemas.microsoft.com/office/drawing/2014/main" id="{71BBB803-D7D0-577E-1846-4A5AF621AB99}"/>
                  </a:ext>
                </a:extLst>
              </p:cNvPr>
              <p:cNvSpPr/>
              <p:nvPr/>
            </p:nvSpPr>
            <p:spPr bwMode="auto">
              <a:xfrm>
                <a:off x="11063398" y="1982796"/>
                <a:ext cx="423752" cy="42375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48183" tIns="118547" rIns="148183" bIns="118547" numCol="1" spcCol="0" rtlCol="0" fromWordArt="0" anchor="t" anchorCtr="0" forceAA="0" compatLnSpc="1">
                <a:prstTxWarp prst="textNoShape">
                  <a:avLst/>
                </a:prstTxWarp>
                <a:noAutofit/>
              </a:bodyPr>
              <a:lstStyle/>
              <a:p>
                <a:pPr defTabSz="755582" fontAlgn="base">
                  <a:spcBef>
                    <a:spcPct val="0"/>
                  </a:spcBef>
                  <a:spcAft>
                    <a:spcPct val="0"/>
                  </a:spcAft>
                </a:pPr>
                <a:endParaRPr lang="en-US" sz="162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8" name="Graphic 207">
                <a:extLst>
                  <a:ext uri="{FF2B5EF4-FFF2-40B4-BE49-F238E27FC236}">
                    <a16:creationId xmlns:a16="http://schemas.microsoft.com/office/drawing/2014/main" id="{23D4D4D6-48CB-2150-98B5-03DE30A6E0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809" y="2047875"/>
                <a:ext cx="323392" cy="323392"/>
              </a:xfrm>
              <a:prstGeom prst="rect">
                <a:avLst/>
              </a:prstGeom>
            </p:spPr>
          </p:pic>
        </p:grpSp>
        <p:grpSp>
          <p:nvGrpSpPr>
            <p:cNvPr id="114" name="Group 113">
              <a:extLst>
                <a:ext uri="{FF2B5EF4-FFF2-40B4-BE49-F238E27FC236}">
                  <a16:creationId xmlns:a16="http://schemas.microsoft.com/office/drawing/2014/main" id="{0915AB52-5CFA-3181-97D3-318788DA2ADD}"/>
                </a:ext>
              </a:extLst>
            </p:cNvPr>
            <p:cNvGrpSpPr/>
            <p:nvPr/>
          </p:nvGrpSpPr>
          <p:grpSpPr>
            <a:xfrm>
              <a:off x="5802679" y="2017659"/>
              <a:ext cx="332468" cy="332468"/>
              <a:chOff x="11063398" y="1982796"/>
              <a:chExt cx="423752" cy="423752"/>
            </a:xfrm>
          </p:grpSpPr>
          <p:sp>
            <p:nvSpPr>
              <p:cNvPr id="205" name="Rectangle 204">
                <a:extLst>
                  <a:ext uri="{FF2B5EF4-FFF2-40B4-BE49-F238E27FC236}">
                    <a16:creationId xmlns:a16="http://schemas.microsoft.com/office/drawing/2014/main" id="{668429E1-FB75-4B2D-DAED-EDC94577CE89}"/>
                  </a:ext>
                </a:extLst>
              </p:cNvPr>
              <p:cNvSpPr/>
              <p:nvPr/>
            </p:nvSpPr>
            <p:spPr bwMode="auto">
              <a:xfrm>
                <a:off x="11063398" y="1982796"/>
                <a:ext cx="423752" cy="42375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48183" tIns="118547" rIns="148183" bIns="118547" numCol="1" spcCol="0" rtlCol="0" fromWordArt="0" anchor="t" anchorCtr="0" forceAA="0" compatLnSpc="1">
                <a:prstTxWarp prst="textNoShape">
                  <a:avLst/>
                </a:prstTxWarp>
                <a:noAutofit/>
              </a:bodyPr>
              <a:lstStyle/>
              <a:p>
                <a:pPr defTabSz="755582" fontAlgn="base">
                  <a:spcBef>
                    <a:spcPct val="0"/>
                  </a:spcBef>
                  <a:spcAft>
                    <a:spcPct val="0"/>
                  </a:spcAft>
                </a:pPr>
                <a:endParaRPr lang="en-US" sz="162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6" name="Graphic 205">
                <a:extLst>
                  <a:ext uri="{FF2B5EF4-FFF2-40B4-BE49-F238E27FC236}">
                    <a16:creationId xmlns:a16="http://schemas.microsoft.com/office/drawing/2014/main" id="{958750C3-53E4-F224-8931-11F44414E4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809" y="2047875"/>
                <a:ext cx="323392" cy="323392"/>
              </a:xfrm>
              <a:prstGeom prst="rect">
                <a:avLst/>
              </a:prstGeom>
            </p:spPr>
          </p:pic>
        </p:grpSp>
        <p:grpSp>
          <p:nvGrpSpPr>
            <p:cNvPr id="115" name="Group 114">
              <a:extLst>
                <a:ext uri="{FF2B5EF4-FFF2-40B4-BE49-F238E27FC236}">
                  <a16:creationId xmlns:a16="http://schemas.microsoft.com/office/drawing/2014/main" id="{EB405D7B-CE0D-5B1C-85A8-DF5541CAC606}"/>
                </a:ext>
              </a:extLst>
            </p:cNvPr>
            <p:cNvGrpSpPr/>
            <p:nvPr/>
          </p:nvGrpSpPr>
          <p:grpSpPr>
            <a:xfrm>
              <a:off x="9638232" y="2898207"/>
              <a:ext cx="212589" cy="211711"/>
              <a:chOff x="5995996" y="-602653"/>
              <a:chExt cx="270958" cy="269839"/>
            </a:xfrm>
          </p:grpSpPr>
          <p:grpSp>
            <p:nvGrpSpPr>
              <p:cNvPr id="182" name="Group 181">
                <a:extLst>
                  <a:ext uri="{FF2B5EF4-FFF2-40B4-BE49-F238E27FC236}">
                    <a16:creationId xmlns:a16="http://schemas.microsoft.com/office/drawing/2014/main" id="{BC913358-D9A3-D04F-4353-308133E58F04}"/>
                  </a:ext>
                </a:extLst>
              </p:cNvPr>
              <p:cNvGrpSpPr/>
              <p:nvPr/>
            </p:nvGrpSpPr>
            <p:grpSpPr>
              <a:xfrm>
                <a:off x="5995996" y="-602653"/>
                <a:ext cx="270958" cy="269839"/>
                <a:chOff x="7643146" y="2995601"/>
                <a:chExt cx="270958" cy="269839"/>
              </a:xfrm>
              <a:solidFill>
                <a:srgbClr val="0078D4"/>
              </a:solidFill>
            </p:grpSpPr>
            <p:sp>
              <p:nvSpPr>
                <p:cNvPr id="184" name="Freeform 78">
                  <a:extLst>
                    <a:ext uri="{FF2B5EF4-FFF2-40B4-BE49-F238E27FC236}">
                      <a16:creationId xmlns:a16="http://schemas.microsoft.com/office/drawing/2014/main" id="{194E9190-CCA0-D77F-1463-BF290BF51A9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5" name="Line 79">
                  <a:extLst>
                    <a:ext uri="{FF2B5EF4-FFF2-40B4-BE49-F238E27FC236}">
                      <a16:creationId xmlns:a16="http://schemas.microsoft.com/office/drawing/2014/main" id="{B3E6FC48-FF5A-B38F-E566-D723C266F0E8}"/>
                    </a:ext>
                  </a:extLst>
                </p:cNvPr>
                <p:cNvSpPr>
                  <a:spLocks noChangeShapeType="1"/>
                </p:cNvSpPr>
                <p:nvPr/>
              </p:nvSpPr>
              <p:spPr bwMode="auto">
                <a:xfrm>
                  <a:off x="770920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6" name="Line 80">
                  <a:extLst>
                    <a:ext uri="{FF2B5EF4-FFF2-40B4-BE49-F238E27FC236}">
                      <a16:creationId xmlns:a16="http://schemas.microsoft.com/office/drawing/2014/main" id="{83346545-334C-D902-02DA-EBE7F54407B8}"/>
                    </a:ext>
                  </a:extLst>
                </p:cNvPr>
                <p:cNvSpPr>
                  <a:spLocks noChangeShapeType="1"/>
                </p:cNvSpPr>
                <p:nvPr/>
              </p:nvSpPr>
              <p:spPr bwMode="auto">
                <a:xfrm>
                  <a:off x="774279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7" name="Line 81">
                  <a:extLst>
                    <a:ext uri="{FF2B5EF4-FFF2-40B4-BE49-F238E27FC236}">
                      <a16:creationId xmlns:a16="http://schemas.microsoft.com/office/drawing/2014/main" id="{10707FFD-F019-795A-B86C-0F0263666F85}"/>
                    </a:ext>
                  </a:extLst>
                </p:cNvPr>
                <p:cNvSpPr>
                  <a:spLocks noChangeShapeType="1"/>
                </p:cNvSpPr>
                <p:nvPr/>
              </p:nvSpPr>
              <p:spPr bwMode="auto">
                <a:xfrm>
                  <a:off x="777862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8" name="Line 82">
                  <a:extLst>
                    <a:ext uri="{FF2B5EF4-FFF2-40B4-BE49-F238E27FC236}">
                      <a16:creationId xmlns:a16="http://schemas.microsoft.com/office/drawing/2014/main" id="{93240630-EBBB-C7A7-C529-C59A2DCF3A96}"/>
                    </a:ext>
                  </a:extLst>
                </p:cNvPr>
                <p:cNvSpPr>
                  <a:spLocks noChangeShapeType="1"/>
                </p:cNvSpPr>
                <p:nvPr/>
              </p:nvSpPr>
              <p:spPr bwMode="auto">
                <a:xfrm>
                  <a:off x="781221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9" name="Line 83">
                  <a:extLst>
                    <a:ext uri="{FF2B5EF4-FFF2-40B4-BE49-F238E27FC236}">
                      <a16:creationId xmlns:a16="http://schemas.microsoft.com/office/drawing/2014/main" id="{AEE5C3A1-E9EC-8976-4025-31F3FC452FA4}"/>
                    </a:ext>
                  </a:extLst>
                </p:cNvPr>
                <p:cNvSpPr>
                  <a:spLocks noChangeShapeType="1"/>
                </p:cNvSpPr>
                <p:nvPr/>
              </p:nvSpPr>
              <p:spPr bwMode="auto">
                <a:xfrm>
                  <a:off x="7846924"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0" name="Line 84">
                  <a:extLst>
                    <a:ext uri="{FF2B5EF4-FFF2-40B4-BE49-F238E27FC236}">
                      <a16:creationId xmlns:a16="http://schemas.microsoft.com/office/drawing/2014/main" id="{598A4AAB-4BB0-C790-B0AF-73B7911CA446}"/>
                    </a:ext>
                  </a:extLst>
                </p:cNvPr>
                <p:cNvSpPr>
                  <a:spLocks noChangeShapeType="1"/>
                </p:cNvSpPr>
                <p:nvPr/>
              </p:nvSpPr>
              <p:spPr bwMode="auto">
                <a:xfrm flipH="1">
                  <a:off x="7882753"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1" name="Line 85">
                  <a:extLst>
                    <a:ext uri="{FF2B5EF4-FFF2-40B4-BE49-F238E27FC236}">
                      <a16:creationId xmlns:a16="http://schemas.microsoft.com/office/drawing/2014/main" id="{4A84B42E-863B-135B-2408-86EDB8E1253F}"/>
                    </a:ext>
                  </a:extLst>
                </p:cNvPr>
                <p:cNvSpPr>
                  <a:spLocks noChangeShapeType="1"/>
                </p:cNvSpPr>
                <p:nvPr/>
              </p:nvSpPr>
              <p:spPr bwMode="auto">
                <a:xfrm flipH="1">
                  <a:off x="7882753"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2" name="Line 86">
                  <a:extLst>
                    <a:ext uri="{FF2B5EF4-FFF2-40B4-BE49-F238E27FC236}">
                      <a16:creationId xmlns:a16="http://schemas.microsoft.com/office/drawing/2014/main" id="{8A84D94A-E139-46E2-A478-36FBA801DEAB}"/>
                    </a:ext>
                  </a:extLst>
                </p:cNvPr>
                <p:cNvSpPr>
                  <a:spLocks noChangeShapeType="1"/>
                </p:cNvSpPr>
                <p:nvPr/>
              </p:nvSpPr>
              <p:spPr bwMode="auto">
                <a:xfrm flipH="1">
                  <a:off x="7882753"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3" name="Line 87">
                  <a:extLst>
                    <a:ext uri="{FF2B5EF4-FFF2-40B4-BE49-F238E27FC236}">
                      <a16:creationId xmlns:a16="http://schemas.microsoft.com/office/drawing/2014/main" id="{305B20D8-7FD4-2F69-D36D-E9C069B36208}"/>
                    </a:ext>
                  </a:extLst>
                </p:cNvPr>
                <p:cNvSpPr>
                  <a:spLocks noChangeShapeType="1"/>
                </p:cNvSpPr>
                <p:nvPr/>
              </p:nvSpPr>
              <p:spPr bwMode="auto">
                <a:xfrm flipH="1">
                  <a:off x="7882753"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4" name="Line 88">
                  <a:extLst>
                    <a:ext uri="{FF2B5EF4-FFF2-40B4-BE49-F238E27FC236}">
                      <a16:creationId xmlns:a16="http://schemas.microsoft.com/office/drawing/2014/main" id="{9DDD1CB1-4102-CE93-FDD4-21254CBCF541}"/>
                    </a:ext>
                  </a:extLst>
                </p:cNvPr>
                <p:cNvSpPr>
                  <a:spLocks noChangeShapeType="1"/>
                </p:cNvSpPr>
                <p:nvPr/>
              </p:nvSpPr>
              <p:spPr bwMode="auto">
                <a:xfrm flipH="1">
                  <a:off x="7882753"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5" name="Line 89">
                  <a:extLst>
                    <a:ext uri="{FF2B5EF4-FFF2-40B4-BE49-F238E27FC236}">
                      <a16:creationId xmlns:a16="http://schemas.microsoft.com/office/drawing/2014/main" id="{706E2A9E-4726-8D9B-7603-962C4AB4BE4F}"/>
                    </a:ext>
                  </a:extLst>
                </p:cNvPr>
                <p:cNvSpPr>
                  <a:spLocks noChangeShapeType="1"/>
                </p:cNvSpPr>
                <p:nvPr/>
              </p:nvSpPr>
              <p:spPr bwMode="auto">
                <a:xfrm flipH="1">
                  <a:off x="7643146"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6" name="Line 90">
                  <a:extLst>
                    <a:ext uri="{FF2B5EF4-FFF2-40B4-BE49-F238E27FC236}">
                      <a16:creationId xmlns:a16="http://schemas.microsoft.com/office/drawing/2014/main" id="{96760D32-D73E-F21E-3CBC-D5A994B19B95}"/>
                    </a:ext>
                  </a:extLst>
                </p:cNvPr>
                <p:cNvSpPr>
                  <a:spLocks noChangeShapeType="1"/>
                </p:cNvSpPr>
                <p:nvPr/>
              </p:nvSpPr>
              <p:spPr bwMode="auto">
                <a:xfrm flipH="1">
                  <a:off x="7643146"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7" name="Line 91">
                  <a:extLst>
                    <a:ext uri="{FF2B5EF4-FFF2-40B4-BE49-F238E27FC236}">
                      <a16:creationId xmlns:a16="http://schemas.microsoft.com/office/drawing/2014/main" id="{8AF7DF54-AFFE-FF87-34D3-E61261D1674F}"/>
                    </a:ext>
                  </a:extLst>
                </p:cNvPr>
                <p:cNvSpPr>
                  <a:spLocks noChangeShapeType="1"/>
                </p:cNvSpPr>
                <p:nvPr/>
              </p:nvSpPr>
              <p:spPr bwMode="auto">
                <a:xfrm flipH="1">
                  <a:off x="7643146"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8" name="Line 92">
                  <a:extLst>
                    <a:ext uri="{FF2B5EF4-FFF2-40B4-BE49-F238E27FC236}">
                      <a16:creationId xmlns:a16="http://schemas.microsoft.com/office/drawing/2014/main" id="{3000D663-86DA-5B9D-8BF2-36A7C87A0EB9}"/>
                    </a:ext>
                  </a:extLst>
                </p:cNvPr>
                <p:cNvSpPr>
                  <a:spLocks noChangeShapeType="1"/>
                </p:cNvSpPr>
                <p:nvPr/>
              </p:nvSpPr>
              <p:spPr bwMode="auto">
                <a:xfrm flipH="1">
                  <a:off x="7643146"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99" name="Line 93">
                  <a:extLst>
                    <a:ext uri="{FF2B5EF4-FFF2-40B4-BE49-F238E27FC236}">
                      <a16:creationId xmlns:a16="http://schemas.microsoft.com/office/drawing/2014/main" id="{5215BF99-879D-0906-2018-58D30AE23C06}"/>
                    </a:ext>
                  </a:extLst>
                </p:cNvPr>
                <p:cNvSpPr>
                  <a:spLocks noChangeShapeType="1"/>
                </p:cNvSpPr>
                <p:nvPr/>
              </p:nvSpPr>
              <p:spPr bwMode="auto">
                <a:xfrm flipH="1">
                  <a:off x="7643146"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0" name="Line 94">
                  <a:extLst>
                    <a:ext uri="{FF2B5EF4-FFF2-40B4-BE49-F238E27FC236}">
                      <a16:creationId xmlns:a16="http://schemas.microsoft.com/office/drawing/2014/main" id="{E513B646-C2D7-8DD0-02EC-BA659E84DBBD}"/>
                    </a:ext>
                  </a:extLst>
                </p:cNvPr>
                <p:cNvSpPr>
                  <a:spLocks noChangeShapeType="1"/>
                </p:cNvSpPr>
                <p:nvPr/>
              </p:nvSpPr>
              <p:spPr bwMode="auto">
                <a:xfrm>
                  <a:off x="770920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1" name="Line 95">
                  <a:extLst>
                    <a:ext uri="{FF2B5EF4-FFF2-40B4-BE49-F238E27FC236}">
                      <a16:creationId xmlns:a16="http://schemas.microsoft.com/office/drawing/2014/main" id="{FB0E37FF-0241-9D3E-78C2-C29CA6E512D6}"/>
                    </a:ext>
                  </a:extLst>
                </p:cNvPr>
                <p:cNvSpPr>
                  <a:spLocks noChangeShapeType="1"/>
                </p:cNvSpPr>
                <p:nvPr/>
              </p:nvSpPr>
              <p:spPr bwMode="auto">
                <a:xfrm>
                  <a:off x="774279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2" name="Line 96">
                  <a:extLst>
                    <a:ext uri="{FF2B5EF4-FFF2-40B4-BE49-F238E27FC236}">
                      <a16:creationId xmlns:a16="http://schemas.microsoft.com/office/drawing/2014/main" id="{7EC97EC0-2F5D-0BA6-B6CB-9E82F4F0664E}"/>
                    </a:ext>
                  </a:extLst>
                </p:cNvPr>
                <p:cNvSpPr>
                  <a:spLocks noChangeShapeType="1"/>
                </p:cNvSpPr>
                <p:nvPr/>
              </p:nvSpPr>
              <p:spPr bwMode="auto">
                <a:xfrm>
                  <a:off x="777862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3" name="Line 97">
                  <a:extLst>
                    <a:ext uri="{FF2B5EF4-FFF2-40B4-BE49-F238E27FC236}">
                      <a16:creationId xmlns:a16="http://schemas.microsoft.com/office/drawing/2014/main" id="{D570E76F-49BE-19B9-D6DB-A0A1C201B0F2}"/>
                    </a:ext>
                  </a:extLst>
                </p:cNvPr>
                <p:cNvSpPr>
                  <a:spLocks noChangeShapeType="1"/>
                </p:cNvSpPr>
                <p:nvPr/>
              </p:nvSpPr>
              <p:spPr bwMode="auto">
                <a:xfrm>
                  <a:off x="781221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4" name="Line 98">
                  <a:extLst>
                    <a:ext uri="{FF2B5EF4-FFF2-40B4-BE49-F238E27FC236}">
                      <a16:creationId xmlns:a16="http://schemas.microsoft.com/office/drawing/2014/main" id="{AB32A386-22AA-4C43-D51B-E6998CC8F02A}"/>
                    </a:ext>
                  </a:extLst>
                </p:cNvPr>
                <p:cNvSpPr>
                  <a:spLocks noChangeShapeType="1"/>
                </p:cNvSpPr>
                <p:nvPr/>
              </p:nvSpPr>
              <p:spPr bwMode="auto">
                <a:xfrm>
                  <a:off x="7846924"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sp>
            <p:nvSpPr>
              <p:cNvPr id="183" name="Freeform 78">
                <a:extLst>
                  <a:ext uri="{FF2B5EF4-FFF2-40B4-BE49-F238E27FC236}">
                    <a16:creationId xmlns:a16="http://schemas.microsoft.com/office/drawing/2014/main" id="{EDE4A1DD-B78E-8827-EAE9-E785DD228B3D}"/>
                  </a:ext>
                </a:extLst>
              </p:cNvPr>
              <p:cNvSpPr>
                <a:spLocks/>
              </p:cNvSpPr>
              <p:nvPr/>
            </p:nvSpPr>
            <p:spPr bwMode="auto">
              <a:xfrm>
                <a:off x="6030706" y="-567944"/>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50E6FF"/>
              </a:solid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grpSp>
          <p:nvGrpSpPr>
            <p:cNvPr id="116" name="Group 115">
              <a:extLst>
                <a:ext uri="{FF2B5EF4-FFF2-40B4-BE49-F238E27FC236}">
                  <a16:creationId xmlns:a16="http://schemas.microsoft.com/office/drawing/2014/main" id="{DB0BA913-D696-E018-5C11-365E4DD26996}"/>
                </a:ext>
              </a:extLst>
            </p:cNvPr>
            <p:cNvGrpSpPr/>
            <p:nvPr/>
          </p:nvGrpSpPr>
          <p:grpSpPr>
            <a:xfrm>
              <a:off x="7560418" y="2949158"/>
              <a:ext cx="212589" cy="211711"/>
              <a:chOff x="5995996" y="-602653"/>
              <a:chExt cx="270958" cy="269839"/>
            </a:xfrm>
          </p:grpSpPr>
          <p:grpSp>
            <p:nvGrpSpPr>
              <p:cNvPr id="159" name="Group 158">
                <a:extLst>
                  <a:ext uri="{FF2B5EF4-FFF2-40B4-BE49-F238E27FC236}">
                    <a16:creationId xmlns:a16="http://schemas.microsoft.com/office/drawing/2014/main" id="{DD25C6D1-2B53-5F42-0C16-67D557BD43E9}"/>
                  </a:ext>
                </a:extLst>
              </p:cNvPr>
              <p:cNvGrpSpPr/>
              <p:nvPr/>
            </p:nvGrpSpPr>
            <p:grpSpPr>
              <a:xfrm>
                <a:off x="5995996" y="-602653"/>
                <a:ext cx="270958" cy="269839"/>
                <a:chOff x="7643146" y="2995601"/>
                <a:chExt cx="270958" cy="269839"/>
              </a:xfrm>
              <a:solidFill>
                <a:srgbClr val="0078D4"/>
              </a:solidFill>
            </p:grpSpPr>
            <p:sp>
              <p:nvSpPr>
                <p:cNvPr id="161" name="Freeform 78">
                  <a:extLst>
                    <a:ext uri="{FF2B5EF4-FFF2-40B4-BE49-F238E27FC236}">
                      <a16:creationId xmlns:a16="http://schemas.microsoft.com/office/drawing/2014/main" id="{776045D4-7811-440B-E4A0-E24A604E3C4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2" name="Line 79">
                  <a:extLst>
                    <a:ext uri="{FF2B5EF4-FFF2-40B4-BE49-F238E27FC236}">
                      <a16:creationId xmlns:a16="http://schemas.microsoft.com/office/drawing/2014/main" id="{0DB7E089-3C8A-FC76-D413-3C7C088273C9}"/>
                    </a:ext>
                  </a:extLst>
                </p:cNvPr>
                <p:cNvSpPr>
                  <a:spLocks noChangeShapeType="1"/>
                </p:cNvSpPr>
                <p:nvPr/>
              </p:nvSpPr>
              <p:spPr bwMode="auto">
                <a:xfrm>
                  <a:off x="770920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3" name="Line 80">
                  <a:extLst>
                    <a:ext uri="{FF2B5EF4-FFF2-40B4-BE49-F238E27FC236}">
                      <a16:creationId xmlns:a16="http://schemas.microsoft.com/office/drawing/2014/main" id="{260B0175-A42B-1974-B3D1-F5A01EC9C72E}"/>
                    </a:ext>
                  </a:extLst>
                </p:cNvPr>
                <p:cNvSpPr>
                  <a:spLocks noChangeShapeType="1"/>
                </p:cNvSpPr>
                <p:nvPr/>
              </p:nvSpPr>
              <p:spPr bwMode="auto">
                <a:xfrm>
                  <a:off x="774279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4" name="Line 81">
                  <a:extLst>
                    <a:ext uri="{FF2B5EF4-FFF2-40B4-BE49-F238E27FC236}">
                      <a16:creationId xmlns:a16="http://schemas.microsoft.com/office/drawing/2014/main" id="{42997116-3657-D151-5A36-A162DC2125D2}"/>
                    </a:ext>
                  </a:extLst>
                </p:cNvPr>
                <p:cNvSpPr>
                  <a:spLocks noChangeShapeType="1"/>
                </p:cNvSpPr>
                <p:nvPr/>
              </p:nvSpPr>
              <p:spPr bwMode="auto">
                <a:xfrm>
                  <a:off x="777862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5" name="Line 82">
                  <a:extLst>
                    <a:ext uri="{FF2B5EF4-FFF2-40B4-BE49-F238E27FC236}">
                      <a16:creationId xmlns:a16="http://schemas.microsoft.com/office/drawing/2014/main" id="{9743DD2C-6664-C867-7295-024AADD8DCC6}"/>
                    </a:ext>
                  </a:extLst>
                </p:cNvPr>
                <p:cNvSpPr>
                  <a:spLocks noChangeShapeType="1"/>
                </p:cNvSpPr>
                <p:nvPr/>
              </p:nvSpPr>
              <p:spPr bwMode="auto">
                <a:xfrm>
                  <a:off x="781221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6" name="Line 83">
                  <a:extLst>
                    <a:ext uri="{FF2B5EF4-FFF2-40B4-BE49-F238E27FC236}">
                      <a16:creationId xmlns:a16="http://schemas.microsoft.com/office/drawing/2014/main" id="{0738AC4C-A702-A327-7696-18127E14F7DD}"/>
                    </a:ext>
                  </a:extLst>
                </p:cNvPr>
                <p:cNvSpPr>
                  <a:spLocks noChangeShapeType="1"/>
                </p:cNvSpPr>
                <p:nvPr/>
              </p:nvSpPr>
              <p:spPr bwMode="auto">
                <a:xfrm>
                  <a:off x="7846924"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7" name="Line 84">
                  <a:extLst>
                    <a:ext uri="{FF2B5EF4-FFF2-40B4-BE49-F238E27FC236}">
                      <a16:creationId xmlns:a16="http://schemas.microsoft.com/office/drawing/2014/main" id="{C9694250-F1AF-B46A-371E-3ADE35373ED3}"/>
                    </a:ext>
                  </a:extLst>
                </p:cNvPr>
                <p:cNvSpPr>
                  <a:spLocks noChangeShapeType="1"/>
                </p:cNvSpPr>
                <p:nvPr/>
              </p:nvSpPr>
              <p:spPr bwMode="auto">
                <a:xfrm flipH="1">
                  <a:off x="7882753"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8" name="Line 85">
                  <a:extLst>
                    <a:ext uri="{FF2B5EF4-FFF2-40B4-BE49-F238E27FC236}">
                      <a16:creationId xmlns:a16="http://schemas.microsoft.com/office/drawing/2014/main" id="{6B93E028-1CF6-F76E-CA5D-656F054EE6DA}"/>
                    </a:ext>
                  </a:extLst>
                </p:cNvPr>
                <p:cNvSpPr>
                  <a:spLocks noChangeShapeType="1"/>
                </p:cNvSpPr>
                <p:nvPr/>
              </p:nvSpPr>
              <p:spPr bwMode="auto">
                <a:xfrm flipH="1">
                  <a:off x="7882753"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69" name="Line 86">
                  <a:extLst>
                    <a:ext uri="{FF2B5EF4-FFF2-40B4-BE49-F238E27FC236}">
                      <a16:creationId xmlns:a16="http://schemas.microsoft.com/office/drawing/2014/main" id="{27C1786B-7BD7-0D6E-6D14-15BBC6B13671}"/>
                    </a:ext>
                  </a:extLst>
                </p:cNvPr>
                <p:cNvSpPr>
                  <a:spLocks noChangeShapeType="1"/>
                </p:cNvSpPr>
                <p:nvPr/>
              </p:nvSpPr>
              <p:spPr bwMode="auto">
                <a:xfrm flipH="1">
                  <a:off x="7882753"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0" name="Line 87">
                  <a:extLst>
                    <a:ext uri="{FF2B5EF4-FFF2-40B4-BE49-F238E27FC236}">
                      <a16:creationId xmlns:a16="http://schemas.microsoft.com/office/drawing/2014/main" id="{5C784E92-857E-F721-C02E-9612C3F0CCB6}"/>
                    </a:ext>
                  </a:extLst>
                </p:cNvPr>
                <p:cNvSpPr>
                  <a:spLocks noChangeShapeType="1"/>
                </p:cNvSpPr>
                <p:nvPr/>
              </p:nvSpPr>
              <p:spPr bwMode="auto">
                <a:xfrm flipH="1">
                  <a:off x="7882753"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1" name="Line 88">
                  <a:extLst>
                    <a:ext uri="{FF2B5EF4-FFF2-40B4-BE49-F238E27FC236}">
                      <a16:creationId xmlns:a16="http://schemas.microsoft.com/office/drawing/2014/main" id="{77B725D0-1F47-8600-DF47-F79E7BABBDC8}"/>
                    </a:ext>
                  </a:extLst>
                </p:cNvPr>
                <p:cNvSpPr>
                  <a:spLocks noChangeShapeType="1"/>
                </p:cNvSpPr>
                <p:nvPr/>
              </p:nvSpPr>
              <p:spPr bwMode="auto">
                <a:xfrm flipH="1">
                  <a:off x="7882753"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2" name="Line 89">
                  <a:extLst>
                    <a:ext uri="{FF2B5EF4-FFF2-40B4-BE49-F238E27FC236}">
                      <a16:creationId xmlns:a16="http://schemas.microsoft.com/office/drawing/2014/main" id="{CAE93BCD-F471-3247-53AF-F6D8F8A5CEC9}"/>
                    </a:ext>
                  </a:extLst>
                </p:cNvPr>
                <p:cNvSpPr>
                  <a:spLocks noChangeShapeType="1"/>
                </p:cNvSpPr>
                <p:nvPr/>
              </p:nvSpPr>
              <p:spPr bwMode="auto">
                <a:xfrm flipH="1">
                  <a:off x="7643146"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3" name="Line 90">
                  <a:extLst>
                    <a:ext uri="{FF2B5EF4-FFF2-40B4-BE49-F238E27FC236}">
                      <a16:creationId xmlns:a16="http://schemas.microsoft.com/office/drawing/2014/main" id="{EDF7A233-ABC9-E7DF-8CE4-CCB557DFE843}"/>
                    </a:ext>
                  </a:extLst>
                </p:cNvPr>
                <p:cNvSpPr>
                  <a:spLocks noChangeShapeType="1"/>
                </p:cNvSpPr>
                <p:nvPr/>
              </p:nvSpPr>
              <p:spPr bwMode="auto">
                <a:xfrm flipH="1">
                  <a:off x="7643146"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4" name="Line 91">
                  <a:extLst>
                    <a:ext uri="{FF2B5EF4-FFF2-40B4-BE49-F238E27FC236}">
                      <a16:creationId xmlns:a16="http://schemas.microsoft.com/office/drawing/2014/main" id="{1CF69933-FE00-AA37-B89B-B93236E77DE9}"/>
                    </a:ext>
                  </a:extLst>
                </p:cNvPr>
                <p:cNvSpPr>
                  <a:spLocks noChangeShapeType="1"/>
                </p:cNvSpPr>
                <p:nvPr/>
              </p:nvSpPr>
              <p:spPr bwMode="auto">
                <a:xfrm flipH="1">
                  <a:off x="7643146"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5" name="Line 92">
                  <a:extLst>
                    <a:ext uri="{FF2B5EF4-FFF2-40B4-BE49-F238E27FC236}">
                      <a16:creationId xmlns:a16="http://schemas.microsoft.com/office/drawing/2014/main" id="{B8136E02-A14D-21C4-FEBF-CBD52A0D4C94}"/>
                    </a:ext>
                  </a:extLst>
                </p:cNvPr>
                <p:cNvSpPr>
                  <a:spLocks noChangeShapeType="1"/>
                </p:cNvSpPr>
                <p:nvPr/>
              </p:nvSpPr>
              <p:spPr bwMode="auto">
                <a:xfrm flipH="1">
                  <a:off x="7643146"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6" name="Line 93">
                  <a:extLst>
                    <a:ext uri="{FF2B5EF4-FFF2-40B4-BE49-F238E27FC236}">
                      <a16:creationId xmlns:a16="http://schemas.microsoft.com/office/drawing/2014/main" id="{8B5B34ED-EDA6-720C-FE2E-B25A4CD0485C}"/>
                    </a:ext>
                  </a:extLst>
                </p:cNvPr>
                <p:cNvSpPr>
                  <a:spLocks noChangeShapeType="1"/>
                </p:cNvSpPr>
                <p:nvPr/>
              </p:nvSpPr>
              <p:spPr bwMode="auto">
                <a:xfrm flipH="1">
                  <a:off x="7643146"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7" name="Line 94">
                  <a:extLst>
                    <a:ext uri="{FF2B5EF4-FFF2-40B4-BE49-F238E27FC236}">
                      <a16:creationId xmlns:a16="http://schemas.microsoft.com/office/drawing/2014/main" id="{E3DBD540-77E0-1088-42E0-8895DD1B3E74}"/>
                    </a:ext>
                  </a:extLst>
                </p:cNvPr>
                <p:cNvSpPr>
                  <a:spLocks noChangeShapeType="1"/>
                </p:cNvSpPr>
                <p:nvPr/>
              </p:nvSpPr>
              <p:spPr bwMode="auto">
                <a:xfrm>
                  <a:off x="770920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8" name="Line 95">
                  <a:extLst>
                    <a:ext uri="{FF2B5EF4-FFF2-40B4-BE49-F238E27FC236}">
                      <a16:creationId xmlns:a16="http://schemas.microsoft.com/office/drawing/2014/main" id="{D716AD16-15CB-A179-BFB2-3A01E65FDB84}"/>
                    </a:ext>
                  </a:extLst>
                </p:cNvPr>
                <p:cNvSpPr>
                  <a:spLocks noChangeShapeType="1"/>
                </p:cNvSpPr>
                <p:nvPr/>
              </p:nvSpPr>
              <p:spPr bwMode="auto">
                <a:xfrm>
                  <a:off x="774279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79" name="Line 96">
                  <a:extLst>
                    <a:ext uri="{FF2B5EF4-FFF2-40B4-BE49-F238E27FC236}">
                      <a16:creationId xmlns:a16="http://schemas.microsoft.com/office/drawing/2014/main" id="{C5BEAB00-1F60-92A2-EF9E-C85F51417257}"/>
                    </a:ext>
                  </a:extLst>
                </p:cNvPr>
                <p:cNvSpPr>
                  <a:spLocks noChangeShapeType="1"/>
                </p:cNvSpPr>
                <p:nvPr/>
              </p:nvSpPr>
              <p:spPr bwMode="auto">
                <a:xfrm>
                  <a:off x="777862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0" name="Line 97">
                  <a:extLst>
                    <a:ext uri="{FF2B5EF4-FFF2-40B4-BE49-F238E27FC236}">
                      <a16:creationId xmlns:a16="http://schemas.microsoft.com/office/drawing/2014/main" id="{3CE18B4F-BBA6-1CAD-5FBF-2A331262E2D8}"/>
                    </a:ext>
                  </a:extLst>
                </p:cNvPr>
                <p:cNvSpPr>
                  <a:spLocks noChangeShapeType="1"/>
                </p:cNvSpPr>
                <p:nvPr/>
              </p:nvSpPr>
              <p:spPr bwMode="auto">
                <a:xfrm>
                  <a:off x="781221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1" name="Line 98">
                  <a:extLst>
                    <a:ext uri="{FF2B5EF4-FFF2-40B4-BE49-F238E27FC236}">
                      <a16:creationId xmlns:a16="http://schemas.microsoft.com/office/drawing/2014/main" id="{0A0FCE7B-6B40-F906-5F10-16CDBD1156FA}"/>
                    </a:ext>
                  </a:extLst>
                </p:cNvPr>
                <p:cNvSpPr>
                  <a:spLocks noChangeShapeType="1"/>
                </p:cNvSpPr>
                <p:nvPr/>
              </p:nvSpPr>
              <p:spPr bwMode="auto">
                <a:xfrm>
                  <a:off x="7846924"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sp>
            <p:nvSpPr>
              <p:cNvPr id="160" name="Freeform 78">
                <a:extLst>
                  <a:ext uri="{FF2B5EF4-FFF2-40B4-BE49-F238E27FC236}">
                    <a16:creationId xmlns:a16="http://schemas.microsoft.com/office/drawing/2014/main" id="{2E7AE209-1147-EAD5-4E73-51E34F521ACD}"/>
                  </a:ext>
                </a:extLst>
              </p:cNvPr>
              <p:cNvSpPr>
                <a:spLocks/>
              </p:cNvSpPr>
              <p:nvPr/>
            </p:nvSpPr>
            <p:spPr bwMode="auto">
              <a:xfrm>
                <a:off x="6030706" y="-567944"/>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50E6FF"/>
              </a:solid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pic>
          <p:nvPicPr>
            <p:cNvPr id="117" name="Graphic 116">
              <a:extLst>
                <a:ext uri="{FF2B5EF4-FFF2-40B4-BE49-F238E27FC236}">
                  <a16:creationId xmlns:a16="http://schemas.microsoft.com/office/drawing/2014/main" id="{336BCCC0-CBBA-359F-B979-F221A87E7D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0224" y="2886587"/>
              <a:ext cx="234805" cy="183769"/>
            </a:xfrm>
            <a:prstGeom prst="rect">
              <a:avLst/>
            </a:prstGeom>
          </p:spPr>
        </p:pic>
        <p:pic>
          <p:nvPicPr>
            <p:cNvPr id="125" name="Graphic 124">
              <a:extLst>
                <a:ext uri="{FF2B5EF4-FFF2-40B4-BE49-F238E27FC236}">
                  <a16:creationId xmlns:a16="http://schemas.microsoft.com/office/drawing/2014/main" id="{0AB05706-3D5A-AC74-5CD4-217B1DB95252}"/>
                </a:ext>
              </a:extLst>
            </p:cNvPr>
            <p:cNvPicPr preferRelativeResize="0">
              <a:picLocks/>
            </p:cNvPicPr>
            <p:nvPr/>
          </p:nvPicPr>
          <p:blipFill>
            <a:blip r:embed="rId5">
              <a:extLst>
                <a:ext uri="{96DAC541-7B7A-43D3-8B79-37D633B846F1}">
                  <asvg:svgBlip xmlns:asvg="http://schemas.microsoft.com/office/drawing/2016/SVG/main" r:embed="rId6"/>
                </a:ext>
              </a:extLst>
            </a:blip>
            <a:stretch>
              <a:fillRect/>
            </a:stretch>
          </p:blipFill>
          <p:spPr>
            <a:xfrm>
              <a:off x="10947266" y="4464121"/>
              <a:ext cx="196119" cy="228805"/>
            </a:xfrm>
            <a:prstGeom prst="rect">
              <a:avLst/>
            </a:prstGeom>
          </p:spPr>
        </p:pic>
        <p:sp>
          <p:nvSpPr>
            <p:cNvPr id="126" name="TextBox 125">
              <a:extLst>
                <a:ext uri="{FF2B5EF4-FFF2-40B4-BE49-F238E27FC236}">
                  <a16:creationId xmlns:a16="http://schemas.microsoft.com/office/drawing/2014/main" id="{D8197367-F8BF-DED6-E681-B38F95C5463E}"/>
                </a:ext>
              </a:extLst>
            </p:cNvPr>
            <p:cNvSpPr txBox="1"/>
            <p:nvPr/>
          </p:nvSpPr>
          <p:spPr>
            <a:xfrm>
              <a:off x="10708602" y="4755745"/>
              <a:ext cx="673445" cy="241146"/>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Azure </a:t>
              </a:r>
              <a:br>
                <a:rPr lang="en-US" sz="809" kern="0">
                  <a:solidFill>
                    <a:srgbClr val="FFFFFF"/>
                  </a:solidFill>
                  <a:latin typeface="Segoe UI Semibold"/>
                </a:rPr>
              </a:br>
              <a:r>
                <a:rPr lang="en-US" sz="809" kern="0">
                  <a:solidFill>
                    <a:srgbClr val="FFFFFF"/>
                  </a:solidFill>
                  <a:latin typeface="Segoe UI Semibold"/>
                </a:rPr>
                <a:t>Storage</a:t>
              </a:r>
            </a:p>
          </p:txBody>
        </p:sp>
        <p:cxnSp>
          <p:nvCxnSpPr>
            <p:cNvPr id="128" name="Straight Arrow Connector 127">
              <a:extLst>
                <a:ext uri="{FF2B5EF4-FFF2-40B4-BE49-F238E27FC236}">
                  <a16:creationId xmlns:a16="http://schemas.microsoft.com/office/drawing/2014/main" id="{B68B4F1B-759C-1D7B-2066-13BD810D57F9}"/>
                </a:ext>
              </a:extLst>
            </p:cNvPr>
            <p:cNvCxnSpPr/>
            <p:nvPr/>
          </p:nvCxnSpPr>
          <p:spPr>
            <a:xfrm>
              <a:off x="9449797" y="2847799"/>
              <a:ext cx="1258805" cy="0"/>
            </a:xfrm>
            <a:prstGeom prst="straightConnector1">
              <a:avLst/>
            </a:prstGeom>
            <a:noFill/>
            <a:ln w="12700" cap="flat" cmpd="sng" algn="ctr">
              <a:solidFill>
                <a:sysClr val="windowText" lastClr="000000"/>
              </a:solidFill>
              <a:prstDash val="solid"/>
              <a:headEnd type="none" w="lg" len="med"/>
              <a:tailEnd type="triangle"/>
            </a:ln>
            <a:effectLst/>
          </p:spPr>
        </p:cxnSp>
        <p:sp>
          <p:nvSpPr>
            <p:cNvPr id="133" name="Rectangle 132">
              <a:extLst>
                <a:ext uri="{FF2B5EF4-FFF2-40B4-BE49-F238E27FC236}">
                  <a16:creationId xmlns:a16="http://schemas.microsoft.com/office/drawing/2014/main" id="{1479F860-4364-AF35-5832-94C8661E9CDD}"/>
                </a:ext>
              </a:extLst>
            </p:cNvPr>
            <p:cNvSpPr/>
            <p:nvPr/>
          </p:nvSpPr>
          <p:spPr bwMode="auto">
            <a:xfrm>
              <a:off x="9479684" y="2277684"/>
              <a:ext cx="555475"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74092" bIns="0" numCol="1" spcCol="0" rtlCol="0" fromWordArt="0" anchor="ctr" anchorCtr="0" forceAA="0" compatLnSpc="1">
              <a:prstTxWarp prst="textNoShape">
                <a:avLst/>
              </a:prstTxWarp>
              <a:noAutofit/>
            </a:bodyPr>
            <a:lstStyle/>
            <a:p>
              <a:pPr algn="r" defTabSz="740420">
                <a:defRPr/>
              </a:pPr>
              <a:r>
                <a:rPr lang="en-US" sz="809" kern="0">
                  <a:solidFill>
                    <a:srgbClr val="000000"/>
                  </a:solidFill>
                  <a:latin typeface="Segoe UI Semibold"/>
                </a:rPr>
                <a:t>AZ-1</a:t>
              </a:r>
            </a:p>
          </p:txBody>
        </p:sp>
      </p:grpSp>
    </p:spTree>
    <p:extLst>
      <p:ext uri="{BB962C8B-B14F-4D97-AF65-F5344CB8AC3E}">
        <p14:creationId xmlns:p14="http://schemas.microsoft.com/office/powerpoint/2010/main" val="666229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F0E134-0890-D54A-A2B4-5A78F92C3EF1}"/>
              </a:ext>
            </a:extLst>
          </p:cNvPr>
          <p:cNvSpPr>
            <a:spLocks noGrp="1"/>
          </p:cNvSpPr>
          <p:nvPr>
            <p:ph type="title"/>
          </p:nvPr>
        </p:nvSpPr>
        <p:spPr>
          <a:xfrm>
            <a:off x="588263" y="457200"/>
            <a:ext cx="11018520" cy="492443"/>
          </a:xfrm>
        </p:spPr>
        <p:txBody>
          <a:bodyPr/>
          <a:lstStyle/>
          <a:p>
            <a:r>
              <a:rPr lang="en-US" sz="3200" dirty="0"/>
              <a:t>Flexible Server HA of Private Network</a:t>
            </a:r>
          </a:p>
        </p:txBody>
      </p:sp>
      <p:sp>
        <p:nvSpPr>
          <p:cNvPr id="30" name="TextBox 29">
            <a:extLst>
              <a:ext uri="{FF2B5EF4-FFF2-40B4-BE49-F238E27FC236}">
                <a16:creationId xmlns:a16="http://schemas.microsoft.com/office/drawing/2014/main" id="{5B62950A-8893-4E80-A16F-6744F37E7102}"/>
              </a:ext>
            </a:extLst>
          </p:cNvPr>
          <p:cNvSpPr txBox="1"/>
          <p:nvPr/>
        </p:nvSpPr>
        <p:spPr>
          <a:xfrm>
            <a:off x="588261" y="1428750"/>
            <a:ext cx="4812398" cy="512448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The architecture depicted here represents a design pattern in which an application and a MySQL instance are deployed in the same </a:t>
            </a:r>
            <a:r>
              <a:rPr kumimoji="0" lang="en-US" sz="1200" b="0" i="0" u="none" strike="noStrike" kern="1200" cap="none" spc="0" normalizeH="0" baseline="0" noProof="0" dirty="0" err="1">
                <a:ln>
                  <a:noFill/>
                </a:ln>
                <a:solidFill>
                  <a:prstClr val="black"/>
                </a:solidFill>
                <a:effectLst/>
                <a:uLnTx/>
                <a:uFillTx/>
                <a:latin typeface="Segoe UI"/>
                <a:ea typeface="+mn-ea"/>
                <a:cs typeface="+mn-cs"/>
              </a:rPr>
              <a:t>VNet</a:t>
            </a: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DB for MySQL – Flexible Server requires a delegated subnet.</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An Azure DB for MySQL – Flexible Server instance is deployed using HA such that the primary and secondary instances are in different Azure Zones.</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The standby s</a:t>
            </a:r>
            <a:r>
              <a:rPr kumimoji="0" lang="en-US" sz="1200" b="0" i="0" u="none" strike="noStrike" kern="1200" cap="none" spc="0" normalizeH="0" baseline="0" noProof="0" dirty="0" err="1">
                <a:ln>
                  <a:noFill/>
                </a:ln>
                <a:solidFill>
                  <a:prstClr val="black"/>
                </a:solidFill>
                <a:effectLst/>
                <a:uLnTx/>
                <a:uFillTx/>
                <a:latin typeface="Segoe UI"/>
                <a:ea typeface="+mn-ea"/>
                <a:cs typeface="+mn-cs"/>
              </a:rPr>
              <a:t>erver</a:t>
            </a:r>
            <a:r>
              <a:rPr kumimoji="0" lang="en-US" sz="1200" b="0" i="0" u="none" strike="noStrike" kern="1200" cap="none" spc="0" normalizeH="0" baseline="0" noProof="0" dirty="0">
                <a:ln>
                  <a:noFill/>
                </a:ln>
                <a:solidFill>
                  <a:prstClr val="black"/>
                </a:solidFill>
                <a:effectLst/>
                <a:uLnTx/>
                <a:uFillTx/>
                <a:latin typeface="Segoe UI"/>
                <a:ea typeface="+mn-ea"/>
                <a:cs typeface="+mn-cs"/>
              </a:rPr>
              <a:t> has the same configuration (compute tier, compute size, storage size, and network configuration) as the primary server.</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Replication happens between the DB layer and storage layer. The standby pull data from the storage of primary server. </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For customer connectivity, the “Customer” virtual NIC is injected into the “Delegated” Subnet within the “Customer” </a:t>
            </a:r>
            <a:r>
              <a:rPr kumimoji="0" lang="en-US" sz="1200" b="0" i="0" u="none" strike="noStrike" kern="1200" cap="none" spc="0" normalizeH="0" baseline="0" noProof="0" dirty="0" err="1">
                <a:ln>
                  <a:noFill/>
                </a:ln>
                <a:solidFill>
                  <a:prstClr val="black"/>
                </a:solidFill>
                <a:effectLst/>
                <a:uLnTx/>
                <a:uFillTx/>
                <a:latin typeface="Segoe UI"/>
                <a:ea typeface="+mn-ea"/>
                <a:cs typeface="+mn-cs"/>
              </a:rPr>
              <a:t>VNet</a:t>
            </a: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For Microsoft connectivity, a MSFT virtual NIC is provisioned automatically.</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connectivity to maintain the Azure DB for MySQL – Flexible Server instance health.</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During the failover, the standby replica is activated and the primary server binary logs continue to apply to the last committed transaction. </a:t>
            </a:r>
          </a:p>
          <a:p>
            <a:pPr marL="171450" marR="0" lvl="0" indent="-171450" algn="l" defTabSz="914400" rtl="0" eaLnBrk="1" fontAlgn="auto" latinLnBrk="0" hangingPunct="1">
              <a:lnSpc>
                <a:spcPct val="100000"/>
              </a:lnSpc>
              <a:spcBef>
                <a:spcPts val="0"/>
              </a:spcBef>
              <a:spcAft>
                <a:spcPts val="600"/>
              </a:spcAft>
              <a:buClr>
                <a:prstClr val="black"/>
              </a:buClr>
              <a:buSzPct val="100000"/>
              <a:buFont typeface="Calibri"/>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DNS is updated to automatically redirect client connections to the new primary when the client reconnects. No action is required at the client end.</a:t>
            </a:r>
          </a:p>
        </p:txBody>
      </p:sp>
      <p:grpSp>
        <p:nvGrpSpPr>
          <p:cNvPr id="2" name="Group 1" descr="Architecture Diagram">
            <a:extLst>
              <a:ext uri="{FF2B5EF4-FFF2-40B4-BE49-F238E27FC236}">
                <a16:creationId xmlns:a16="http://schemas.microsoft.com/office/drawing/2014/main" id="{88D16F4E-F983-BB04-AC11-64B0519D05EA}"/>
              </a:ext>
            </a:extLst>
          </p:cNvPr>
          <p:cNvGrpSpPr/>
          <p:nvPr/>
        </p:nvGrpSpPr>
        <p:grpSpPr>
          <a:xfrm>
            <a:off x="5698893" y="1454149"/>
            <a:ext cx="6199419" cy="4032250"/>
            <a:chOff x="5698893" y="1454149"/>
            <a:chExt cx="6199419" cy="4032250"/>
          </a:xfrm>
        </p:grpSpPr>
        <p:sp>
          <p:nvSpPr>
            <p:cNvPr id="134" name="Rectangle 133">
              <a:extLst>
                <a:ext uri="{FF2B5EF4-FFF2-40B4-BE49-F238E27FC236}">
                  <a16:creationId xmlns:a16="http://schemas.microsoft.com/office/drawing/2014/main" id="{49DBA640-E659-1374-84F9-BB4422AD3475}"/>
                </a:ext>
              </a:extLst>
            </p:cNvPr>
            <p:cNvSpPr/>
            <p:nvPr/>
          </p:nvSpPr>
          <p:spPr>
            <a:xfrm>
              <a:off x="5699276" y="1457960"/>
              <a:ext cx="6195890" cy="4028439"/>
            </a:xfrm>
            <a:prstGeom prst="rect">
              <a:avLst/>
            </a:prstGeom>
            <a:noFill/>
            <a:ln w="1905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35" name="Rectangle 134">
              <a:extLst>
                <a:ext uri="{FF2B5EF4-FFF2-40B4-BE49-F238E27FC236}">
                  <a16:creationId xmlns:a16="http://schemas.microsoft.com/office/drawing/2014/main" id="{064E93A6-98F1-0D09-E8E9-6834EAFAFF49}"/>
                </a:ext>
              </a:extLst>
            </p:cNvPr>
            <p:cNvSpPr/>
            <p:nvPr/>
          </p:nvSpPr>
          <p:spPr bwMode="auto">
            <a:xfrm>
              <a:off x="5698893" y="1454149"/>
              <a:ext cx="6199419" cy="38404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defTabSz="740420">
                <a:defRPr/>
              </a:pPr>
              <a:r>
                <a:rPr lang="en-US" sz="1458" kern="0" dirty="0">
                  <a:solidFill>
                    <a:prstClr val="white"/>
                  </a:solidFill>
                  <a:latin typeface="Segoe UI"/>
                </a:rPr>
                <a:t>Region – East US</a:t>
              </a:r>
            </a:p>
          </p:txBody>
        </p:sp>
        <p:grpSp>
          <p:nvGrpSpPr>
            <p:cNvPr id="7" name="Group 6">
              <a:extLst>
                <a:ext uri="{FF2B5EF4-FFF2-40B4-BE49-F238E27FC236}">
                  <a16:creationId xmlns:a16="http://schemas.microsoft.com/office/drawing/2014/main" id="{793CCC15-3CBD-4BA4-4951-EC5B19C1DA29}"/>
                </a:ext>
              </a:extLst>
            </p:cNvPr>
            <p:cNvGrpSpPr/>
            <p:nvPr/>
          </p:nvGrpSpPr>
          <p:grpSpPr>
            <a:xfrm>
              <a:off x="5802679" y="1918270"/>
              <a:ext cx="6001771" cy="3356426"/>
              <a:chOff x="5802679" y="1780767"/>
              <a:chExt cx="6001771" cy="3356426"/>
            </a:xfrm>
          </p:grpSpPr>
          <p:sp>
            <p:nvSpPr>
              <p:cNvPr id="136" name="TextBox 135">
                <a:extLst>
                  <a:ext uri="{FF2B5EF4-FFF2-40B4-BE49-F238E27FC236}">
                    <a16:creationId xmlns:a16="http://schemas.microsoft.com/office/drawing/2014/main" id="{23AC43CD-3D07-10E1-D3AE-4500C1B404F0}"/>
                  </a:ext>
                </a:extLst>
              </p:cNvPr>
              <p:cNvSpPr txBox="1"/>
              <p:nvPr/>
            </p:nvSpPr>
            <p:spPr>
              <a:xfrm>
                <a:off x="7420957" y="1780767"/>
                <a:ext cx="1813294" cy="282496"/>
              </a:xfrm>
              <a:prstGeom prst="rect">
                <a:avLst/>
              </a:prstGeom>
              <a:noFill/>
            </p:spPr>
            <p:txBody>
              <a:bodyPr wrap="square" rtlCol="0">
                <a:spAutoFit/>
              </a:bodyPr>
              <a:lstStyle/>
              <a:p>
                <a:pPr defTabSz="740420">
                  <a:defRPr/>
                </a:pPr>
                <a:r>
                  <a:rPr lang="en-US" sz="1296" kern="0" dirty="0">
                    <a:solidFill>
                      <a:srgbClr val="0078D4"/>
                    </a:solidFill>
                    <a:latin typeface="Segoe UI"/>
                  </a:rPr>
                  <a:t>Customer VNet1</a:t>
                </a:r>
              </a:p>
            </p:txBody>
          </p:sp>
          <p:sp>
            <p:nvSpPr>
              <p:cNvPr id="137" name="Graphic 137">
                <a:extLst>
                  <a:ext uri="{FF2B5EF4-FFF2-40B4-BE49-F238E27FC236}">
                    <a16:creationId xmlns:a16="http://schemas.microsoft.com/office/drawing/2014/main" id="{CD8B98F5-489A-5F5B-9650-2DD55AAF6D7D}"/>
                  </a:ext>
                </a:extLst>
              </p:cNvPr>
              <p:cNvSpPr/>
              <p:nvPr/>
            </p:nvSpPr>
            <p:spPr>
              <a:xfrm>
                <a:off x="7452076" y="2134287"/>
                <a:ext cx="2583082" cy="1390528"/>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38" name="Rectangle 137">
                <a:extLst>
                  <a:ext uri="{FF2B5EF4-FFF2-40B4-BE49-F238E27FC236}">
                    <a16:creationId xmlns:a16="http://schemas.microsoft.com/office/drawing/2014/main" id="{A324F885-851F-4D14-3380-61059BA639E3}"/>
                  </a:ext>
                </a:extLst>
              </p:cNvPr>
              <p:cNvSpPr/>
              <p:nvPr/>
            </p:nvSpPr>
            <p:spPr bwMode="auto">
              <a:xfrm>
                <a:off x="7874126" y="2248337"/>
                <a:ext cx="1721812" cy="1653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algn="ctr" defTabSz="740420">
                  <a:defRPr/>
                </a:pPr>
                <a:r>
                  <a:rPr lang="en-US" sz="1459" kern="0">
                    <a:solidFill>
                      <a:srgbClr val="000000"/>
                    </a:solidFill>
                    <a:latin typeface="Segoe UI Semibold"/>
                  </a:rPr>
                  <a:t>Flexible Server</a:t>
                </a:r>
              </a:p>
            </p:txBody>
          </p:sp>
          <p:sp>
            <p:nvSpPr>
              <p:cNvPr id="139" name="Rectangle 138">
                <a:extLst>
                  <a:ext uri="{FF2B5EF4-FFF2-40B4-BE49-F238E27FC236}">
                    <a16:creationId xmlns:a16="http://schemas.microsoft.com/office/drawing/2014/main" id="{DC031C5A-D3A9-D001-940A-AC215C34F3B3}"/>
                  </a:ext>
                </a:extLst>
              </p:cNvPr>
              <p:cNvSpPr/>
              <p:nvPr/>
            </p:nvSpPr>
            <p:spPr>
              <a:xfrm>
                <a:off x="5972059" y="2040310"/>
                <a:ext cx="4204722" cy="3096882"/>
              </a:xfrm>
              <a:prstGeom prst="rect">
                <a:avLst/>
              </a:prstGeom>
              <a:noFill/>
              <a:ln w="12700" cap="flat" cmpd="sng" algn="ctr">
                <a:solidFill>
                  <a:srgbClr val="000000"/>
                </a:solidFill>
                <a:prstDash val="dash"/>
              </a:ln>
              <a:effectLst/>
            </p:spPr>
            <p:txBody>
              <a:bodyPr rtlCol="0" anchor="ctr"/>
              <a:lstStyle/>
              <a:p>
                <a:pPr algn="ctr" defTabSz="740420">
                  <a:defRPr/>
                </a:pPr>
                <a:endParaRPr lang="en-US" sz="1459" kern="0">
                  <a:solidFill>
                    <a:prstClr val="white"/>
                  </a:solidFill>
                  <a:latin typeface="Segoe UI"/>
                </a:endParaRPr>
              </a:p>
            </p:txBody>
          </p:sp>
          <p:sp>
            <p:nvSpPr>
              <p:cNvPr id="140" name="Rectangle: Rounded Corners 139">
                <a:extLst>
                  <a:ext uri="{FF2B5EF4-FFF2-40B4-BE49-F238E27FC236}">
                    <a16:creationId xmlns:a16="http://schemas.microsoft.com/office/drawing/2014/main" id="{68C1FF8A-5B44-D119-AC18-D1244EEC90EC}"/>
                  </a:ext>
                </a:extLst>
              </p:cNvPr>
              <p:cNvSpPr/>
              <p:nvPr/>
            </p:nvSpPr>
            <p:spPr bwMode="auto">
              <a:xfrm>
                <a:off x="7880278" y="2498930"/>
                <a:ext cx="1573618" cy="727283"/>
              </a:xfrm>
              <a:prstGeom prst="roundRect">
                <a:avLst>
                  <a:gd name="adj" fmla="val 0"/>
                </a:avLst>
              </a:prstGeom>
              <a:solidFill>
                <a:srgbClr val="FFFFFF"/>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41" name="Rectangle 140">
                <a:extLst>
                  <a:ext uri="{FF2B5EF4-FFF2-40B4-BE49-F238E27FC236}">
                    <a16:creationId xmlns:a16="http://schemas.microsoft.com/office/drawing/2014/main" id="{3F8A3454-284A-D196-3963-E115830B1D0C}"/>
                  </a:ext>
                </a:extLst>
              </p:cNvPr>
              <p:cNvSpPr/>
              <p:nvPr/>
            </p:nvSpPr>
            <p:spPr bwMode="auto">
              <a:xfrm>
                <a:off x="8440470" y="2988667"/>
                <a:ext cx="453235" cy="169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740420">
                  <a:defRPr/>
                </a:pPr>
                <a:r>
                  <a:rPr lang="en-US" sz="1134" b="1" kern="0">
                    <a:solidFill>
                      <a:srgbClr val="0078D4"/>
                    </a:solidFill>
                    <a:latin typeface="Segoe UI Semibold"/>
                  </a:rPr>
                  <a:t>MySQL</a:t>
                </a:r>
              </a:p>
            </p:txBody>
          </p:sp>
          <p:sp>
            <p:nvSpPr>
              <p:cNvPr id="142" name="Rectangle 141">
                <a:extLst>
                  <a:ext uri="{FF2B5EF4-FFF2-40B4-BE49-F238E27FC236}">
                    <a16:creationId xmlns:a16="http://schemas.microsoft.com/office/drawing/2014/main" id="{1C6F583F-A42E-3384-A138-B6180C85FC6B}"/>
                  </a:ext>
                </a:extLst>
              </p:cNvPr>
              <p:cNvSpPr/>
              <p:nvPr/>
            </p:nvSpPr>
            <p:spPr bwMode="auto">
              <a:xfrm>
                <a:off x="7876179" y="2493985"/>
                <a:ext cx="1573618"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148087" bIns="0" numCol="1" spcCol="0" rtlCol="0" fromWordArt="0" anchor="ctr" anchorCtr="0" forceAA="0" compatLnSpc="1">
                <a:prstTxWarp prst="textNoShape">
                  <a:avLst/>
                </a:prstTxWarp>
                <a:noAutofit/>
              </a:bodyPr>
              <a:lstStyle/>
              <a:p>
                <a:pPr defTabSz="740420">
                  <a:defRPr/>
                </a:pPr>
                <a:r>
                  <a:rPr lang="en-US" sz="809" kern="0">
                    <a:solidFill>
                      <a:srgbClr val="000000"/>
                    </a:solidFill>
                    <a:latin typeface="Segoe UI Semibold"/>
                  </a:rPr>
                  <a:t>Linux VM</a:t>
                </a:r>
              </a:p>
            </p:txBody>
          </p:sp>
          <p:pic>
            <p:nvPicPr>
              <p:cNvPr id="143" name="Graphic 142">
                <a:extLst>
                  <a:ext uri="{FF2B5EF4-FFF2-40B4-BE49-F238E27FC236}">
                    <a16:creationId xmlns:a16="http://schemas.microsoft.com/office/drawing/2014/main" id="{028DB5D3-C084-C0D8-C8AD-A0183FDAD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111" y="2574733"/>
                <a:ext cx="355952" cy="397843"/>
              </a:xfrm>
              <a:prstGeom prst="rect">
                <a:avLst/>
              </a:prstGeom>
            </p:spPr>
          </p:pic>
          <p:sp>
            <p:nvSpPr>
              <p:cNvPr id="144" name="Rectangle 143">
                <a:extLst>
                  <a:ext uri="{FF2B5EF4-FFF2-40B4-BE49-F238E27FC236}">
                    <a16:creationId xmlns:a16="http://schemas.microsoft.com/office/drawing/2014/main" id="{51591172-ED24-A704-CC73-2CA11224B0CA}"/>
                  </a:ext>
                </a:extLst>
              </p:cNvPr>
              <p:cNvSpPr/>
              <p:nvPr/>
            </p:nvSpPr>
            <p:spPr>
              <a:xfrm>
                <a:off x="6092076" y="2580919"/>
                <a:ext cx="1031101" cy="621637"/>
              </a:xfrm>
              <a:prstGeom prst="rect">
                <a:avLst/>
              </a:prstGeom>
              <a:solidFill>
                <a:srgbClr val="F7F7F7"/>
              </a:solidFill>
              <a:ln w="12700" cap="flat" cmpd="sng" algn="ctr">
                <a:solidFill>
                  <a:srgbClr val="FFFFFF">
                    <a:lumMod val="85000"/>
                  </a:srgbClr>
                </a:solidFill>
                <a:prstDash val="solid"/>
              </a:ln>
              <a:effectLst/>
            </p:spPr>
            <p:txBody>
              <a:bodyPr rtlCol="0" anchor="ctr"/>
              <a:lstStyle/>
              <a:p>
                <a:pPr algn="ctr" defTabSz="493601">
                  <a:defRPr/>
                </a:pPr>
                <a:endParaRPr lang="en-US" sz="1945" kern="0">
                  <a:solidFill>
                    <a:prstClr val="white"/>
                  </a:solidFill>
                  <a:latin typeface="Arial"/>
                </a:endParaRPr>
              </a:p>
            </p:txBody>
          </p:sp>
          <p:grpSp>
            <p:nvGrpSpPr>
              <p:cNvPr id="145" name="Group 144">
                <a:extLst>
                  <a:ext uri="{FF2B5EF4-FFF2-40B4-BE49-F238E27FC236}">
                    <a16:creationId xmlns:a16="http://schemas.microsoft.com/office/drawing/2014/main" id="{72EC644F-A520-41E1-42F7-39627A5F0FCA}"/>
                  </a:ext>
                </a:extLst>
              </p:cNvPr>
              <p:cNvGrpSpPr/>
              <p:nvPr/>
            </p:nvGrpSpPr>
            <p:grpSpPr>
              <a:xfrm>
                <a:off x="6247413" y="2678063"/>
                <a:ext cx="720427" cy="427348"/>
                <a:chOff x="3230180" y="2043789"/>
                <a:chExt cx="688127" cy="549291"/>
              </a:xfrm>
            </p:grpSpPr>
            <p:sp>
              <p:nvSpPr>
                <p:cNvPr id="311" name="Rectangle: Rounded Corners 310">
                  <a:extLst>
                    <a:ext uri="{FF2B5EF4-FFF2-40B4-BE49-F238E27FC236}">
                      <a16:creationId xmlns:a16="http://schemas.microsoft.com/office/drawing/2014/main" id="{7B4D0375-FD19-B2CE-5E0D-13C086C87E08}"/>
                    </a:ext>
                  </a:extLst>
                </p:cNvPr>
                <p:cNvSpPr/>
                <p:nvPr/>
              </p:nvSpPr>
              <p:spPr bwMode="auto">
                <a:xfrm>
                  <a:off x="3230182" y="2043789"/>
                  <a:ext cx="688125" cy="549291"/>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sp>
              <p:nvSpPr>
                <p:cNvPr id="312" name="TextBox 311">
                  <a:extLst>
                    <a:ext uri="{FF2B5EF4-FFF2-40B4-BE49-F238E27FC236}">
                      <a16:creationId xmlns:a16="http://schemas.microsoft.com/office/drawing/2014/main" id="{5750FB93-B2D0-3159-25BB-5BE70F69AB0B}"/>
                    </a:ext>
                  </a:extLst>
                </p:cNvPr>
                <p:cNvSpPr txBox="1"/>
                <p:nvPr/>
              </p:nvSpPr>
              <p:spPr>
                <a:xfrm>
                  <a:off x="3230180" y="2407683"/>
                  <a:ext cx="688125" cy="155138"/>
                </a:xfrm>
                <a:prstGeom prst="rect">
                  <a:avLst/>
                </a:prstGeom>
                <a:noFill/>
              </p:spPr>
              <p:txBody>
                <a:bodyPr wrap="square" lIns="0" tIns="0" rIns="0" bIns="0" rtlCol="0" anchor="b" anchorCtr="0">
                  <a:spAutoFit/>
                </a:bodyPr>
                <a:lstStyle/>
                <a:p>
                  <a:pPr algn="ctr" defTabSz="740420">
                    <a:defRPr/>
                  </a:pPr>
                  <a:r>
                    <a:rPr lang="en-US" sz="810" kern="0">
                      <a:solidFill>
                        <a:srgbClr val="FFFFFF"/>
                      </a:solidFill>
                      <a:latin typeface="Segoe UI Semibold"/>
                    </a:rPr>
                    <a:t>AKS</a:t>
                  </a:r>
                </a:p>
              </p:txBody>
            </p:sp>
          </p:grpSp>
          <p:sp>
            <p:nvSpPr>
              <p:cNvPr id="146" name="Rectangle 145">
                <a:extLst>
                  <a:ext uri="{FF2B5EF4-FFF2-40B4-BE49-F238E27FC236}">
                    <a16:creationId xmlns:a16="http://schemas.microsoft.com/office/drawing/2014/main" id="{822DF429-2933-52F3-6DA3-1833FE5E29A9}"/>
                  </a:ext>
                </a:extLst>
              </p:cNvPr>
              <p:cNvSpPr/>
              <p:nvPr/>
            </p:nvSpPr>
            <p:spPr>
              <a:xfrm>
                <a:off x="10563395" y="2387696"/>
                <a:ext cx="963862" cy="2659819"/>
              </a:xfrm>
              <a:prstGeom prst="rect">
                <a:avLst/>
              </a:prstGeom>
              <a:solidFill>
                <a:srgbClr val="F7F7F7"/>
              </a:solidFill>
              <a:ln w="12700" cap="flat" cmpd="sng" algn="ctr">
                <a:solidFill>
                  <a:srgbClr val="FFFFFF">
                    <a:lumMod val="85000"/>
                  </a:srgbClr>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47" name="Rectangle: Rounded Corners 146">
                <a:extLst>
                  <a:ext uri="{FF2B5EF4-FFF2-40B4-BE49-F238E27FC236}">
                    <a16:creationId xmlns:a16="http://schemas.microsoft.com/office/drawing/2014/main" id="{266EE366-A3F3-BA82-4212-834799805A18}"/>
                  </a:ext>
                </a:extLst>
              </p:cNvPr>
              <p:cNvSpPr/>
              <p:nvPr/>
            </p:nvSpPr>
            <p:spPr bwMode="auto">
              <a:xfrm>
                <a:off x="10708603" y="2494558"/>
                <a:ext cx="673445" cy="695842"/>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D4EB7365-1193-0D0A-7677-87C90FAAA2B2}"/>
                  </a:ext>
                </a:extLst>
              </p:cNvPr>
              <p:cNvPicPr preferRelativeResize="0">
                <a:picLocks/>
              </p:cNvPicPr>
              <p:nvPr/>
            </p:nvPicPr>
            <p:blipFill>
              <a:blip r:embed="rId5">
                <a:extLst>
                  <a:ext uri="{96DAC541-7B7A-43D3-8B79-37D633B846F1}">
                    <asvg:svgBlip xmlns:asvg="http://schemas.microsoft.com/office/drawing/2016/SVG/main" r:embed="rId6"/>
                  </a:ext>
                </a:extLst>
              </a:blip>
              <a:stretch>
                <a:fillRect/>
              </a:stretch>
            </p:blipFill>
            <p:spPr>
              <a:xfrm>
                <a:off x="10947266" y="2575065"/>
                <a:ext cx="196119" cy="228805"/>
              </a:xfrm>
              <a:prstGeom prst="rect">
                <a:avLst/>
              </a:prstGeom>
            </p:spPr>
          </p:pic>
          <p:sp>
            <p:nvSpPr>
              <p:cNvPr id="149" name="TextBox 148">
                <a:extLst>
                  <a:ext uri="{FF2B5EF4-FFF2-40B4-BE49-F238E27FC236}">
                    <a16:creationId xmlns:a16="http://schemas.microsoft.com/office/drawing/2014/main" id="{19ECB782-5BD2-2A1C-4234-9DB78A50BDA1}"/>
                  </a:ext>
                </a:extLst>
              </p:cNvPr>
              <p:cNvSpPr txBox="1"/>
              <p:nvPr/>
            </p:nvSpPr>
            <p:spPr>
              <a:xfrm>
                <a:off x="10708602" y="2866689"/>
                <a:ext cx="673445" cy="241146"/>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Azure </a:t>
                </a:r>
                <a:br>
                  <a:rPr lang="en-US" sz="809" kern="0">
                    <a:solidFill>
                      <a:srgbClr val="FFFFFF"/>
                    </a:solidFill>
                    <a:latin typeface="Segoe UI Semibold"/>
                  </a:rPr>
                </a:br>
                <a:r>
                  <a:rPr lang="en-US" sz="809" kern="0">
                    <a:solidFill>
                      <a:srgbClr val="FFFFFF"/>
                    </a:solidFill>
                    <a:latin typeface="Segoe UI Semibold"/>
                  </a:rPr>
                  <a:t>Storage</a:t>
                </a:r>
              </a:p>
            </p:txBody>
          </p:sp>
          <p:grpSp>
            <p:nvGrpSpPr>
              <p:cNvPr id="150" name="Group 149">
                <a:extLst>
                  <a:ext uri="{FF2B5EF4-FFF2-40B4-BE49-F238E27FC236}">
                    <a16:creationId xmlns:a16="http://schemas.microsoft.com/office/drawing/2014/main" id="{5DB3BB12-6A97-6C5A-5FD1-99231CF4E93C}"/>
                  </a:ext>
                </a:extLst>
              </p:cNvPr>
              <p:cNvGrpSpPr/>
              <p:nvPr/>
            </p:nvGrpSpPr>
            <p:grpSpPr>
              <a:xfrm>
                <a:off x="10708605" y="3370335"/>
                <a:ext cx="686022" cy="695842"/>
                <a:chOff x="3230183" y="2043795"/>
                <a:chExt cx="700976" cy="549291"/>
              </a:xfrm>
            </p:grpSpPr>
            <p:sp>
              <p:nvSpPr>
                <p:cNvPr id="309" name="Rectangle: Rounded Corners 308">
                  <a:extLst>
                    <a:ext uri="{FF2B5EF4-FFF2-40B4-BE49-F238E27FC236}">
                      <a16:creationId xmlns:a16="http://schemas.microsoft.com/office/drawing/2014/main" id="{5376F1A2-CFBC-3E52-AE90-9D16F09B5708}"/>
                    </a:ext>
                  </a:extLst>
                </p:cNvPr>
                <p:cNvSpPr/>
                <p:nvPr/>
              </p:nvSpPr>
              <p:spPr bwMode="auto">
                <a:xfrm>
                  <a:off x="3230183" y="2043795"/>
                  <a:ext cx="688125" cy="549291"/>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sp>
              <p:nvSpPr>
                <p:cNvPr id="310" name="TextBox 309">
                  <a:extLst>
                    <a:ext uri="{FF2B5EF4-FFF2-40B4-BE49-F238E27FC236}">
                      <a16:creationId xmlns:a16="http://schemas.microsoft.com/office/drawing/2014/main" id="{BEC297F0-765D-72C1-9ED6-4F7E59C22300}"/>
                    </a:ext>
                  </a:extLst>
                </p:cNvPr>
                <p:cNvSpPr txBox="1"/>
                <p:nvPr/>
              </p:nvSpPr>
              <p:spPr>
                <a:xfrm>
                  <a:off x="3243034" y="2229055"/>
                  <a:ext cx="688125" cy="190358"/>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Management Workflow</a:t>
                  </a:r>
                </a:p>
              </p:txBody>
            </p:sp>
          </p:grpSp>
          <p:sp>
            <p:nvSpPr>
              <p:cNvPr id="151" name="TextBox 150">
                <a:extLst>
                  <a:ext uri="{FF2B5EF4-FFF2-40B4-BE49-F238E27FC236}">
                    <a16:creationId xmlns:a16="http://schemas.microsoft.com/office/drawing/2014/main" id="{21AF0F78-7FC9-9DE2-5B35-097A980499C0}"/>
                  </a:ext>
                </a:extLst>
              </p:cNvPr>
              <p:cNvSpPr txBox="1"/>
              <p:nvPr/>
            </p:nvSpPr>
            <p:spPr>
              <a:xfrm>
                <a:off x="10447990" y="2075848"/>
                <a:ext cx="1164447" cy="282496"/>
              </a:xfrm>
              <a:prstGeom prst="rect">
                <a:avLst/>
              </a:prstGeom>
              <a:noFill/>
            </p:spPr>
            <p:txBody>
              <a:bodyPr wrap="square" rtlCol="0">
                <a:spAutoFit/>
              </a:bodyPr>
              <a:lstStyle/>
              <a:p>
                <a:pPr algn="ctr" defTabSz="740420">
                  <a:defRPr/>
                </a:pPr>
                <a:r>
                  <a:rPr lang="en-US" sz="1296" kern="0">
                    <a:solidFill>
                      <a:srgbClr val="0078D4"/>
                    </a:solidFill>
                    <a:latin typeface="Segoe UI"/>
                  </a:rPr>
                  <a:t>MSFT </a:t>
                </a:r>
                <a:r>
                  <a:rPr lang="en-US" sz="1296" kern="0" err="1">
                    <a:solidFill>
                      <a:srgbClr val="0078D4"/>
                    </a:solidFill>
                    <a:latin typeface="Segoe UI"/>
                  </a:rPr>
                  <a:t>VNet</a:t>
                </a:r>
                <a:endParaRPr lang="en-US" sz="1296" kern="0">
                  <a:solidFill>
                    <a:srgbClr val="0078D4"/>
                  </a:solidFill>
                  <a:latin typeface="Segoe UI"/>
                </a:endParaRPr>
              </a:p>
            </p:txBody>
          </p:sp>
          <p:sp>
            <p:nvSpPr>
              <p:cNvPr id="152" name="Rectangle 151">
                <a:extLst>
                  <a:ext uri="{FF2B5EF4-FFF2-40B4-BE49-F238E27FC236}">
                    <a16:creationId xmlns:a16="http://schemas.microsoft.com/office/drawing/2014/main" id="{70E6055E-F9B9-E510-EFBB-12AD6D6B996C}"/>
                  </a:ext>
                </a:extLst>
              </p:cNvPr>
              <p:cNvSpPr/>
              <p:nvPr/>
            </p:nvSpPr>
            <p:spPr>
              <a:xfrm>
                <a:off x="10422214" y="2040310"/>
                <a:ext cx="1216002" cy="3096883"/>
              </a:xfrm>
              <a:prstGeom prst="rect">
                <a:avLst/>
              </a:prstGeom>
              <a:noFill/>
              <a:ln w="12700" cap="flat" cmpd="sng" algn="ctr">
                <a:solidFill>
                  <a:srgbClr val="FF0000"/>
                </a:solidFill>
                <a:prstDash val="dash"/>
              </a:ln>
              <a:effectLst/>
            </p:spPr>
            <p:txBody>
              <a:bodyPr rtlCol="0" anchor="ctr"/>
              <a:lstStyle/>
              <a:p>
                <a:pPr algn="ctr" defTabSz="740420">
                  <a:defRPr/>
                </a:pPr>
                <a:endParaRPr lang="en-US" sz="1458" kern="0">
                  <a:solidFill>
                    <a:prstClr val="white"/>
                  </a:solidFill>
                  <a:latin typeface="Segoe UI"/>
                </a:endParaRPr>
              </a:p>
            </p:txBody>
          </p:sp>
          <p:cxnSp>
            <p:nvCxnSpPr>
              <p:cNvPr id="153" name="Connector: Elbow 152">
                <a:extLst>
                  <a:ext uri="{FF2B5EF4-FFF2-40B4-BE49-F238E27FC236}">
                    <a16:creationId xmlns:a16="http://schemas.microsoft.com/office/drawing/2014/main" id="{4FE0B9AA-030B-BBEF-5595-3E7A5FA698A1}"/>
                  </a:ext>
                </a:extLst>
              </p:cNvPr>
              <p:cNvCxnSpPr>
                <a:cxnSpLocks/>
                <a:stCxn id="309" idx="1"/>
                <a:endCxn id="140" idx="3"/>
              </p:cNvCxnSpPr>
              <p:nvPr/>
            </p:nvCxnSpPr>
            <p:spPr>
              <a:xfrm rot="10800000">
                <a:off x="9453897" y="3000835"/>
                <a:ext cx="1254709" cy="717422"/>
              </a:xfrm>
              <a:prstGeom prst="bentConnector3">
                <a:avLst>
                  <a:gd name="adj1" fmla="val 34514"/>
                </a:avLst>
              </a:prstGeom>
              <a:noFill/>
              <a:ln w="12700" cap="sq" cmpd="sng" algn="ctr">
                <a:solidFill>
                  <a:sysClr val="windowText" lastClr="000000"/>
                </a:solidFill>
                <a:prstDash val="solid"/>
                <a:tailEnd type="triangle"/>
              </a:ln>
              <a:effectLst/>
            </p:spPr>
          </p:cxnSp>
          <p:sp>
            <p:nvSpPr>
              <p:cNvPr id="154" name="TextBox 153">
                <a:extLst>
                  <a:ext uri="{FF2B5EF4-FFF2-40B4-BE49-F238E27FC236}">
                    <a16:creationId xmlns:a16="http://schemas.microsoft.com/office/drawing/2014/main" id="{69409743-6B64-05A6-5C88-4571FBDCD15C}"/>
                  </a:ext>
                </a:extLst>
              </p:cNvPr>
              <p:cNvSpPr txBox="1"/>
              <p:nvPr/>
            </p:nvSpPr>
            <p:spPr>
              <a:xfrm>
                <a:off x="9468406" y="3046811"/>
                <a:ext cx="552242" cy="158245"/>
              </a:xfrm>
              <a:prstGeom prst="rect">
                <a:avLst/>
              </a:prstGeom>
              <a:noFill/>
            </p:spPr>
            <p:txBody>
              <a:bodyPr wrap="square" lIns="0" tIns="0" rIns="0" bIns="0" rtlCol="0">
                <a:noAutofit/>
              </a:bodyPr>
              <a:lstStyle/>
              <a:p>
                <a:pPr algn="ctr" defTabSz="740938">
                  <a:spcAft>
                    <a:spcPts val="648"/>
                  </a:spcAft>
                  <a:buClr>
                    <a:srgbClr val="000000"/>
                  </a:buClr>
                  <a:buSzPct val="100000"/>
                  <a:defRPr/>
                </a:pPr>
                <a:r>
                  <a:rPr lang="en-US" sz="851" kern="0">
                    <a:solidFill>
                      <a:srgbClr val="000000"/>
                    </a:solidFill>
                    <a:latin typeface="Segoe UI"/>
                  </a:rPr>
                  <a:t>MSFT NIC</a:t>
                </a:r>
              </a:p>
            </p:txBody>
          </p:sp>
          <p:grpSp>
            <p:nvGrpSpPr>
              <p:cNvPr id="155" name="Group 154">
                <a:extLst>
                  <a:ext uri="{FF2B5EF4-FFF2-40B4-BE49-F238E27FC236}">
                    <a16:creationId xmlns:a16="http://schemas.microsoft.com/office/drawing/2014/main" id="{BAEFBDA2-0959-62C1-B611-7BD36CE344F8}"/>
                  </a:ext>
                </a:extLst>
              </p:cNvPr>
              <p:cNvGrpSpPr/>
              <p:nvPr/>
            </p:nvGrpSpPr>
            <p:grpSpPr>
              <a:xfrm>
                <a:off x="6761921" y="2749084"/>
                <a:ext cx="1119131" cy="262422"/>
                <a:chOff x="5060123" y="3063774"/>
                <a:chExt cx="1426404" cy="334474"/>
              </a:xfrm>
            </p:grpSpPr>
            <p:cxnSp>
              <p:nvCxnSpPr>
                <p:cNvPr id="307" name="Straight Arrow Connector 306">
                  <a:extLst>
                    <a:ext uri="{FF2B5EF4-FFF2-40B4-BE49-F238E27FC236}">
                      <a16:creationId xmlns:a16="http://schemas.microsoft.com/office/drawing/2014/main" id="{08524D44-DAFB-D90C-3096-B5B3BF8CD87F}"/>
                    </a:ext>
                  </a:extLst>
                </p:cNvPr>
                <p:cNvCxnSpPr>
                  <a:cxnSpLocks/>
                </p:cNvCxnSpPr>
                <p:nvPr/>
              </p:nvCxnSpPr>
              <p:spPr>
                <a:xfrm>
                  <a:off x="5060123" y="3269376"/>
                  <a:ext cx="1426404" cy="4082"/>
                </a:xfrm>
                <a:prstGeom prst="straightConnector1">
                  <a:avLst/>
                </a:prstGeom>
                <a:noFill/>
                <a:ln w="12700" cap="flat" cmpd="sng" algn="ctr">
                  <a:solidFill>
                    <a:srgbClr val="0078D4"/>
                  </a:solidFill>
                  <a:prstDash val="sysDash"/>
                  <a:headEnd type="none" w="lg" len="med"/>
                  <a:tailEnd type="triangle"/>
                </a:ln>
                <a:effectLst/>
              </p:spPr>
            </p:cxnSp>
            <p:sp>
              <p:nvSpPr>
                <p:cNvPr id="308" name="TextBox 307">
                  <a:extLst>
                    <a:ext uri="{FF2B5EF4-FFF2-40B4-BE49-F238E27FC236}">
                      <a16:creationId xmlns:a16="http://schemas.microsoft.com/office/drawing/2014/main" id="{107A2F94-C991-895D-93FA-3B6CFE583F5D}"/>
                    </a:ext>
                  </a:extLst>
                </p:cNvPr>
                <p:cNvSpPr txBox="1"/>
                <p:nvPr/>
              </p:nvSpPr>
              <p:spPr>
                <a:xfrm>
                  <a:off x="5393174" y="3063774"/>
                  <a:ext cx="709652" cy="334474"/>
                </a:xfrm>
                <a:prstGeom prst="rect">
                  <a:avLst/>
                </a:prstGeom>
                <a:noFill/>
              </p:spPr>
              <p:txBody>
                <a:bodyPr wrap="square" lIns="0" tIns="0" rIns="0" bIns="0" rtlCol="0">
                  <a:noAutofit/>
                </a:bodyPr>
                <a:lstStyle/>
                <a:p>
                  <a:pPr algn="ctr" defTabSz="740938">
                    <a:spcAft>
                      <a:spcPts val="648"/>
                    </a:spcAft>
                    <a:buClr>
                      <a:srgbClr val="000000"/>
                    </a:buClr>
                    <a:buSzPct val="100000"/>
                    <a:defRPr/>
                  </a:pPr>
                  <a:r>
                    <a:rPr lang="en-US" sz="851" kern="0">
                      <a:solidFill>
                        <a:srgbClr val="000000"/>
                      </a:solidFill>
                      <a:latin typeface="Segoe UI"/>
                    </a:rPr>
                    <a:t>Customer </a:t>
                  </a:r>
                </a:p>
                <a:p>
                  <a:pPr algn="ctr" defTabSz="740938">
                    <a:spcAft>
                      <a:spcPts val="648"/>
                    </a:spcAft>
                    <a:buClr>
                      <a:srgbClr val="000000"/>
                    </a:buClr>
                    <a:buSzPct val="100000"/>
                    <a:defRPr/>
                  </a:pPr>
                  <a:r>
                    <a:rPr lang="en-US" sz="851" kern="0">
                      <a:solidFill>
                        <a:srgbClr val="000000"/>
                      </a:solidFill>
                      <a:latin typeface="Segoe UI"/>
                    </a:rPr>
                    <a:t>NIC</a:t>
                  </a:r>
                </a:p>
              </p:txBody>
            </p:sp>
          </p:grpSp>
          <p:sp>
            <p:nvSpPr>
              <p:cNvPr id="156" name="Rectangle 155">
                <a:extLst>
                  <a:ext uri="{FF2B5EF4-FFF2-40B4-BE49-F238E27FC236}">
                    <a16:creationId xmlns:a16="http://schemas.microsoft.com/office/drawing/2014/main" id="{78FB9974-5253-D488-6400-7FEF1B9CE1A9}"/>
                  </a:ext>
                </a:extLst>
              </p:cNvPr>
              <p:cNvSpPr/>
              <p:nvPr/>
            </p:nvSpPr>
            <p:spPr bwMode="auto">
              <a:xfrm>
                <a:off x="7875874" y="3302537"/>
                <a:ext cx="1578328" cy="1653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algn="ctr" defTabSz="740420">
                  <a:defRPr/>
                </a:pPr>
                <a:r>
                  <a:rPr lang="en-US" sz="1134" kern="0">
                    <a:solidFill>
                      <a:srgbClr val="000000"/>
                    </a:solidFill>
                    <a:latin typeface="Segoe UI Semibold"/>
                  </a:rPr>
                  <a:t>Delegated Subnet</a:t>
                </a:r>
              </a:p>
            </p:txBody>
          </p:sp>
          <p:grpSp>
            <p:nvGrpSpPr>
              <p:cNvPr id="157" name="Group 156">
                <a:extLst>
                  <a:ext uri="{FF2B5EF4-FFF2-40B4-BE49-F238E27FC236}">
                    <a16:creationId xmlns:a16="http://schemas.microsoft.com/office/drawing/2014/main" id="{70510BFA-9005-A92C-BCCE-08DAC39C9B4F}"/>
                  </a:ext>
                </a:extLst>
              </p:cNvPr>
              <p:cNvGrpSpPr/>
              <p:nvPr/>
            </p:nvGrpSpPr>
            <p:grpSpPr>
              <a:xfrm>
                <a:off x="11471982" y="1880156"/>
                <a:ext cx="332468" cy="332468"/>
                <a:chOff x="11063398" y="1982796"/>
                <a:chExt cx="423752" cy="423752"/>
              </a:xfrm>
            </p:grpSpPr>
            <p:sp>
              <p:nvSpPr>
                <p:cNvPr id="305" name="Rectangle 304">
                  <a:extLst>
                    <a:ext uri="{FF2B5EF4-FFF2-40B4-BE49-F238E27FC236}">
                      <a16:creationId xmlns:a16="http://schemas.microsoft.com/office/drawing/2014/main" id="{16D0650A-A17D-76C0-9A20-6CF213C2A1D2}"/>
                    </a:ext>
                  </a:extLst>
                </p:cNvPr>
                <p:cNvSpPr/>
                <p:nvPr/>
              </p:nvSpPr>
              <p:spPr bwMode="auto">
                <a:xfrm>
                  <a:off x="11063398" y="1982796"/>
                  <a:ext cx="423752" cy="42375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48183" tIns="118547" rIns="148183" bIns="118547" numCol="1" spcCol="0" rtlCol="0" fromWordArt="0" anchor="t" anchorCtr="0" forceAA="0" compatLnSpc="1">
                  <a:prstTxWarp prst="textNoShape">
                    <a:avLst/>
                  </a:prstTxWarp>
                  <a:noAutofit/>
                </a:bodyPr>
                <a:lstStyle/>
                <a:p>
                  <a:pPr defTabSz="755582" fontAlgn="base">
                    <a:spcBef>
                      <a:spcPct val="0"/>
                    </a:spcBef>
                    <a:spcAft>
                      <a:spcPct val="0"/>
                    </a:spcAft>
                  </a:pPr>
                  <a:endParaRPr lang="en-US" sz="162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6" name="Graphic 305">
                  <a:extLst>
                    <a:ext uri="{FF2B5EF4-FFF2-40B4-BE49-F238E27FC236}">
                      <a16:creationId xmlns:a16="http://schemas.microsoft.com/office/drawing/2014/main" id="{D94869D6-9CC6-5C8B-76FD-D1965754C7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809" y="2047875"/>
                  <a:ext cx="323392" cy="323392"/>
                </a:xfrm>
                <a:prstGeom prst="rect">
                  <a:avLst/>
                </a:prstGeom>
              </p:spPr>
            </p:pic>
          </p:grpSp>
          <p:grpSp>
            <p:nvGrpSpPr>
              <p:cNvPr id="158" name="Group 157">
                <a:extLst>
                  <a:ext uri="{FF2B5EF4-FFF2-40B4-BE49-F238E27FC236}">
                    <a16:creationId xmlns:a16="http://schemas.microsoft.com/office/drawing/2014/main" id="{ABC007EF-9C9E-D07C-A629-C47ABB1A16FC}"/>
                  </a:ext>
                </a:extLst>
              </p:cNvPr>
              <p:cNvGrpSpPr/>
              <p:nvPr/>
            </p:nvGrpSpPr>
            <p:grpSpPr>
              <a:xfrm>
                <a:off x="5802679" y="1880156"/>
                <a:ext cx="332468" cy="332468"/>
                <a:chOff x="11063398" y="1982796"/>
                <a:chExt cx="423752" cy="423752"/>
              </a:xfrm>
            </p:grpSpPr>
            <p:sp>
              <p:nvSpPr>
                <p:cNvPr id="303" name="Rectangle 302">
                  <a:extLst>
                    <a:ext uri="{FF2B5EF4-FFF2-40B4-BE49-F238E27FC236}">
                      <a16:creationId xmlns:a16="http://schemas.microsoft.com/office/drawing/2014/main" id="{F371E0FA-9507-47FB-D529-FD68DEDEEA8F}"/>
                    </a:ext>
                  </a:extLst>
                </p:cNvPr>
                <p:cNvSpPr/>
                <p:nvPr/>
              </p:nvSpPr>
              <p:spPr bwMode="auto">
                <a:xfrm>
                  <a:off x="11063398" y="1982796"/>
                  <a:ext cx="423752" cy="42375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48183" tIns="118547" rIns="148183" bIns="118547" numCol="1" spcCol="0" rtlCol="0" fromWordArt="0" anchor="t" anchorCtr="0" forceAA="0" compatLnSpc="1">
                  <a:prstTxWarp prst="textNoShape">
                    <a:avLst/>
                  </a:prstTxWarp>
                  <a:noAutofit/>
                </a:bodyPr>
                <a:lstStyle/>
                <a:p>
                  <a:pPr defTabSz="755582" fontAlgn="base">
                    <a:spcBef>
                      <a:spcPct val="0"/>
                    </a:spcBef>
                    <a:spcAft>
                      <a:spcPct val="0"/>
                    </a:spcAft>
                  </a:pPr>
                  <a:endParaRPr lang="en-US" sz="162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4" name="Graphic 303">
                  <a:extLst>
                    <a:ext uri="{FF2B5EF4-FFF2-40B4-BE49-F238E27FC236}">
                      <a16:creationId xmlns:a16="http://schemas.microsoft.com/office/drawing/2014/main" id="{1A205BE3-8173-8524-8C96-076B206D7F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809" y="2047875"/>
                  <a:ext cx="323392" cy="323392"/>
                </a:xfrm>
                <a:prstGeom prst="rect">
                  <a:avLst/>
                </a:prstGeom>
              </p:spPr>
            </p:pic>
          </p:grpSp>
          <p:grpSp>
            <p:nvGrpSpPr>
              <p:cNvPr id="159" name="Group 158">
                <a:extLst>
                  <a:ext uri="{FF2B5EF4-FFF2-40B4-BE49-F238E27FC236}">
                    <a16:creationId xmlns:a16="http://schemas.microsoft.com/office/drawing/2014/main" id="{38B68639-6609-57F8-D17E-E4738631E1CB}"/>
                  </a:ext>
                </a:extLst>
              </p:cNvPr>
              <p:cNvGrpSpPr/>
              <p:nvPr/>
            </p:nvGrpSpPr>
            <p:grpSpPr>
              <a:xfrm>
                <a:off x="9638232" y="2760704"/>
                <a:ext cx="212589" cy="211711"/>
                <a:chOff x="5995996" y="-602653"/>
                <a:chExt cx="270958" cy="269839"/>
              </a:xfrm>
            </p:grpSpPr>
            <p:grpSp>
              <p:nvGrpSpPr>
                <p:cNvPr id="280" name="Group 279">
                  <a:extLst>
                    <a:ext uri="{FF2B5EF4-FFF2-40B4-BE49-F238E27FC236}">
                      <a16:creationId xmlns:a16="http://schemas.microsoft.com/office/drawing/2014/main" id="{21CBA8DC-F55C-20EC-9738-16AD3C7227D4}"/>
                    </a:ext>
                  </a:extLst>
                </p:cNvPr>
                <p:cNvGrpSpPr/>
                <p:nvPr/>
              </p:nvGrpSpPr>
              <p:grpSpPr>
                <a:xfrm>
                  <a:off x="5995996" y="-602653"/>
                  <a:ext cx="270958" cy="269839"/>
                  <a:chOff x="7643146" y="2995601"/>
                  <a:chExt cx="270958" cy="269839"/>
                </a:xfrm>
                <a:solidFill>
                  <a:srgbClr val="0078D4"/>
                </a:solidFill>
              </p:grpSpPr>
              <p:sp>
                <p:nvSpPr>
                  <p:cNvPr id="282" name="Freeform 78">
                    <a:extLst>
                      <a:ext uri="{FF2B5EF4-FFF2-40B4-BE49-F238E27FC236}">
                        <a16:creationId xmlns:a16="http://schemas.microsoft.com/office/drawing/2014/main" id="{80C63A80-0399-95A4-C589-47A036D5BE7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3" name="Line 79">
                    <a:extLst>
                      <a:ext uri="{FF2B5EF4-FFF2-40B4-BE49-F238E27FC236}">
                        <a16:creationId xmlns:a16="http://schemas.microsoft.com/office/drawing/2014/main" id="{17A9A51D-0D45-BF5C-814B-D3D59863A3DE}"/>
                      </a:ext>
                    </a:extLst>
                  </p:cNvPr>
                  <p:cNvSpPr>
                    <a:spLocks noChangeShapeType="1"/>
                  </p:cNvSpPr>
                  <p:nvPr/>
                </p:nvSpPr>
                <p:spPr bwMode="auto">
                  <a:xfrm>
                    <a:off x="770920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4" name="Line 80">
                    <a:extLst>
                      <a:ext uri="{FF2B5EF4-FFF2-40B4-BE49-F238E27FC236}">
                        <a16:creationId xmlns:a16="http://schemas.microsoft.com/office/drawing/2014/main" id="{62F80CD9-F3D7-0919-0DFC-675FB6533D5F}"/>
                      </a:ext>
                    </a:extLst>
                  </p:cNvPr>
                  <p:cNvSpPr>
                    <a:spLocks noChangeShapeType="1"/>
                  </p:cNvSpPr>
                  <p:nvPr/>
                </p:nvSpPr>
                <p:spPr bwMode="auto">
                  <a:xfrm>
                    <a:off x="774279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5" name="Line 81">
                    <a:extLst>
                      <a:ext uri="{FF2B5EF4-FFF2-40B4-BE49-F238E27FC236}">
                        <a16:creationId xmlns:a16="http://schemas.microsoft.com/office/drawing/2014/main" id="{0044AEDF-73CE-097B-D09B-1A4B7E5A9FB0}"/>
                      </a:ext>
                    </a:extLst>
                  </p:cNvPr>
                  <p:cNvSpPr>
                    <a:spLocks noChangeShapeType="1"/>
                  </p:cNvSpPr>
                  <p:nvPr/>
                </p:nvSpPr>
                <p:spPr bwMode="auto">
                  <a:xfrm>
                    <a:off x="777862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6" name="Line 82">
                    <a:extLst>
                      <a:ext uri="{FF2B5EF4-FFF2-40B4-BE49-F238E27FC236}">
                        <a16:creationId xmlns:a16="http://schemas.microsoft.com/office/drawing/2014/main" id="{5995C901-F156-9F43-644F-6FE95B3074C8}"/>
                      </a:ext>
                    </a:extLst>
                  </p:cNvPr>
                  <p:cNvSpPr>
                    <a:spLocks noChangeShapeType="1"/>
                  </p:cNvSpPr>
                  <p:nvPr/>
                </p:nvSpPr>
                <p:spPr bwMode="auto">
                  <a:xfrm>
                    <a:off x="781221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7" name="Line 83">
                    <a:extLst>
                      <a:ext uri="{FF2B5EF4-FFF2-40B4-BE49-F238E27FC236}">
                        <a16:creationId xmlns:a16="http://schemas.microsoft.com/office/drawing/2014/main" id="{60B21BA1-7E0B-FA23-FF9A-E80C96A2D9C6}"/>
                      </a:ext>
                    </a:extLst>
                  </p:cNvPr>
                  <p:cNvSpPr>
                    <a:spLocks noChangeShapeType="1"/>
                  </p:cNvSpPr>
                  <p:nvPr/>
                </p:nvSpPr>
                <p:spPr bwMode="auto">
                  <a:xfrm>
                    <a:off x="7846924"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8" name="Line 84">
                    <a:extLst>
                      <a:ext uri="{FF2B5EF4-FFF2-40B4-BE49-F238E27FC236}">
                        <a16:creationId xmlns:a16="http://schemas.microsoft.com/office/drawing/2014/main" id="{B5C10D68-68E0-4893-7543-2F0C4D042CB8}"/>
                      </a:ext>
                    </a:extLst>
                  </p:cNvPr>
                  <p:cNvSpPr>
                    <a:spLocks noChangeShapeType="1"/>
                  </p:cNvSpPr>
                  <p:nvPr/>
                </p:nvSpPr>
                <p:spPr bwMode="auto">
                  <a:xfrm flipH="1">
                    <a:off x="7882753"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89" name="Line 85">
                    <a:extLst>
                      <a:ext uri="{FF2B5EF4-FFF2-40B4-BE49-F238E27FC236}">
                        <a16:creationId xmlns:a16="http://schemas.microsoft.com/office/drawing/2014/main" id="{0BD08891-07CF-0539-1D80-CD720DF4E320}"/>
                      </a:ext>
                    </a:extLst>
                  </p:cNvPr>
                  <p:cNvSpPr>
                    <a:spLocks noChangeShapeType="1"/>
                  </p:cNvSpPr>
                  <p:nvPr/>
                </p:nvSpPr>
                <p:spPr bwMode="auto">
                  <a:xfrm flipH="1">
                    <a:off x="7882753"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0" name="Line 86">
                    <a:extLst>
                      <a:ext uri="{FF2B5EF4-FFF2-40B4-BE49-F238E27FC236}">
                        <a16:creationId xmlns:a16="http://schemas.microsoft.com/office/drawing/2014/main" id="{0572EFBE-09B0-02B6-92F4-C89AE6F45A21}"/>
                      </a:ext>
                    </a:extLst>
                  </p:cNvPr>
                  <p:cNvSpPr>
                    <a:spLocks noChangeShapeType="1"/>
                  </p:cNvSpPr>
                  <p:nvPr/>
                </p:nvSpPr>
                <p:spPr bwMode="auto">
                  <a:xfrm flipH="1">
                    <a:off x="7882753"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1" name="Line 87">
                    <a:extLst>
                      <a:ext uri="{FF2B5EF4-FFF2-40B4-BE49-F238E27FC236}">
                        <a16:creationId xmlns:a16="http://schemas.microsoft.com/office/drawing/2014/main" id="{FF4694BC-7812-E565-8C2F-E898B6817680}"/>
                      </a:ext>
                    </a:extLst>
                  </p:cNvPr>
                  <p:cNvSpPr>
                    <a:spLocks noChangeShapeType="1"/>
                  </p:cNvSpPr>
                  <p:nvPr/>
                </p:nvSpPr>
                <p:spPr bwMode="auto">
                  <a:xfrm flipH="1">
                    <a:off x="7882753"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2" name="Line 88">
                    <a:extLst>
                      <a:ext uri="{FF2B5EF4-FFF2-40B4-BE49-F238E27FC236}">
                        <a16:creationId xmlns:a16="http://schemas.microsoft.com/office/drawing/2014/main" id="{D7553606-9F43-7091-90F1-04A23871CB0B}"/>
                      </a:ext>
                    </a:extLst>
                  </p:cNvPr>
                  <p:cNvSpPr>
                    <a:spLocks noChangeShapeType="1"/>
                  </p:cNvSpPr>
                  <p:nvPr/>
                </p:nvSpPr>
                <p:spPr bwMode="auto">
                  <a:xfrm flipH="1">
                    <a:off x="7882753"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3" name="Line 89">
                    <a:extLst>
                      <a:ext uri="{FF2B5EF4-FFF2-40B4-BE49-F238E27FC236}">
                        <a16:creationId xmlns:a16="http://schemas.microsoft.com/office/drawing/2014/main" id="{448B3E24-3F94-F122-2777-A166028A3C40}"/>
                      </a:ext>
                    </a:extLst>
                  </p:cNvPr>
                  <p:cNvSpPr>
                    <a:spLocks noChangeShapeType="1"/>
                  </p:cNvSpPr>
                  <p:nvPr/>
                </p:nvSpPr>
                <p:spPr bwMode="auto">
                  <a:xfrm flipH="1">
                    <a:off x="7643146"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4" name="Line 90">
                    <a:extLst>
                      <a:ext uri="{FF2B5EF4-FFF2-40B4-BE49-F238E27FC236}">
                        <a16:creationId xmlns:a16="http://schemas.microsoft.com/office/drawing/2014/main" id="{6F5B5925-6230-495A-C0D1-7E01DE26E653}"/>
                      </a:ext>
                    </a:extLst>
                  </p:cNvPr>
                  <p:cNvSpPr>
                    <a:spLocks noChangeShapeType="1"/>
                  </p:cNvSpPr>
                  <p:nvPr/>
                </p:nvSpPr>
                <p:spPr bwMode="auto">
                  <a:xfrm flipH="1">
                    <a:off x="7643146"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5" name="Line 91">
                    <a:extLst>
                      <a:ext uri="{FF2B5EF4-FFF2-40B4-BE49-F238E27FC236}">
                        <a16:creationId xmlns:a16="http://schemas.microsoft.com/office/drawing/2014/main" id="{12D5FC4A-9C88-3BD3-F9F6-FDA18C92E493}"/>
                      </a:ext>
                    </a:extLst>
                  </p:cNvPr>
                  <p:cNvSpPr>
                    <a:spLocks noChangeShapeType="1"/>
                  </p:cNvSpPr>
                  <p:nvPr/>
                </p:nvSpPr>
                <p:spPr bwMode="auto">
                  <a:xfrm flipH="1">
                    <a:off x="7643146"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6" name="Line 92">
                    <a:extLst>
                      <a:ext uri="{FF2B5EF4-FFF2-40B4-BE49-F238E27FC236}">
                        <a16:creationId xmlns:a16="http://schemas.microsoft.com/office/drawing/2014/main" id="{FC83124A-A474-2434-7922-0B1BCFED0FD0}"/>
                      </a:ext>
                    </a:extLst>
                  </p:cNvPr>
                  <p:cNvSpPr>
                    <a:spLocks noChangeShapeType="1"/>
                  </p:cNvSpPr>
                  <p:nvPr/>
                </p:nvSpPr>
                <p:spPr bwMode="auto">
                  <a:xfrm flipH="1">
                    <a:off x="7643146"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7" name="Line 93">
                    <a:extLst>
                      <a:ext uri="{FF2B5EF4-FFF2-40B4-BE49-F238E27FC236}">
                        <a16:creationId xmlns:a16="http://schemas.microsoft.com/office/drawing/2014/main" id="{9ED87D4C-D7F7-0D01-5A60-74B573713DB8}"/>
                      </a:ext>
                    </a:extLst>
                  </p:cNvPr>
                  <p:cNvSpPr>
                    <a:spLocks noChangeShapeType="1"/>
                  </p:cNvSpPr>
                  <p:nvPr/>
                </p:nvSpPr>
                <p:spPr bwMode="auto">
                  <a:xfrm flipH="1">
                    <a:off x="7643146"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8" name="Line 94">
                    <a:extLst>
                      <a:ext uri="{FF2B5EF4-FFF2-40B4-BE49-F238E27FC236}">
                        <a16:creationId xmlns:a16="http://schemas.microsoft.com/office/drawing/2014/main" id="{8F516048-3724-3CC8-90AB-79207D27C026}"/>
                      </a:ext>
                    </a:extLst>
                  </p:cNvPr>
                  <p:cNvSpPr>
                    <a:spLocks noChangeShapeType="1"/>
                  </p:cNvSpPr>
                  <p:nvPr/>
                </p:nvSpPr>
                <p:spPr bwMode="auto">
                  <a:xfrm>
                    <a:off x="770920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99" name="Line 95">
                    <a:extLst>
                      <a:ext uri="{FF2B5EF4-FFF2-40B4-BE49-F238E27FC236}">
                        <a16:creationId xmlns:a16="http://schemas.microsoft.com/office/drawing/2014/main" id="{EC4E73DA-2538-8FFA-653A-F689FB3D13AB}"/>
                      </a:ext>
                    </a:extLst>
                  </p:cNvPr>
                  <p:cNvSpPr>
                    <a:spLocks noChangeShapeType="1"/>
                  </p:cNvSpPr>
                  <p:nvPr/>
                </p:nvSpPr>
                <p:spPr bwMode="auto">
                  <a:xfrm>
                    <a:off x="774279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300" name="Line 96">
                    <a:extLst>
                      <a:ext uri="{FF2B5EF4-FFF2-40B4-BE49-F238E27FC236}">
                        <a16:creationId xmlns:a16="http://schemas.microsoft.com/office/drawing/2014/main" id="{5E5F43BA-76B9-7419-3A21-F2FD94E27460}"/>
                      </a:ext>
                    </a:extLst>
                  </p:cNvPr>
                  <p:cNvSpPr>
                    <a:spLocks noChangeShapeType="1"/>
                  </p:cNvSpPr>
                  <p:nvPr/>
                </p:nvSpPr>
                <p:spPr bwMode="auto">
                  <a:xfrm>
                    <a:off x="777862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301" name="Line 97">
                    <a:extLst>
                      <a:ext uri="{FF2B5EF4-FFF2-40B4-BE49-F238E27FC236}">
                        <a16:creationId xmlns:a16="http://schemas.microsoft.com/office/drawing/2014/main" id="{5888E4FF-5A8C-CD61-C9C3-1847220BB73E}"/>
                      </a:ext>
                    </a:extLst>
                  </p:cNvPr>
                  <p:cNvSpPr>
                    <a:spLocks noChangeShapeType="1"/>
                  </p:cNvSpPr>
                  <p:nvPr/>
                </p:nvSpPr>
                <p:spPr bwMode="auto">
                  <a:xfrm>
                    <a:off x="781221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302" name="Line 98">
                    <a:extLst>
                      <a:ext uri="{FF2B5EF4-FFF2-40B4-BE49-F238E27FC236}">
                        <a16:creationId xmlns:a16="http://schemas.microsoft.com/office/drawing/2014/main" id="{D74DF3BD-1539-5402-E748-9A6341DA56CE}"/>
                      </a:ext>
                    </a:extLst>
                  </p:cNvPr>
                  <p:cNvSpPr>
                    <a:spLocks noChangeShapeType="1"/>
                  </p:cNvSpPr>
                  <p:nvPr/>
                </p:nvSpPr>
                <p:spPr bwMode="auto">
                  <a:xfrm>
                    <a:off x="7846924"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sp>
              <p:nvSpPr>
                <p:cNvPr id="281" name="Freeform 78">
                  <a:extLst>
                    <a:ext uri="{FF2B5EF4-FFF2-40B4-BE49-F238E27FC236}">
                      <a16:creationId xmlns:a16="http://schemas.microsoft.com/office/drawing/2014/main" id="{6DDF56F8-5BA0-11E3-2A64-7A6E61057AE5}"/>
                    </a:ext>
                  </a:extLst>
                </p:cNvPr>
                <p:cNvSpPr>
                  <a:spLocks/>
                </p:cNvSpPr>
                <p:nvPr/>
              </p:nvSpPr>
              <p:spPr bwMode="auto">
                <a:xfrm>
                  <a:off x="6030706" y="-567944"/>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50E6FF"/>
                </a:solid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grpSp>
            <p:nvGrpSpPr>
              <p:cNvPr id="160" name="Group 159">
                <a:extLst>
                  <a:ext uri="{FF2B5EF4-FFF2-40B4-BE49-F238E27FC236}">
                    <a16:creationId xmlns:a16="http://schemas.microsoft.com/office/drawing/2014/main" id="{ACCCCC52-832F-AF96-B60F-F9AA4D02BDAD}"/>
                  </a:ext>
                </a:extLst>
              </p:cNvPr>
              <p:cNvGrpSpPr/>
              <p:nvPr/>
            </p:nvGrpSpPr>
            <p:grpSpPr>
              <a:xfrm>
                <a:off x="7560418" y="2811655"/>
                <a:ext cx="212589" cy="211711"/>
                <a:chOff x="5995996" y="-602653"/>
                <a:chExt cx="270958" cy="269839"/>
              </a:xfrm>
            </p:grpSpPr>
            <p:grpSp>
              <p:nvGrpSpPr>
                <p:cNvPr id="226" name="Group 225">
                  <a:extLst>
                    <a:ext uri="{FF2B5EF4-FFF2-40B4-BE49-F238E27FC236}">
                      <a16:creationId xmlns:a16="http://schemas.microsoft.com/office/drawing/2014/main" id="{C09B1B00-A700-1ED3-3E14-06316EBD8DCA}"/>
                    </a:ext>
                  </a:extLst>
                </p:cNvPr>
                <p:cNvGrpSpPr/>
                <p:nvPr/>
              </p:nvGrpSpPr>
              <p:grpSpPr>
                <a:xfrm>
                  <a:off x="5995996" y="-602653"/>
                  <a:ext cx="270958" cy="269839"/>
                  <a:chOff x="7643146" y="2995601"/>
                  <a:chExt cx="270958" cy="269839"/>
                </a:xfrm>
                <a:solidFill>
                  <a:srgbClr val="0078D4"/>
                </a:solidFill>
              </p:grpSpPr>
              <p:sp>
                <p:nvSpPr>
                  <p:cNvPr id="228" name="Freeform 78">
                    <a:extLst>
                      <a:ext uri="{FF2B5EF4-FFF2-40B4-BE49-F238E27FC236}">
                        <a16:creationId xmlns:a16="http://schemas.microsoft.com/office/drawing/2014/main" id="{2CE6A00E-4ED3-57EC-A1DA-9335780D1790}"/>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9" name="Line 79">
                    <a:extLst>
                      <a:ext uri="{FF2B5EF4-FFF2-40B4-BE49-F238E27FC236}">
                        <a16:creationId xmlns:a16="http://schemas.microsoft.com/office/drawing/2014/main" id="{D5580FB4-2976-68CF-0DB6-ED808B3D3167}"/>
                      </a:ext>
                    </a:extLst>
                  </p:cNvPr>
                  <p:cNvSpPr>
                    <a:spLocks noChangeShapeType="1"/>
                  </p:cNvSpPr>
                  <p:nvPr/>
                </p:nvSpPr>
                <p:spPr bwMode="auto">
                  <a:xfrm>
                    <a:off x="770920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1" name="Line 80">
                    <a:extLst>
                      <a:ext uri="{FF2B5EF4-FFF2-40B4-BE49-F238E27FC236}">
                        <a16:creationId xmlns:a16="http://schemas.microsoft.com/office/drawing/2014/main" id="{A1A9DFD9-AE87-ABD6-621C-59E1294A5557}"/>
                      </a:ext>
                    </a:extLst>
                  </p:cNvPr>
                  <p:cNvSpPr>
                    <a:spLocks noChangeShapeType="1"/>
                  </p:cNvSpPr>
                  <p:nvPr/>
                </p:nvSpPr>
                <p:spPr bwMode="auto">
                  <a:xfrm>
                    <a:off x="774279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2" name="Line 81">
                    <a:extLst>
                      <a:ext uri="{FF2B5EF4-FFF2-40B4-BE49-F238E27FC236}">
                        <a16:creationId xmlns:a16="http://schemas.microsoft.com/office/drawing/2014/main" id="{0258FC8E-CAA7-D1C5-A3A6-53EB04274FDD}"/>
                      </a:ext>
                    </a:extLst>
                  </p:cNvPr>
                  <p:cNvSpPr>
                    <a:spLocks noChangeShapeType="1"/>
                  </p:cNvSpPr>
                  <p:nvPr/>
                </p:nvSpPr>
                <p:spPr bwMode="auto">
                  <a:xfrm>
                    <a:off x="777862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3" name="Line 82">
                    <a:extLst>
                      <a:ext uri="{FF2B5EF4-FFF2-40B4-BE49-F238E27FC236}">
                        <a16:creationId xmlns:a16="http://schemas.microsoft.com/office/drawing/2014/main" id="{7E387289-A927-AE8C-9A6A-29CB40926C54}"/>
                      </a:ext>
                    </a:extLst>
                  </p:cNvPr>
                  <p:cNvSpPr>
                    <a:spLocks noChangeShapeType="1"/>
                  </p:cNvSpPr>
                  <p:nvPr/>
                </p:nvSpPr>
                <p:spPr bwMode="auto">
                  <a:xfrm>
                    <a:off x="781221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4" name="Line 83">
                    <a:extLst>
                      <a:ext uri="{FF2B5EF4-FFF2-40B4-BE49-F238E27FC236}">
                        <a16:creationId xmlns:a16="http://schemas.microsoft.com/office/drawing/2014/main" id="{027C32B0-DDC4-29B1-E3B3-FF21C28023D9}"/>
                      </a:ext>
                    </a:extLst>
                  </p:cNvPr>
                  <p:cNvSpPr>
                    <a:spLocks noChangeShapeType="1"/>
                  </p:cNvSpPr>
                  <p:nvPr/>
                </p:nvSpPr>
                <p:spPr bwMode="auto">
                  <a:xfrm>
                    <a:off x="7846924"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5" name="Line 84">
                    <a:extLst>
                      <a:ext uri="{FF2B5EF4-FFF2-40B4-BE49-F238E27FC236}">
                        <a16:creationId xmlns:a16="http://schemas.microsoft.com/office/drawing/2014/main" id="{2AB03D75-E9CE-4C13-4A8C-2EEA3CD3BACE}"/>
                      </a:ext>
                    </a:extLst>
                  </p:cNvPr>
                  <p:cNvSpPr>
                    <a:spLocks noChangeShapeType="1"/>
                  </p:cNvSpPr>
                  <p:nvPr/>
                </p:nvSpPr>
                <p:spPr bwMode="auto">
                  <a:xfrm flipH="1">
                    <a:off x="7882753"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6" name="Line 85">
                    <a:extLst>
                      <a:ext uri="{FF2B5EF4-FFF2-40B4-BE49-F238E27FC236}">
                        <a16:creationId xmlns:a16="http://schemas.microsoft.com/office/drawing/2014/main" id="{2B70AAE5-6D87-CA9E-68D2-180ECFF4DC7C}"/>
                      </a:ext>
                    </a:extLst>
                  </p:cNvPr>
                  <p:cNvSpPr>
                    <a:spLocks noChangeShapeType="1"/>
                  </p:cNvSpPr>
                  <p:nvPr/>
                </p:nvSpPr>
                <p:spPr bwMode="auto">
                  <a:xfrm flipH="1">
                    <a:off x="7882753"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7" name="Line 86">
                    <a:extLst>
                      <a:ext uri="{FF2B5EF4-FFF2-40B4-BE49-F238E27FC236}">
                        <a16:creationId xmlns:a16="http://schemas.microsoft.com/office/drawing/2014/main" id="{EC3E3A55-CD69-9E96-6E51-1E5F6E4BBE6E}"/>
                      </a:ext>
                    </a:extLst>
                  </p:cNvPr>
                  <p:cNvSpPr>
                    <a:spLocks noChangeShapeType="1"/>
                  </p:cNvSpPr>
                  <p:nvPr/>
                </p:nvSpPr>
                <p:spPr bwMode="auto">
                  <a:xfrm flipH="1">
                    <a:off x="7882753"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8" name="Line 87">
                    <a:extLst>
                      <a:ext uri="{FF2B5EF4-FFF2-40B4-BE49-F238E27FC236}">
                        <a16:creationId xmlns:a16="http://schemas.microsoft.com/office/drawing/2014/main" id="{B9137879-E123-EE8E-0FCB-BD28471027D4}"/>
                      </a:ext>
                    </a:extLst>
                  </p:cNvPr>
                  <p:cNvSpPr>
                    <a:spLocks noChangeShapeType="1"/>
                  </p:cNvSpPr>
                  <p:nvPr/>
                </p:nvSpPr>
                <p:spPr bwMode="auto">
                  <a:xfrm flipH="1">
                    <a:off x="7882753"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69" name="Line 88">
                    <a:extLst>
                      <a:ext uri="{FF2B5EF4-FFF2-40B4-BE49-F238E27FC236}">
                        <a16:creationId xmlns:a16="http://schemas.microsoft.com/office/drawing/2014/main" id="{8B76F85E-71D3-9180-564C-E6D61341C130}"/>
                      </a:ext>
                    </a:extLst>
                  </p:cNvPr>
                  <p:cNvSpPr>
                    <a:spLocks noChangeShapeType="1"/>
                  </p:cNvSpPr>
                  <p:nvPr/>
                </p:nvSpPr>
                <p:spPr bwMode="auto">
                  <a:xfrm flipH="1">
                    <a:off x="7882753"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0" name="Line 89">
                    <a:extLst>
                      <a:ext uri="{FF2B5EF4-FFF2-40B4-BE49-F238E27FC236}">
                        <a16:creationId xmlns:a16="http://schemas.microsoft.com/office/drawing/2014/main" id="{E558C6D9-DDA5-397A-75E2-E245406E5879}"/>
                      </a:ext>
                    </a:extLst>
                  </p:cNvPr>
                  <p:cNvSpPr>
                    <a:spLocks noChangeShapeType="1"/>
                  </p:cNvSpPr>
                  <p:nvPr/>
                </p:nvSpPr>
                <p:spPr bwMode="auto">
                  <a:xfrm flipH="1">
                    <a:off x="7643146"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1" name="Line 90">
                    <a:extLst>
                      <a:ext uri="{FF2B5EF4-FFF2-40B4-BE49-F238E27FC236}">
                        <a16:creationId xmlns:a16="http://schemas.microsoft.com/office/drawing/2014/main" id="{26188081-1FBE-55B4-735A-5D03EAEC84F2}"/>
                      </a:ext>
                    </a:extLst>
                  </p:cNvPr>
                  <p:cNvSpPr>
                    <a:spLocks noChangeShapeType="1"/>
                  </p:cNvSpPr>
                  <p:nvPr/>
                </p:nvSpPr>
                <p:spPr bwMode="auto">
                  <a:xfrm flipH="1">
                    <a:off x="7643146"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2" name="Line 91">
                    <a:extLst>
                      <a:ext uri="{FF2B5EF4-FFF2-40B4-BE49-F238E27FC236}">
                        <a16:creationId xmlns:a16="http://schemas.microsoft.com/office/drawing/2014/main" id="{E8CED5F4-A69D-F2D9-9F9D-2573DDBCCFFB}"/>
                      </a:ext>
                    </a:extLst>
                  </p:cNvPr>
                  <p:cNvSpPr>
                    <a:spLocks noChangeShapeType="1"/>
                  </p:cNvSpPr>
                  <p:nvPr/>
                </p:nvSpPr>
                <p:spPr bwMode="auto">
                  <a:xfrm flipH="1">
                    <a:off x="7643146"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3" name="Line 92">
                    <a:extLst>
                      <a:ext uri="{FF2B5EF4-FFF2-40B4-BE49-F238E27FC236}">
                        <a16:creationId xmlns:a16="http://schemas.microsoft.com/office/drawing/2014/main" id="{493DE610-0F0F-79C9-F2B9-0F711B1E971C}"/>
                      </a:ext>
                    </a:extLst>
                  </p:cNvPr>
                  <p:cNvSpPr>
                    <a:spLocks noChangeShapeType="1"/>
                  </p:cNvSpPr>
                  <p:nvPr/>
                </p:nvSpPr>
                <p:spPr bwMode="auto">
                  <a:xfrm flipH="1">
                    <a:off x="7643146"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4" name="Line 93">
                    <a:extLst>
                      <a:ext uri="{FF2B5EF4-FFF2-40B4-BE49-F238E27FC236}">
                        <a16:creationId xmlns:a16="http://schemas.microsoft.com/office/drawing/2014/main" id="{EABEE6F4-D9EC-7048-C389-50094F3DB44A}"/>
                      </a:ext>
                    </a:extLst>
                  </p:cNvPr>
                  <p:cNvSpPr>
                    <a:spLocks noChangeShapeType="1"/>
                  </p:cNvSpPr>
                  <p:nvPr/>
                </p:nvSpPr>
                <p:spPr bwMode="auto">
                  <a:xfrm flipH="1">
                    <a:off x="7643146"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5" name="Line 94">
                    <a:extLst>
                      <a:ext uri="{FF2B5EF4-FFF2-40B4-BE49-F238E27FC236}">
                        <a16:creationId xmlns:a16="http://schemas.microsoft.com/office/drawing/2014/main" id="{861F7EEE-63B6-6F9B-7604-975D853DB43B}"/>
                      </a:ext>
                    </a:extLst>
                  </p:cNvPr>
                  <p:cNvSpPr>
                    <a:spLocks noChangeShapeType="1"/>
                  </p:cNvSpPr>
                  <p:nvPr/>
                </p:nvSpPr>
                <p:spPr bwMode="auto">
                  <a:xfrm>
                    <a:off x="770920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6" name="Line 95">
                    <a:extLst>
                      <a:ext uri="{FF2B5EF4-FFF2-40B4-BE49-F238E27FC236}">
                        <a16:creationId xmlns:a16="http://schemas.microsoft.com/office/drawing/2014/main" id="{1B73B99C-61F4-7A7F-6992-193D9C959389}"/>
                      </a:ext>
                    </a:extLst>
                  </p:cNvPr>
                  <p:cNvSpPr>
                    <a:spLocks noChangeShapeType="1"/>
                  </p:cNvSpPr>
                  <p:nvPr/>
                </p:nvSpPr>
                <p:spPr bwMode="auto">
                  <a:xfrm>
                    <a:off x="774279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7" name="Line 96">
                    <a:extLst>
                      <a:ext uri="{FF2B5EF4-FFF2-40B4-BE49-F238E27FC236}">
                        <a16:creationId xmlns:a16="http://schemas.microsoft.com/office/drawing/2014/main" id="{81AD41C1-A808-6C56-D491-1D4488CE2C1E}"/>
                      </a:ext>
                    </a:extLst>
                  </p:cNvPr>
                  <p:cNvSpPr>
                    <a:spLocks noChangeShapeType="1"/>
                  </p:cNvSpPr>
                  <p:nvPr/>
                </p:nvSpPr>
                <p:spPr bwMode="auto">
                  <a:xfrm>
                    <a:off x="777862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8" name="Line 97">
                    <a:extLst>
                      <a:ext uri="{FF2B5EF4-FFF2-40B4-BE49-F238E27FC236}">
                        <a16:creationId xmlns:a16="http://schemas.microsoft.com/office/drawing/2014/main" id="{E61867CE-9642-2056-671E-3866D0AE1CFF}"/>
                      </a:ext>
                    </a:extLst>
                  </p:cNvPr>
                  <p:cNvSpPr>
                    <a:spLocks noChangeShapeType="1"/>
                  </p:cNvSpPr>
                  <p:nvPr/>
                </p:nvSpPr>
                <p:spPr bwMode="auto">
                  <a:xfrm>
                    <a:off x="781221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79" name="Line 98">
                    <a:extLst>
                      <a:ext uri="{FF2B5EF4-FFF2-40B4-BE49-F238E27FC236}">
                        <a16:creationId xmlns:a16="http://schemas.microsoft.com/office/drawing/2014/main" id="{93474D14-427A-E070-011B-D4739DBDA8D2}"/>
                      </a:ext>
                    </a:extLst>
                  </p:cNvPr>
                  <p:cNvSpPr>
                    <a:spLocks noChangeShapeType="1"/>
                  </p:cNvSpPr>
                  <p:nvPr/>
                </p:nvSpPr>
                <p:spPr bwMode="auto">
                  <a:xfrm>
                    <a:off x="7846924"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sp>
              <p:nvSpPr>
                <p:cNvPr id="227" name="Freeform 78">
                  <a:extLst>
                    <a:ext uri="{FF2B5EF4-FFF2-40B4-BE49-F238E27FC236}">
                      <a16:creationId xmlns:a16="http://schemas.microsoft.com/office/drawing/2014/main" id="{6468F085-041C-51FF-EE29-0AF688AC365B}"/>
                    </a:ext>
                  </a:extLst>
                </p:cNvPr>
                <p:cNvSpPr>
                  <a:spLocks/>
                </p:cNvSpPr>
                <p:nvPr/>
              </p:nvSpPr>
              <p:spPr bwMode="auto">
                <a:xfrm>
                  <a:off x="6030706" y="-567944"/>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50E6FF"/>
                </a:solid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pic>
            <p:nvPicPr>
              <p:cNvPr id="161" name="Graphic 160">
                <a:extLst>
                  <a:ext uri="{FF2B5EF4-FFF2-40B4-BE49-F238E27FC236}">
                    <a16:creationId xmlns:a16="http://schemas.microsoft.com/office/drawing/2014/main" id="{40577C7B-CB34-ECF7-2CAD-183A9B4B1C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0224" y="2749084"/>
                <a:ext cx="234805" cy="183769"/>
              </a:xfrm>
              <a:prstGeom prst="rect">
                <a:avLst/>
              </a:prstGeom>
            </p:spPr>
          </p:pic>
          <p:sp>
            <p:nvSpPr>
              <p:cNvPr id="162" name="Graphic 137">
                <a:extLst>
                  <a:ext uri="{FF2B5EF4-FFF2-40B4-BE49-F238E27FC236}">
                    <a16:creationId xmlns:a16="http://schemas.microsoft.com/office/drawing/2014/main" id="{EDCE7AA8-CBA8-267B-CB00-4350D7E22662}"/>
                  </a:ext>
                </a:extLst>
              </p:cNvPr>
              <p:cNvSpPr/>
              <p:nvPr/>
            </p:nvSpPr>
            <p:spPr>
              <a:xfrm>
                <a:off x="7452076" y="3618791"/>
                <a:ext cx="2583082" cy="1390528"/>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63" name="Rectangle 162">
                <a:extLst>
                  <a:ext uri="{FF2B5EF4-FFF2-40B4-BE49-F238E27FC236}">
                    <a16:creationId xmlns:a16="http://schemas.microsoft.com/office/drawing/2014/main" id="{D91B2E65-B4B6-EB33-1E7F-BEEFF5A52EBE}"/>
                  </a:ext>
                </a:extLst>
              </p:cNvPr>
              <p:cNvSpPr/>
              <p:nvPr/>
            </p:nvSpPr>
            <p:spPr bwMode="auto">
              <a:xfrm>
                <a:off x="7874126" y="3732841"/>
                <a:ext cx="1721812" cy="1653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48087" tIns="0" rIns="148087" bIns="0" numCol="1" spcCol="0" rtlCol="0" fromWordArt="0" anchor="ctr" anchorCtr="0" forceAA="0" compatLnSpc="1">
                <a:prstTxWarp prst="textNoShape">
                  <a:avLst/>
                </a:prstTxWarp>
                <a:noAutofit/>
              </a:bodyPr>
              <a:lstStyle/>
              <a:p>
                <a:pPr algn="ctr" defTabSz="740420">
                  <a:defRPr/>
                </a:pPr>
                <a:r>
                  <a:rPr lang="en-US" sz="1459" kern="0">
                    <a:solidFill>
                      <a:srgbClr val="000000"/>
                    </a:solidFill>
                    <a:latin typeface="Segoe UI Semibold"/>
                  </a:rPr>
                  <a:t>Standby Server</a:t>
                </a:r>
              </a:p>
            </p:txBody>
          </p:sp>
          <p:sp>
            <p:nvSpPr>
              <p:cNvPr id="164" name="Rectangle: Rounded Corners 163">
                <a:extLst>
                  <a:ext uri="{FF2B5EF4-FFF2-40B4-BE49-F238E27FC236}">
                    <a16:creationId xmlns:a16="http://schemas.microsoft.com/office/drawing/2014/main" id="{4C599A55-7560-7F5F-C5F9-D10DC4EA71F1}"/>
                  </a:ext>
                </a:extLst>
              </p:cNvPr>
              <p:cNvSpPr/>
              <p:nvPr/>
            </p:nvSpPr>
            <p:spPr bwMode="auto">
              <a:xfrm>
                <a:off x="7880278" y="3983434"/>
                <a:ext cx="1573618" cy="727283"/>
              </a:xfrm>
              <a:prstGeom prst="roundRect">
                <a:avLst>
                  <a:gd name="adj" fmla="val 0"/>
                </a:avLst>
              </a:prstGeom>
              <a:solidFill>
                <a:srgbClr val="FFFFFF"/>
              </a:solidFill>
              <a:ln w="12700" cap="flat" cmpd="sng" algn="ctr">
                <a:solidFill>
                  <a:srgbClr val="0078D4"/>
                </a:solidFill>
                <a:prstDash val="solid"/>
              </a:ln>
              <a:effectLst/>
            </p:spPr>
            <p:txBody>
              <a:bodyPr rtlCol="0" anchor="ctr"/>
              <a:lstStyle/>
              <a:p>
                <a:pPr algn="ctr" defTabSz="493601">
                  <a:defRPr/>
                </a:pPr>
                <a:endParaRPr lang="en-US" sz="1943" kern="0">
                  <a:solidFill>
                    <a:prstClr val="white"/>
                  </a:solidFill>
                  <a:latin typeface="Arial"/>
                </a:endParaRPr>
              </a:p>
            </p:txBody>
          </p:sp>
          <p:sp>
            <p:nvSpPr>
              <p:cNvPr id="165" name="Rectangle 164">
                <a:extLst>
                  <a:ext uri="{FF2B5EF4-FFF2-40B4-BE49-F238E27FC236}">
                    <a16:creationId xmlns:a16="http://schemas.microsoft.com/office/drawing/2014/main" id="{37A0A126-67CB-31B5-F20C-8BA9805085E4}"/>
                  </a:ext>
                </a:extLst>
              </p:cNvPr>
              <p:cNvSpPr/>
              <p:nvPr/>
            </p:nvSpPr>
            <p:spPr bwMode="auto">
              <a:xfrm>
                <a:off x="8440470" y="4473171"/>
                <a:ext cx="453235" cy="169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740420">
                  <a:defRPr/>
                </a:pPr>
                <a:r>
                  <a:rPr lang="en-US" sz="1134" b="1" kern="0">
                    <a:solidFill>
                      <a:srgbClr val="0078D4"/>
                    </a:solidFill>
                    <a:latin typeface="Segoe UI Semibold"/>
                  </a:rPr>
                  <a:t>MySQL</a:t>
                </a:r>
              </a:p>
            </p:txBody>
          </p:sp>
          <p:sp>
            <p:nvSpPr>
              <p:cNvPr id="166" name="Rectangle 165">
                <a:extLst>
                  <a:ext uri="{FF2B5EF4-FFF2-40B4-BE49-F238E27FC236}">
                    <a16:creationId xmlns:a16="http://schemas.microsoft.com/office/drawing/2014/main" id="{FD58C0A4-DA02-AEFA-1C26-B62F97D3B1C3}"/>
                  </a:ext>
                </a:extLst>
              </p:cNvPr>
              <p:cNvSpPr/>
              <p:nvPr/>
            </p:nvSpPr>
            <p:spPr bwMode="auto">
              <a:xfrm>
                <a:off x="7876179" y="3978489"/>
                <a:ext cx="1573618"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148087" bIns="0" numCol="1" spcCol="0" rtlCol="0" fromWordArt="0" anchor="ctr" anchorCtr="0" forceAA="0" compatLnSpc="1">
                <a:prstTxWarp prst="textNoShape">
                  <a:avLst/>
                </a:prstTxWarp>
                <a:noAutofit/>
              </a:bodyPr>
              <a:lstStyle/>
              <a:p>
                <a:pPr defTabSz="740420">
                  <a:defRPr/>
                </a:pPr>
                <a:r>
                  <a:rPr lang="en-US" sz="809" kern="0">
                    <a:solidFill>
                      <a:srgbClr val="000000"/>
                    </a:solidFill>
                    <a:latin typeface="Segoe UI Semibold"/>
                  </a:rPr>
                  <a:t>Linux VM</a:t>
                </a:r>
              </a:p>
            </p:txBody>
          </p:sp>
          <p:pic>
            <p:nvPicPr>
              <p:cNvPr id="167" name="Graphic 166">
                <a:extLst>
                  <a:ext uri="{FF2B5EF4-FFF2-40B4-BE49-F238E27FC236}">
                    <a16:creationId xmlns:a16="http://schemas.microsoft.com/office/drawing/2014/main" id="{90A53370-1CEB-3CB5-DBC2-D31812F6C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111" y="4059237"/>
                <a:ext cx="355952" cy="397843"/>
              </a:xfrm>
              <a:prstGeom prst="rect">
                <a:avLst/>
              </a:prstGeom>
            </p:spPr>
          </p:pic>
          <p:sp>
            <p:nvSpPr>
              <p:cNvPr id="168" name="Rectangle: Rounded Corners 167">
                <a:extLst>
                  <a:ext uri="{FF2B5EF4-FFF2-40B4-BE49-F238E27FC236}">
                    <a16:creationId xmlns:a16="http://schemas.microsoft.com/office/drawing/2014/main" id="{253FAC9C-2E4D-68A8-DB64-EDD073AD563C}"/>
                  </a:ext>
                </a:extLst>
              </p:cNvPr>
              <p:cNvSpPr/>
              <p:nvPr/>
            </p:nvSpPr>
            <p:spPr bwMode="auto">
              <a:xfrm>
                <a:off x="10708603" y="4246111"/>
                <a:ext cx="673445" cy="695842"/>
              </a:xfrm>
              <a:prstGeom prst="roundRect">
                <a:avLst>
                  <a:gd name="adj" fmla="val 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087" tIns="118470" rIns="148087" bIns="118470" numCol="1" spcCol="0" rtlCol="0" fromWordArt="0" anchor="b" anchorCtr="0" forceAA="0" compatLnSpc="1">
                <a:prstTxWarp prst="textNoShape">
                  <a:avLst/>
                </a:prstTxWarp>
                <a:noAutofit/>
              </a:bodyPr>
              <a:lstStyle/>
              <a:p>
                <a:pPr defTabSz="755053" fontAlgn="base">
                  <a:spcBef>
                    <a:spcPct val="0"/>
                  </a:spcBef>
                  <a:spcAft>
                    <a:spcPct val="0"/>
                  </a:spcAft>
                  <a:defRPr/>
                </a:pPr>
                <a:endParaRPr lang="en-US" sz="972" kern="0">
                  <a:solidFill>
                    <a:srgbClr val="FFFFFF"/>
                  </a:solidFill>
                  <a:latin typeface="Segoe UI"/>
                  <a:ea typeface="Segoe UI" pitchFamily="34" charset="0"/>
                  <a:cs typeface="Segoe UI" pitchFamily="34" charset="0"/>
                </a:endParaRPr>
              </a:p>
            </p:txBody>
          </p:sp>
          <p:pic>
            <p:nvPicPr>
              <p:cNvPr id="169" name="Graphic 168">
                <a:extLst>
                  <a:ext uri="{FF2B5EF4-FFF2-40B4-BE49-F238E27FC236}">
                    <a16:creationId xmlns:a16="http://schemas.microsoft.com/office/drawing/2014/main" id="{9C32DBFE-0F7A-A0BB-FC0C-69215282D95B}"/>
                  </a:ext>
                </a:extLst>
              </p:cNvPr>
              <p:cNvPicPr preferRelativeResize="0">
                <a:picLocks/>
              </p:cNvPicPr>
              <p:nvPr/>
            </p:nvPicPr>
            <p:blipFill>
              <a:blip r:embed="rId5">
                <a:extLst>
                  <a:ext uri="{96DAC541-7B7A-43D3-8B79-37D633B846F1}">
                    <asvg:svgBlip xmlns:asvg="http://schemas.microsoft.com/office/drawing/2016/SVG/main" r:embed="rId6"/>
                  </a:ext>
                </a:extLst>
              </a:blip>
              <a:stretch>
                <a:fillRect/>
              </a:stretch>
            </p:blipFill>
            <p:spPr>
              <a:xfrm>
                <a:off x="10947266" y="4326618"/>
                <a:ext cx="196119" cy="228805"/>
              </a:xfrm>
              <a:prstGeom prst="rect">
                <a:avLst/>
              </a:prstGeom>
            </p:spPr>
          </p:pic>
          <p:sp>
            <p:nvSpPr>
              <p:cNvPr id="170" name="TextBox 169">
                <a:extLst>
                  <a:ext uri="{FF2B5EF4-FFF2-40B4-BE49-F238E27FC236}">
                    <a16:creationId xmlns:a16="http://schemas.microsoft.com/office/drawing/2014/main" id="{24A01D17-BEC2-618F-1812-BE72CF72BE9E}"/>
                  </a:ext>
                </a:extLst>
              </p:cNvPr>
              <p:cNvSpPr txBox="1"/>
              <p:nvPr/>
            </p:nvSpPr>
            <p:spPr>
              <a:xfrm>
                <a:off x="10708602" y="4618242"/>
                <a:ext cx="673445" cy="241146"/>
              </a:xfrm>
              <a:prstGeom prst="rect">
                <a:avLst/>
              </a:prstGeom>
              <a:noFill/>
            </p:spPr>
            <p:txBody>
              <a:bodyPr wrap="square" lIns="0" tIns="0" rIns="0" bIns="0" rtlCol="0" anchor="b" anchorCtr="0">
                <a:spAutoFit/>
              </a:bodyPr>
              <a:lstStyle/>
              <a:p>
                <a:pPr algn="ctr" defTabSz="740420">
                  <a:defRPr/>
                </a:pPr>
                <a:r>
                  <a:rPr lang="en-US" sz="809" kern="0">
                    <a:solidFill>
                      <a:srgbClr val="FFFFFF"/>
                    </a:solidFill>
                    <a:latin typeface="Segoe UI Semibold"/>
                  </a:rPr>
                  <a:t>Azure </a:t>
                </a:r>
                <a:br>
                  <a:rPr lang="en-US" sz="809" kern="0">
                    <a:solidFill>
                      <a:srgbClr val="FFFFFF"/>
                    </a:solidFill>
                    <a:latin typeface="Segoe UI Semibold"/>
                  </a:rPr>
                </a:br>
                <a:r>
                  <a:rPr lang="en-US" sz="809" kern="0">
                    <a:solidFill>
                      <a:srgbClr val="FFFFFF"/>
                    </a:solidFill>
                    <a:latin typeface="Segoe UI Semibold"/>
                  </a:rPr>
                  <a:t>Storage</a:t>
                </a:r>
              </a:p>
            </p:txBody>
          </p:sp>
          <p:cxnSp>
            <p:nvCxnSpPr>
              <p:cNvPr id="171" name="Connector: Elbow 170">
                <a:extLst>
                  <a:ext uri="{FF2B5EF4-FFF2-40B4-BE49-F238E27FC236}">
                    <a16:creationId xmlns:a16="http://schemas.microsoft.com/office/drawing/2014/main" id="{BF996CB9-30E1-D0F0-C984-91219C0DAC3A}"/>
                  </a:ext>
                </a:extLst>
              </p:cNvPr>
              <p:cNvCxnSpPr/>
              <p:nvPr/>
            </p:nvCxnSpPr>
            <p:spPr>
              <a:xfrm rot="10800000" flipV="1">
                <a:off x="9453897" y="2877293"/>
                <a:ext cx="1254707" cy="1291359"/>
              </a:xfrm>
              <a:prstGeom prst="bentConnector3">
                <a:avLst>
                  <a:gd name="adj1" fmla="val 48800"/>
                </a:avLst>
              </a:prstGeom>
              <a:noFill/>
              <a:ln w="12700" cap="flat" cmpd="sng" algn="ctr">
                <a:solidFill>
                  <a:sysClr val="windowText" lastClr="000000"/>
                </a:solidFill>
                <a:prstDash val="solid"/>
                <a:headEnd type="none" w="lg" len="med"/>
                <a:tailEnd type="triangle"/>
              </a:ln>
              <a:effectLst/>
            </p:spPr>
          </p:cxnSp>
          <p:cxnSp>
            <p:nvCxnSpPr>
              <p:cNvPr id="172" name="Straight Arrow Connector 171">
                <a:extLst>
                  <a:ext uri="{FF2B5EF4-FFF2-40B4-BE49-F238E27FC236}">
                    <a16:creationId xmlns:a16="http://schemas.microsoft.com/office/drawing/2014/main" id="{BAD3F54C-3089-93D9-1103-C902EEEC317A}"/>
                  </a:ext>
                </a:extLst>
              </p:cNvPr>
              <p:cNvCxnSpPr/>
              <p:nvPr/>
            </p:nvCxnSpPr>
            <p:spPr>
              <a:xfrm>
                <a:off x="9449797" y="2710296"/>
                <a:ext cx="1258805" cy="0"/>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173" name="Connector: Elbow 172">
                <a:extLst>
                  <a:ext uri="{FF2B5EF4-FFF2-40B4-BE49-F238E27FC236}">
                    <a16:creationId xmlns:a16="http://schemas.microsoft.com/office/drawing/2014/main" id="{A757E492-2C6D-6F0C-830C-AB041ACE9A25}"/>
                  </a:ext>
                </a:extLst>
              </p:cNvPr>
              <p:cNvCxnSpPr/>
              <p:nvPr/>
            </p:nvCxnSpPr>
            <p:spPr>
              <a:xfrm rot="10800000" flipV="1">
                <a:off x="9453897" y="3832093"/>
                <a:ext cx="1254707" cy="502195"/>
              </a:xfrm>
              <a:prstGeom prst="bentConnector3">
                <a:avLst>
                  <a:gd name="adj1" fmla="val 34505"/>
                </a:avLst>
              </a:prstGeom>
              <a:noFill/>
              <a:ln w="12700" cap="flat" cmpd="sng" algn="ctr">
                <a:solidFill>
                  <a:sysClr val="windowText" lastClr="000000"/>
                </a:solidFill>
                <a:prstDash val="solid"/>
                <a:headEnd type="none" w="lg" len="med"/>
                <a:tailEnd type="triangle"/>
              </a:ln>
              <a:effectLst/>
            </p:spPr>
          </p:cxnSp>
          <p:cxnSp>
            <p:nvCxnSpPr>
              <p:cNvPr id="174" name="Straight Arrow Connector 173">
                <a:extLst>
                  <a:ext uri="{FF2B5EF4-FFF2-40B4-BE49-F238E27FC236}">
                    <a16:creationId xmlns:a16="http://schemas.microsoft.com/office/drawing/2014/main" id="{D2C2D0AC-8EF9-4301-89D5-64F773A75002}"/>
                  </a:ext>
                </a:extLst>
              </p:cNvPr>
              <p:cNvCxnSpPr/>
              <p:nvPr/>
            </p:nvCxnSpPr>
            <p:spPr>
              <a:xfrm>
                <a:off x="9449797" y="4466775"/>
                <a:ext cx="1258805" cy="0"/>
              </a:xfrm>
              <a:prstGeom prst="straightConnector1">
                <a:avLst/>
              </a:prstGeom>
              <a:noFill/>
              <a:ln w="12700" cap="flat" cmpd="sng" algn="ctr">
                <a:solidFill>
                  <a:sysClr val="windowText" lastClr="000000"/>
                </a:solidFill>
                <a:prstDash val="solid"/>
                <a:headEnd type="none" w="lg" len="med"/>
                <a:tailEnd type="triangle"/>
              </a:ln>
              <a:effectLst/>
            </p:spPr>
          </p:cxnSp>
          <p:grpSp>
            <p:nvGrpSpPr>
              <p:cNvPr id="175" name="Group 174">
                <a:extLst>
                  <a:ext uri="{FF2B5EF4-FFF2-40B4-BE49-F238E27FC236}">
                    <a16:creationId xmlns:a16="http://schemas.microsoft.com/office/drawing/2014/main" id="{0BA552AC-1A73-3167-C889-FC88B9E9D9CB}"/>
                  </a:ext>
                </a:extLst>
              </p:cNvPr>
              <p:cNvGrpSpPr/>
              <p:nvPr/>
            </p:nvGrpSpPr>
            <p:grpSpPr>
              <a:xfrm>
                <a:off x="9468406" y="4218844"/>
                <a:ext cx="552242" cy="444353"/>
                <a:chOff x="8953641" y="3257511"/>
                <a:chExt cx="703868" cy="566356"/>
              </a:xfrm>
            </p:grpSpPr>
            <p:sp>
              <p:nvSpPr>
                <p:cNvPr id="178" name="TextBox 177">
                  <a:extLst>
                    <a:ext uri="{FF2B5EF4-FFF2-40B4-BE49-F238E27FC236}">
                      <a16:creationId xmlns:a16="http://schemas.microsoft.com/office/drawing/2014/main" id="{DE3B25D7-CB42-9C83-1241-BDD70F60A2CD}"/>
                    </a:ext>
                  </a:extLst>
                </p:cNvPr>
                <p:cNvSpPr txBox="1"/>
                <p:nvPr/>
              </p:nvSpPr>
              <p:spPr>
                <a:xfrm>
                  <a:off x="8953641" y="3622173"/>
                  <a:ext cx="703868" cy="201694"/>
                </a:xfrm>
                <a:prstGeom prst="rect">
                  <a:avLst/>
                </a:prstGeom>
                <a:noFill/>
              </p:spPr>
              <p:txBody>
                <a:bodyPr wrap="square" lIns="0" tIns="0" rIns="0" bIns="0" rtlCol="0">
                  <a:noAutofit/>
                </a:bodyPr>
                <a:lstStyle/>
                <a:p>
                  <a:pPr algn="ctr" defTabSz="740938">
                    <a:spcAft>
                      <a:spcPts val="648"/>
                    </a:spcAft>
                    <a:buClr>
                      <a:srgbClr val="000000"/>
                    </a:buClr>
                    <a:buSzPct val="100000"/>
                    <a:defRPr/>
                  </a:pPr>
                  <a:r>
                    <a:rPr lang="en-US" sz="851" kern="0">
                      <a:solidFill>
                        <a:srgbClr val="000000"/>
                      </a:solidFill>
                      <a:latin typeface="Segoe UI"/>
                    </a:rPr>
                    <a:t>MSFT NIC</a:t>
                  </a:r>
                </a:p>
              </p:txBody>
            </p:sp>
            <p:grpSp>
              <p:nvGrpSpPr>
                <p:cNvPr id="179" name="Group 178">
                  <a:extLst>
                    <a:ext uri="{FF2B5EF4-FFF2-40B4-BE49-F238E27FC236}">
                      <a16:creationId xmlns:a16="http://schemas.microsoft.com/office/drawing/2014/main" id="{116553FD-ACC8-9D1A-FD9C-FDE37B7A200A}"/>
                    </a:ext>
                  </a:extLst>
                </p:cNvPr>
                <p:cNvGrpSpPr/>
                <p:nvPr/>
              </p:nvGrpSpPr>
              <p:grpSpPr>
                <a:xfrm>
                  <a:off x="9170096" y="3257511"/>
                  <a:ext cx="270958" cy="269839"/>
                  <a:chOff x="5995996" y="-602653"/>
                  <a:chExt cx="270958" cy="269839"/>
                </a:xfrm>
              </p:grpSpPr>
              <p:grpSp>
                <p:nvGrpSpPr>
                  <p:cNvPr id="180" name="Group 179">
                    <a:extLst>
                      <a:ext uri="{FF2B5EF4-FFF2-40B4-BE49-F238E27FC236}">
                        <a16:creationId xmlns:a16="http://schemas.microsoft.com/office/drawing/2014/main" id="{AECD9FF6-804E-2FCC-8D02-F2712E81F75F}"/>
                      </a:ext>
                    </a:extLst>
                  </p:cNvPr>
                  <p:cNvGrpSpPr/>
                  <p:nvPr/>
                </p:nvGrpSpPr>
                <p:grpSpPr>
                  <a:xfrm>
                    <a:off x="5995996" y="-602653"/>
                    <a:ext cx="270958" cy="269839"/>
                    <a:chOff x="7643146" y="2995601"/>
                    <a:chExt cx="270958" cy="269839"/>
                  </a:xfrm>
                  <a:solidFill>
                    <a:srgbClr val="0078D4"/>
                  </a:solidFill>
                </p:grpSpPr>
                <p:sp>
                  <p:nvSpPr>
                    <p:cNvPr id="182" name="Freeform 78">
                      <a:extLst>
                        <a:ext uri="{FF2B5EF4-FFF2-40B4-BE49-F238E27FC236}">
                          <a16:creationId xmlns:a16="http://schemas.microsoft.com/office/drawing/2014/main" id="{62D0F183-1C30-BA7D-7593-237A15F2BF7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3" name="Line 79">
                      <a:extLst>
                        <a:ext uri="{FF2B5EF4-FFF2-40B4-BE49-F238E27FC236}">
                          <a16:creationId xmlns:a16="http://schemas.microsoft.com/office/drawing/2014/main" id="{4968F493-6F0E-64CF-D9C9-CCAD9B87A21A}"/>
                        </a:ext>
                      </a:extLst>
                    </p:cNvPr>
                    <p:cNvSpPr>
                      <a:spLocks noChangeShapeType="1"/>
                    </p:cNvSpPr>
                    <p:nvPr/>
                  </p:nvSpPr>
                  <p:spPr bwMode="auto">
                    <a:xfrm>
                      <a:off x="770920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4" name="Line 80">
                      <a:extLst>
                        <a:ext uri="{FF2B5EF4-FFF2-40B4-BE49-F238E27FC236}">
                          <a16:creationId xmlns:a16="http://schemas.microsoft.com/office/drawing/2014/main" id="{568A8CCA-544A-DDEF-8A06-7CD1DE30C03A}"/>
                        </a:ext>
                      </a:extLst>
                    </p:cNvPr>
                    <p:cNvSpPr>
                      <a:spLocks noChangeShapeType="1"/>
                    </p:cNvSpPr>
                    <p:nvPr/>
                  </p:nvSpPr>
                  <p:spPr bwMode="auto">
                    <a:xfrm>
                      <a:off x="7742796"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185" name="Line 81">
                      <a:extLst>
                        <a:ext uri="{FF2B5EF4-FFF2-40B4-BE49-F238E27FC236}">
                          <a16:creationId xmlns:a16="http://schemas.microsoft.com/office/drawing/2014/main" id="{F26C6E9C-6B2A-5879-EAD7-EE2DD0BF1D74}"/>
                        </a:ext>
                      </a:extLst>
                    </p:cNvPr>
                    <p:cNvSpPr>
                      <a:spLocks noChangeShapeType="1"/>
                    </p:cNvSpPr>
                    <p:nvPr/>
                  </p:nvSpPr>
                  <p:spPr bwMode="auto">
                    <a:xfrm>
                      <a:off x="777862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08" name="Line 82">
                      <a:extLst>
                        <a:ext uri="{FF2B5EF4-FFF2-40B4-BE49-F238E27FC236}">
                          <a16:creationId xmlns:a16="http://schemas.microsoft.com/office/drawing/2014/main" id="{DAEC9BBB-13C2-E222-91AC-CE20464EEA44}"/>
                        </a:ext>
                      </a:extLst>
                    </p:cNvPr>
                    <p:cNvSpPr>
                      <a:spLocks noChangeShapeType="1"/>
                    </p:cNvSpPr>
                    <p:nvPr/>
                  </p:nvSpPr>
                  <p:spPr bwMode="auto">
                    <a:xfrm>
                      <a:off x="7812215"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0" name="Line 83">
                      <a:extLst>
                        <a:ext uri="{FF2B5EF4-FFF2-40B4-BE49-F238E27FC236}">
                          <a16:creationId xmlns:a16="http://schemas.microsoft.com/office/drawing/2014/main" id="{723D0234-DF5D-DB40-1AF8-3D4F33729880}"/>
                        </a:ext>
                      </a:extLst>
                    </p:cNvPr>
                    <p:cNvSpPr>
                      <a:spLocks noChangeShapeType="1"/>
                    </p:cNvSpPr>
                    <p:nvPr/>
                  </p:nvSpPr>
                  <p:spPr bwMode="auto">
                    <a:xfrm>
                      <a:off x="7846924" y="2995601"/>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1" name="Line 84">
                      <a:extLst>
                        <a:ext uri="{FF2B5EF4-FFF2-40B4-BE49-F238E27FC236}">
                          <a16:creationId xmlns:a16="http://schemas.microsoft.com/office/drawing/2014/main" id="{409A9B9D-86DA-F562-6B6B-87287BA237BB}"/>
                        </a:ext>
                      </a:extLst>
                    </p:cNvPr>
                    <p:cNvSpPr>
                      <a:spLocks noChangeShapeType="1"/>
                    </p:cNvSpPr>
                    <p:nvPr/>
                  </p:nvSpPr>
                  <p:spPr bwMode="auto">
                    <a:xfrm flipH="1">
                      <a:off x="7882753"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2" name="Line 85">
                      <a:extLst>
                        <a:ext uri="{FF2B5EF4-FFF2-40B4-BE49-F238E27FC236}">
                          <a16:creationId xmlns:a16="http://schemas.microsoft.com/office/drawing/2014/main" id="{909A74A8-E624-CF53-B3D3-AF20B21BACAE}"/>
                        </a:ext>
                      </a:extLst>
                    </p:cNvPr>
                    <p:cNvSpPr>
                      <a:spLocks noChangeShapeType="1"/>
                    </p:cNvSpPr>
                    <p:nvPr/>
                  </p:nvSpPr>
                  <p:spPr bwMode="auto">
                    <a:xfrm flipH="1">
                      <a:off x="7882753"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3" name="Line 86">
                      <a:extLst>
                        <a:ext uri="{FF2B5EF4-FFF2-40B4-BE49-F238E27FC236}">
                          <a16:creationId xmlns:a16="http://schemas.microsoft.com/office/drawing/2014/main" id="{2BA188A5-D46A-32CD-65ED-47EBCF9CC9AF}"/>
                        </a:ext>
                      </a:extLst>
                    </p:cNvPr>
                    <p:cNvSpPr>
                      <a:spLocks noChangeShapeType="1"/>
                    </p:cNvSpPr>
                    <p:nvPr/>
                  </p:nvSpPr>
                  <p:spPr bwMode="auto">
                    <a:xfrm flipH="1">
                      <a:off x="7882753"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4" name="Line 87">
                      <a:extLst>
                        <a:ext uri="{FF2B5EF4-FFF2-40B4-BE49-F238E27FC236}">
                          <a16:creationId xmlns:a16="http://schemas.microsoft.com/office/drawing/2014/main" id="{CDDB563E-AC6D-6106-C21A-781A4F390A58}"/>
                        </a:ext>
                      </a:extLst>
                    </p:cNvPr>
                    <p:cNvSpPr>
                      <a:spLocks noChangeShapeType="1"/>
                    </p:cNvSpPr>
                    <p:nvPr/>
                  </p:nvSpPr>
                  <p:spPr bwMode="auto">
                    <a:xfrm flipH="1">
                      <a:off x="7882753"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5" name="Line 88">
                      <a:extLst>
                        <a:ext uri="{FF2B5EF4-FFF2-40B4-BE49-F238E27FC236}">
                          <a16:creationId xmlns:a16="http://schemas.microsoft.com/office/drawing/2014/main" id="{E4EFE17A-1904-8FF7-7A13-8FC3A90161CE}"/>
                        </a:ext>
                      </a:extLst>
                    </p:cNvPr>
                    <p:cNvSpPr>
                      <a:spLocks noChangeShapeType="1"/>
                    </p:cNvSpPr>
                    <p:nvPr/>
                  </p:nvSpPr>
                  <p:spPr bwMode="auto">
                    <a:xfrm flipH="1">
                      <a:off x="7882753"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6" name="Line 89">
                      <a:extLst>
                        <a:ext uri="{FF2B5EF4-FFF2-40B4-BE49-F238E27FC236}">
                          <a16:creationId xmlns:a16="http://schemas.microsoft.com/office/drawing/2014/main" id="{980BB6E5-78AF-8169-773F-914889F0B832}"/>
                        </a:ext>
                      </a:extLst>
                    </p:cNvPr>
                    <p:cNvSpPr>
                      <a:spLocks noChangeShapeType="1"/>
                    </p:cNvSpPr>
                    <p:nvPr/>
                  </p:nvSpPr>
                  <p:spPr bwMode="auto">
                    <a:xfrm flipH="1">
                      <a:off x="7643146" y="3060542"/>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7" name="Line 90">
                      <a:extLst>
                        <a:ext uri="{FF2B5EF4-FFF2-40B4-BE49-F238E27FC236}">
                          <a16:creationId xmlns:a16="http://schemas.microsoft.com/office/drawing/2014/main" id="{77DA0AC5-7071-D59D-AB13-FADF1747E2EE}"/>
                        </a:ext>
                      </a:extLst>
                    </p:cNvPr>
                    <p:cNvSpPr>
                      <a:spLocks noChangeShapeType="1"/>
                    </p:cNvSpPr>
                    <p:nvPr/>
                  </p:nvSpPr>
                  <p:spPr bwMode="auto">
                    <a:xfrm flipH="1">
                      <a:off x="7643146" y="309637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8" name="Line 91">
                      <a:extLst>
                        <a:ext uri="{FF2B5EF4-FFF2-40B4-BE49-F238E27FC236}">
                          <a16:creationId xmlns:a16="http://schemas.microsoft.com/office/drawing/2014/main" id="{22F04DA6-C42E-0860-AF08-597BEDAB9461}"/>
                        </a:ext>
                      </a:extLst>
                    </p:cNvPr>
                    <p:cNvSpPr>
                      <a:spLocks noChangeShapeType="1"/>
                    </p:cNvSpPr>
                    <p:nvPr/>
                  </p:nvSpPr>
                  <p:spPr bwMode="auto">
                    <a:xfrm flipH="1">
                      <a:off x="7643146" y="3129961"/>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19" name="Line 92">
                      <a:extLst>
                        <a:ext uri="{FF2B5EF4-FFF2-40B4-BE49-F238E27FC236}">
                          <a16:creationId xmlns:a16="http://schemas.microsoft.com/office/drawing/2014/main" id="{2BD984CD-6420-D85D-6C2F-BAD61733C6D6}"/>
                        </a:ext>
                      </a:extLst>
                    </p:cNvPr>
                    <p:cNvSpPr>
                      <a:spLocks noChangeShapeType="1"/>
                    </p:cNvSpPr>
                    <p:nvPr/>
                  </p:nvSpPr>
                  <p:spPr bwMode="auto">
                    <a:xfrm flipH="1">
                      <a:off x="7643146" y="316467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0" name="Line 93">
                      <a:extLst>
                        <a:ext uri="{FF2B5EF4-FFF2-40B4-BE49-F238E27FC236}">
                          <a16:creationId xmlns:a16="http://schemas.microsoft.com/office/drawing/2014/main" id="{9F13047D-0A37-8961-DE58-3452C709C646}"/>
                        </a:ext>
                      </a:extLst>
                    </p:cNvPr>
                    <p:cNvSpPr>
                      <a:spLocks noChangeShapeType="1"/>
                    </p:cNvSpPr>
                    <p:nvPr/>
                  </p:nvSpPr>
                  <p:spPr bwMode="auto">
                    <a:xfrm flipH="1">
                      <a:off x="7643146" y="3200500"/>
                      <a:ext cx="31351" cy="0"/>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1" name="Line 94">
                      <a:extLst>
                        <a:ext uri="{FF2B5EF4-FFF2-40B4-BE49-F238E27FC236}">
                          <a16:creationId xmlns:a16="http://schemas.microsoft.com/office/drawing/2014/main" id="{4F608F8C-40CA-00F2-479F-F42B01268BC2}"/>
                        </a:ext>
                      </a:extLst>
                    </p:cNvPr>
                    <p:cNvSpPr>
                      <a:spLocks noChangeShapeType="1"/>
                    </p:cNvSpPr>
                    <p:nvPr/>
                  </p:nvSpPr>
                  <p:spPr bwMode="auto">
                    <a:xfrm>
                      <a:off x="770920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2" name="Line 95">
                      <a:extLst>
                        <a:ext uri="{FF2B5EF4-FFF2-40B4-BE49-F238E27FC236}">
                          <a16:creationId xmlns:a16="http://schemas.microsoft.com/office/drawing/2014/main" id="{3D2DF9FD-AB38-0FB6-8861-1376C664D20B}"/>
                        </a:ext>
                      </a:extLst>
                    </p:cNvPr>
                    <p:cNvSpPr>
                      <a:spLocks noChangeShapeType="1"/>
                    </p:cNvSpPr>
                    <p:nvPr/>
                  </p:nvSpPr>
                  <p:spPr bwMode="auto">
                    <a:xfrm>
                      <a:off x="7742796"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3" name="Line 96">
                      <a:extLst>
                        <a:ext uri="{FF2B5EF4-FFF2-40B4-BE49-F238E27FC236}">
                          <a16:creationId xmlns:a16="http://schemas.microsoft.com/office/drawing/2014/main" id="{2F3679AD-5B75-3EF4-074F-6BA1739E3F0B}"/>
                        </a:ext>
                      </a:extLst>
                    </p:cNvPr>
                    <p:cNvSpPr>
                      <a:spLocks noChangeShapeType="1"/>
                    </p:cNvSpPr>
                    <p:nvPr/>
                  </p:nvSpPr>
                  <p:spPr bwMode="auto">
                    <a:xfrm>
                      <a:off x="777862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4" name="Line 97">
                      <a:extLst>
                        <a:ext uri="{FF2B5EF4-FFF2-40B4-BE49-F238E27FC236}">
                          <a16:creationId xmlns:a16="http://schemas.microsoft.com/office/drawing/2014/main" id="{B524FE90-8ED1-EA88-0AD3-2F7F621C704D}"/>
                        </a:ext>
                      </a:extLst>
                    </p:cNvPr>
                    <p:cNvSpPr>
                      <a:spLocks noChangeShapeType="1"/>
                    </p:cNvSpPr>
                    <p:nvPr/>
                  </p:nvSpPr>
                  <p:spPr bwMode="auto">
                    <a:xfrm>
                      <a:off x="7812215"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sp>
                  <p:nvSpPr>
                    <p:cNvPr id="225" name="Line 98">
                      <a:extLst>
                        <a:ext uri="{FF2B5EF4-FFF2-40B4-BE49-F238E27FC236}">
                          <a16:creationId xmlns:a16="http://schemas.microsoft.com/office/drawing/2014/main" id="{727631A4-184D-2D37-E1D7-6AF46CEB0DEC}"/>
                        </a:ext>
                      </a:extLst>
                    </p:cNvPr>
                    <p:cNvSpPr>
                      <a:spLocks noChangeShapeType="1"/>
                    </p:cNvSpPr>
                    <p:nvPr/>
                  </p:nvSpPr>
                  <p:spPr bwMode="auto">
                    <a:xfrm>
                      <a:off x="7846924" y="3234089"/>
                      <a:ext cx="0" cy="31351"/>
                    </a:xfrm>
                    <a:prstGeom prst="line">
                      <a:avLst/>
                    </a:prstGeom>
                    <a:grp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sp>
                <p:nvSpPr>
                  <p:cNvPr id="181" name="Freeform 78">
                    <a:extLst>
                      <a:ext uri="{FF2B5EF4-FFF2-40B4-BE49-F238E27FC236}">
                        <a16:creationId xmlns:a16="http://schemas.microsoft.com/office/drawing/2014/main" id="{078D0CDC-5602-559A-9620-E9982C21489D}"/>
                      </a:ext>
                    </a:extLst>
                  </p:cNvPr>
                  <p:cNvSpPr>
                    <a:spLocks/>
                  </p:cNvSpPr>
                  <p:nvPr/>
                </p:nvSpPr>
                <p:spPr bwMode="auto">
                  <a:xfrm>
                    <a:off x="6030706" y="-567944"/>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50E6FF"/>
                  </a:solidFill>
                  <a:ln w="12700" cap="flat">
                    <a:solidFill>
                      <a:srgbClr val="0078D4"/>
                    </a:solidFill>
                    <a:prstDash val="solid"/>
                    <a:miter lim="800000"/>
                    <a:headEnd/>
                    <a:tailEnd/>
                  </a:ln>
                </p:spPr>
                <p:txBody>
                  <a:bodyPr vert="horz" wrap="square" lIns="58681" tIns="29341" rIns="58681" bIns="29341" numCol="1" anchor="t" anchorCtr="0" compatLnSpc="1">
                    <a:prstTxWarp prst="textNoShape">
                      <a:avLst/>
                    </a:prstTxWarp>
                  </a:bodyPr>
                  <a:lstStyle/>
                  <a:p>
                    <a:pPr defTabSz="726202">
                      <a:defRPr/>
                    </a:pPr>
                    <a:endParaRPr lang="en-US" sz="764" kern="0">
                      <a:solidFill>
                        <a:srgbClr val="505050"/>
                      </a:solidFill>
                      <a:latin typeface="Segoe UI Semilight"/>
                    </a:endParaRPr>
                  </a:p>
                </p:txBody>
              </p:sp>
            </p:grpSp>
          </p:grpSp>
          <p:sp>
            <p:nvSpPr>
              <p:cNvPr id="176" name="Rectangle 175">
                <a:extLst>
                  <a:ext uri="{FF2B5EF4-FFF2-40B4-BE49-F238E27FC236}">
                    <a16:creationId xmlns:a16="http://schemas.microsoft.com/office/drawing/2014/main" id="{B1EE824D-C97A-E686-5440-D1C844786FF1}"/>
                  </a:ext>
                </a:extLst>
              </p:cNvPr>
              <p:cNvSpPr/>
              <p:nvPr/>
            </p:nvSpPr>
            <p:spPr bwMode="auto">
              <a:xfrm>
                <a:off x="9479684" y="3635130"/>
                <a:ext cx="555475"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74092" bIns="0" numCol="1" spcCol="0" rtlCol="0" fromWordArt="0" anchor="ctr" anchorCtr="0" forceAA="0" compatLnSpc="1">
                <a:prstTxWarp prst="textNoShape">
                  <a:avLst/>
                </a:prstTxWarp>
                <a:noAutofit/>
              </a:bodyPr>
              <a:lstStyle/>
              <a:p>
                <a:pPr algn="r" defTabSz="740420">
                  <a:defRPr/>
                </a:pPr>
                <a:r>
                  <a:rPr lang="en-US" sz="809" kern="0">
                    <a:solidFill>
                      <a:srgbClr val="000000"/>
                    </a:solidFill>
                    <a:latin typeface="Segoe UI Semibold"/>
                  </a:rPr>
                  <a:t>AZ-2</a:t>
                </a:r>
              </a:p>
            </p:txBody>
          </p:sp>
          <p:sp>
            <p:nvSpPr>
              <p:cNvPr id="177" name="Rectangle 176">
                <a:extLst>
                  <a:ext uri="{FF2B5EF4-FFF2-40B4-BE49-F238E27FC236}">
                    <a16:creationId xmlns:a16="http://schemas.microsoft.com/office/drawing/2014/main" id="{748328E6-E8D2-694F-1E0B-7B83C57FBB3A}"/>
                  </a:ext>
                </a:extLst>
              </p:cNvPr>
              <p:cNvSpPr/>
              <p:nvPr/>
            </p:nvSpPr>
            <p:spPr bwMode="auto">
              <a:xfrm>
                <a:off x="9479684" y="2140181"/>
                <a:ext cx="555475" cy="2163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74043" tIns="0" rIns="74092" bIns="0" numCol="1" spcCol="0" rtlCol="0" fromWordArt="0" anchor="ctr" anchorCtr="0" forceAA="0" compatLnSpc="1">
                <a:prstTxWarp prst="textNoShape">
                  <a:avLst/>
                </a:prstTxWarp>
                <a:noAutofit/>
              </a:bodyPr>
              <a:lstStyle/>
              <a:p>
                <a:pPr algn="r" defTabSz="740420">
                  <a:defRPr/>
                </a:pPr>
                <a:r>
                  <a:rPr lang="en-US" sz="809" kern="0">
                    <a:solidFill>
                      <a:srgbClr val="000000"/>
                    </a:solidFill>
                    <a:latin typeface="Segoe UI Semibold"/>
                  </a:rPr>
                  <a:t>AZ-1</a:t>
                </a:r>
              </a:p>
            </p:txBody>
          </p:sp>
        </p:grpSp>
      </p:grpSp>
    </p:spTree>
    <p:extLst>
      <p:ext uri="{BB962C8B-B14F-4D97-AF65-F5344CB8AC3E}">
        <p14:creationId xmlns:p14="http://schemas.microsoft.com/office/powerpoint/2010/main" val="40503927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6AF650-E5C6-48D7-AB06-77FAE77F7F1D}"/>
              </a:ext>
            </a:extLst>
          </p:cNvPr>
          <p:cNvSpPr txBox="1">
            <a:spLocks noGrp="1"/>
          </p:cNvSpPr>
          <p:nvPr>
            <p:ph type="title" idx="4294967295"/>
          </p:nvPr>
        </p:nvSpPr>
        <p:spPr>
          <a:xfrm>
            <a:off x="3362631" y="1072664"/>
            <a:ext cx="6909901" cy="1075402"/>
          </a:xfrm>
          <a:prstGeom prst="rect">
            <a:avLst/>
          </a:prstGeom>
          <a:noFill/>
          <a:ln>
            <a:noFill/>
            <a:prstDash/>
          </a:ln>
          <a:effectLst/>
        </p:spPr>
        <p:txBody>
          <a:bodyPr rot="0" spcFirstLastPara="0" vertOverflow="overflow" horzOverflow="overflow" vert="horz" wrap="square" lIns="89643" tIns="44821" rIns="89643" bIns="44821" numCol="1" spcCol="0" rtlCol="0" fromWordArt="0" anchor="b" anchorCtr="0" forceAA="0" compatLnSpc="1">
            <a:prstTxWarp prst="textNoShape">
              <a:avLst/>
            </a:prstTxWarp>
            <a:spAutoFit/>
          </a:bodyPr>
          <a:lstStyle/>
          <a:p>
            <a:pPr defTabSz="914205">
              <a:lnSpc>
                <a:spcPct val="100000"/>
              </a:lnSpc>
              <a:spcBef>
                <a:spcPts val="0"/>
              </a:spcBef>
              <a:defRPr/>
            </a:pPr>
            <a:r>
              <a:rPr lang="en-US" sz="3200" spc="0" dirty="0">
                <a:ln>
                  <a:noFill/>
                </a:ln>
              </a:rPr>
              <a:t>Detect and prevent potential security threats</a:t>
            </a:r>
            <a:endParaRPr lang="en-US" sz="3200" spc="0" dirty="0">
              <a:ln>
                <a:noFill/>
              </a:ln>
              <a:latin typeface="Segoe UI Semibold"/>
              <a:cs typeface="+mn-cs"/>
            </a:endParaRPr>
          </a:p>
        </p:txBody>
      </p:sp>
      <p:grpSp>
        <p:nvGrpSpPr>
          <p:cNvPr id="44" name="Group 43" descr="Threat prevention and detection&#10;">
            <a:extLst>
              <a:ext uri="{FF2B5EF4-FFF2-40B4-BE49-F238E27FC236}">
                <a16:creationId xmlns:a16="http://schemas.microsoft.com/office/drawing/2014/main" id="{E6EFEEE1-A1B6-1EC3-B066-81C6D221DBB7}"/>
              </a:ext>
            </a:extLst>
          </p:cNvPr>
          <p:cNvGrpSpPr/>
          <p:nvPr/>
        </p:nvGrpSpPr>
        <p:grpSpPr>
          <a:xfrm>
            <a:off x="620919" y="579449"/>
            <a:ext cx="2423160" cy="1960523"/>
            <a:chOff x="9178974" y="1444625"/>
            <a:chExt cx="2423160" cy="1960523"/>
          </a:xfrm>
        </p:grpSpPr>
        <p:sp>
          <p:nvSpPr>
            <p:cNvPr id="45" name="Rectangle 44">
              <a:extLst>
                <a:ext uri="{FF2B5EF4-FFF2-40B4-BE49-F238E27FC236}">
                  <a16:creationId xmlns:a16="http://schemas.microsoft.com/office/drawing/2014/main" id="{15C8B462-5886-A721-63B2-98BE3F55CE1E}"/>
                </a:ext>
                <a:ext uri="{C183D7F6-B498-43B3-948B-1728B52AA6E4}">
                  <adec:decorative xmlns:adec="http://schemas.microsoft.com/office/drawing/2017/decorative" val="1"/>
                </a:ext>
              </a:extLst>
            </p:cNvPr>
            <p:cNvSpPr/>
            <p:nvPr/>
          </p:nvSpPr>
          <p:spPr bwMode="auto">
            <a:xfrm>
              <a:off x="9178974" y="1444625"/>
              <a:ext cx="2423160" cy="1960523"/>
            </a:xfrm>
            <a:prstGeom prst="rect">
              <a:avLst/>
            </a:prstGeom>
            <a:noFill/>
            <a:ln w="19050" cap="rnd">
              <a:solidFill>
                <a:schemeClr val="accent1"/>
              </a:solidFill>
            </a:ln>
          </p:spPr>
          <p:txBody>
            <a:bodyPr wrap="square" lIns="179285" tIns="179285" rIns="179285" bIns="179285" rtlCol="0" anchor="t" anchorCtr="0">
              <a:noAutofit/>
            </a:bodyPr>
            <a:lstStyle/>
            <a:p>
              <a:pPr defTabSz="896072" fontAlgn="base">
                <a:lnSpc>
                  <a:spcPct val="90000"/>
                </a:lnSpc>
                <a:spcAft>
                  <a:spcPct val="0"/>
                </a:spcAft>
                <a:buSzPct val="90000"/>
              </a:pPr>
              <a:r>
                <a:rPr lang="en-US" kern="0" dirty="0">
                  <a:solidFill>
                    <a:schemeClr val="accent1"/>
                  </a:solidFill>
                  <a:latin typeface="Segoe UI Semibold"/>
                  <a:ea typeface="ＭＳ Ｐゴシック" pitchFamily="-72" charset="-128"/>
                  <a:cs typeface="Segoe UI" panose="020B0502040204020203" pitchFamily="34" charset="0"/>
                </a:rPr>
                <a:t>Threat prevention </a:t>
              </a:r>
              <a:br>
                <a:rPr lang="en-US" kern="0" dirty="0">
                  <a:solidFill>
                    <a:schemeClr val="accent1"/>
                  </a:solidFill>
                  <a:latin typeface="Segoe UI Semibold"/>
                  <a:ea typeface="ＭＳ Ｐゴシック" pitchFamily="-72" charset="-128"/>
                  <a:cs typeface="Segoe UI" panose="020B0502040204020203" pitchFamily="34" charset="0"/>
                </a:rPr>
              </a:br>
              <a:r>
                <a:rPr lang="en-US" kern="0" dirty="0">
                  <a:solidFill>
                    <a:schemeClr val="accent1"/>
                  </a:solidFill>
                  <a:latin typeface="Segoe UI Semibold"/>
                  <a:ea typeface="ＭＳ Ｐゴシック" pitchFamily="-72" charset="-128"/>
                  <a:cs typeface="Segoe UI" panose="020B0502040204020203" pitchFamily="34" charset="0"/>
                </a:rPr>
                <a:t>and detection</a:t>
              </a:r>
            </a:p>
          </p:txBody>
        </p:sp>
        <p:grpSp>
          <p:nvGrpSpPr>
            <p:cNvPr id="46" name="Group 4">
              <a:extLst>
                <a:ext uri="{FF2B5EF4-FFF2-40B4-BE49-F238E27FC236}">
                  <a16:creationId xmlns:a16="http://schemas.microsoft.com/office/drawing/2014/main" id="{6088322B-3A71-90E0-0E61-8584D8C9F659}"/>
                </a:ext>
                <a:ext uri="{C183D7F6-B498-43B3-948B-1728B52AA6E4}">
                  <adec:decorative xmlns:adec="http://schemas.microsoft.com/office/drawing/2017/decorative" val="1"/>
                </a:ext>
              </a:extLst>
            </p:cNvPr>
            <p:cNvGrpSpPr>
              <a:grpSpLocks noChangeAspect="1"/>
            </p:cNvGrpSpPr>
            <p:nvPr/>
          </p:nvGrpSpPr>
          <p:grpSpPr bwMode="auto">
            <a:xfrm>
              <a:off x="10587528" y="2578273"/>
              <a:ext cx="828385" cy="622395"/>
              <a:chOff x="6198" y="3469"/>
              <a:chExt cx="374" cy="281"/>
            </a:xfrm>
          </p:grpSpPr>
          <p:sp>
            <p:nvSpPr>
              <p:cNvPr id="47" name="AutoShape 3">
                <a:extLst>
                  <a:ext uri="{FF2B5EF4-FFF2-40B4-BE49-F238E27FC236}">
                    <a16:creationId xmlns:a16="http://schemas.microsoft.com/office/drawing/2014/main" id="{681E0E65-F7D0-8410-6DBB-10DAD77F759A}"/>
                  </a:ext>
                </a:extLst>
              </p:cNvPr>
              <p:cNvSpPr>
                <a:spLocks noChangeAspect="1" noChangeArrowheads="1" noTextEdit="1"/>
              </p:cNvSpPr>
              <p:nvPr/>
            </p:nvSpPr>
            <p:spPr bwMode="auto">
              <a:xfrm>
                <a:off x="6198" y="346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48" name="Freeform 5">
                <a:extLst>
                  <a:ext uri="{FF2B5EF4-FFF2-40B4-BE49-F238E27FC236}">
                    <a16:creationId xmlns:a16="http://schemas.microsoft.com/office/drawing/2014/main" id="{81B78C7C-CCF0-F886-2E97-4291D07AF68F}"/>
                  </a:ext>
                </a:extLst>
              </p:cNvPr>
              <p:cNvSpPr>
                <a:spLocks/>
              </p:cNvSpPr>
              <p:nvPr/>
            </p:nvSpPr>
            <p:spPr bwMode="auto">
              <a:xfrm>
                <a:off x="6198" y="3469"/>
                <a:ext cx="374" cy="281"/>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49" name="Rectangle 6">
                <a:extLst>
                  <a:ext uri="{FF2B5EF4-FFF2-40B4-BE49-F238E27FC236}">
                    <a16:creationId xmlns:a16="http://schemas.microsoft.com/office/drawing/2014/main" id="{F9B311CE-49AA-1005-62D5-E33AFA598178}"/>
                  </a:ext>
                </a:extLst>
              </p:cNvPr>
              <p:cNvSpPr>
                <a:spLocks noChangeArrowheads="1"/>
              </p:cNvSpPr>
              <p:nvPr/>
            </p:nvSpPr>
            <p:spPr bwMode="auto">
              <a:xfrm>
                <a:off x="6221" y="3493"/>
                <a:ext cx="328" cy="2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0" name="Freeform 7">
                <a:extLst>
                  <a:ext uri="{FF2B5EF4-FFF2-40B4-BE49-F238E27FC236}">
                    <a16:creationId xmlns:a16="http://schemas.microsoft.com/office/drawing/2014/main" id="{AA21770D-8D06-815B-EF66-3A7681E57F88}"/>
                  </a:ext>
                </a:extLst>
              </p:cNvPr>
              <p:cNvSpPr>
                <a:spLocks/>
              </p:cNvSpPr>
              <p:nvPr/>
            </p:nvSpPr>
            <p:spPr bwMode="auto">
              <a:xfrm>
                <a:off x="6274" y="3567"/>
                <a:ext cx="222" cy="94"/>
              </a:xfrm>
              <a:custGeom>
                <a:avLst/>
                <a:gdLst>
                  <a:gd name="T0" fmla="*/ 0 w 222"/>
                  <a:gd name="T1" fmla="*/ 94 h 94"/>
                  <a:gd name="T2" fmla="*/ 78 w 222"/>
                  <a:gd name="T3" fmla="*/ 1 h 94"/>
                  <a:gd name="T4" fmla="*/ 152 w 222"/>
                  <a:gd name="T5" fmla="*/ 71 h 94"/>
                  <a:gd name="T6" fmla="*/ 222 w 222"/>
                  <a:gd name="T7" fmla="*/ 0 h 94"/>
                </a:gdLst>
                <a:ahLst/>
                <a:cxnLst>
                  <a:cxn ang="0">
                    <a:pos x="T0" y="T1"/>
                  </a:cxn>
                  <a:cxn ang="0">
                    <a:pos x="T2" y="T3"/>
                  </a:cxn>
                  <a:cxn ang="0">
                    <a:pos x="T4" y="T5"/>
                  </a:cxn>
                  <a:cxn ang="0">
                    <a:pos x="T6" y="T7"/>
                  </a:cxn>
                </a:cxnLst>
                <a:rect l="0" t="0" r="r" b="b"/>
                <a:pathLst>
                  <a:path w="222" h="94">
                    <a:moveTo>
                      <a:pt x="0" y="94"/>
                    </a:moveTo>
                    <a:lnTo>
                      <a:pt x="78" y="1"/>
                    </a:lnTo>
                    <a:lnTo>
                      <a:pt x="152" y="71"/>
                    </a:lnTo>
                    <a:lnTo>
                      <a:pt x="222" y="0"/>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1" name="Oval 8">
                <a:extLst>
                  <a:ext uri="{FF2B5EF4-FFF2-40B4-BE49-F238E27FC236}">
                    <a16:creationId xmlns:a16="http://schemas.microsoft.com/office/drawing/2014/main" id="{5D9D48E1-2D30-DC67-4337-E95C1FEFF5C1}"/>
                  </a:ext>
                </a:extLst>
              </p:cNvPr>
              <p:cNvSpPr>
                <a:spLocks noChangeArrowheads="1"/>
              </p:cNvSpPr>
              <p:nvPr/>
            </p:nvSpPr>
            <p:spPr bwMode="auto">
              <a:xfrm>
                <a:off x="6256" y="3645"/>
                <a:ext cx="35"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2" name="Oval 9">
                <a:extLst>
                  <a:ext uri="{FF2B5EF4-FFF2-40B4-BE49-F238E27FC236}">
                    <a16:creationId xmlns:a16="http://schemas.microsoft.com/office/drawing/2014/main" id="{1BB3EEBF-3D0A-DA12-0B33-69D89A2A9331}"/>
                  </a:ext>
                </a:extLst>
              </p:cNvPr>
              <p:cNvSpPr>
                <a:spLocks noChangeArrowheads="1"/>
              </p:cNvSpPr>
              <p:nvPr/>
            </p:nvSpPr>
            <p:spPr bwMode="auto">
              <a:xfrm>
                <a:off x="6338" y="3551"/>
                <a:ext cx="35"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3" name="Oval 10">
                <a:extLst>
                  <a:ext uri="{FF2B5EF4-FFF2-40B4-BE49-F238E27FC236}">
                    <a16:creationId xmlns:a16="http://schemas.microsoft.com/office/drawing/2014/main" id="{0CB9BF3B-E08D-408E-2DB4-8D171E848356}"/>
                  </a:ext>
                </a:extLst>
              </p:cNvPr>
              <p:cNvSpPr>
                <a:spLocks noChangeArrowheads="1"/>
              </p:cNvSpPr>
              <p:nvPr/>
            </p:nvSpPr>
            <p:spPr bwMode="auto">
              <a:xfrm>
                <a:off x="6408" y="3621"/>
                <a:ext cx="36"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4" name="Oval 11">
                <a:extLst>
                  <a:ext uri="{FF2B5EF4-FFF2-40B4-BE49-F238E27FC236}">
                    <a16:creationId xmlns:a16="http://schemas.microsoft.com/office/drawing/2014/main" id="{00363552-A3C4-1489-4C7E-24E7CFD1683F}"/>
                  </a:ext>
                </a:extLst>
              </p:cNvPr>
              <p:cNvSpPr>
                <a:spLocks noChangeArrowheads="1"/>
              </p:cNvSpPr>
              <p:nvPr/>
            </p:nvSpPr>
            <p:spPr bwMode="auto">
              <a:xfrm>
                <a:off x="6479" y="3551"/>
                <a:ext cx="35" cy="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sp>
            <p:nvSpPr>
              <p:cNvPr id="55" name="Freeform 12">
                <a:extLst>
                  <a:ext uri="{FF2B5EF4-FFF2-40B4-BE49-F238E27FC236}">
                    <a16:creationId xmlns:a16="http://schemas.microsoft.com/office/drawing/2014/main" id="{D533DAB2-79CA-7269-DD11-A903941BCCAD}"/>
                  </a:ext>
                </a:extLst>
              </p:cNvPr>
              <p:cNvSpPr>
                <a:spLocks/>
              </p:cNvSpPr>
              <p:nvPr/>
            </p:nvSpPr>
            <p:spPr bwMode="auto">
              <a:xfrm>
                <a:off x="6362" y="3721"/>
                <a:ext cx="46" cy="6"/>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205">
                  <a:defRPr/>
                </a:pPr>
                <a:endParaRPr lang="en-US">
                  <a:solidFill>
                    <a:srgbClr val="000000"/>
                  </a:solidFill>
                  <a:latin typeface="Segoe UI"/>
                  <a:ea typeface="ＭＳ Ｐゴシック" pitchFamily="-72" charset="-128"/>
                </a:endParaRPr>
              </a:p>
            </p:txBody>
          </p:sp>
        </p:grpSp>
      </p:grpSp>
      <p:grpSp>
        <p:nvGrpSpPr>
          <p:cNvPr id="95" name="Group 94">
            <a:extLst>
              <a:ext uri="{FF2B5EF4-FFF2-40B4-BE49-F238E27FC236}">
                <a16:creationId xmlns:a16="http://schemas.microsoft.com/office/drawing/2014/main" id="{162292E0-3EAA-3AC9-549A-80170C37B89C}"/>
              </a:ext>
              <a:ext uri="{C183D7F6-B498-43B3-948B-1728B52AA6E4}">
                <adec:decorative xmlns:adec="http://schemas.microsoft.com/office/drawing/2017/decorative" val="1"/>
              </a:ext>
            </a:extLst>
          </p:cNvPr>
          <p:cNvGrpSpPr/>
          <p:nvPr/>
        </p:nvGrpSpPr>
        <p:grpSpPr>
          <a:xfrm>
            <a:off x="3224756" y="2624283"/>
            <a:ext cx="572240" cy="602749"/>
            <a:chOff x="2993002" y="2748664"/>
            <a:chExt cx="572240" cy="1737360"/>
          </a:xfrm>
        </p:grpSpPr>
        <p:cxnSp>
          <p:nvCxnSpPr>
            <p:cNvPr id="96" name="Straight Connector 95">
              <a:extLst>
                <a:ext uri="{FF2B5EF4-FFF2-40B4-BE49-F238E27FC236}">
                  <a16:creationId xmlns:a16="http://schemas.microsoft.com/office/drawing/2014/main" id="{BE71526C-7B89-4C8E-1ADE-926FA8CED354}"/>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5B9926D-6BBB-E55A-99D9-233741F0A2EC}"/>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CFE2343E-C2BB-DD5E-81AB-B8615D454EEA}"/>
              </a:ext>
            </a:extLst>
          </p:cNvPr>
          <p:cNvSpPr/>
          <p:nvPr/>
        </p:nvSpPr>
        <p:spPr bwMode="auto">
          <a:xfrm>
            <a:off x="620919" y="2624283"/>
            <a:ext cx="2423153" cy="60331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Defender for Cloud:</a:t>
            </a:r>
          </a:p>
          <a:p>
            <a:pPr algn="ctr" defTabSz="914080" fontAlgn="base">
              <a:spcBef>
                <a:spcPct val="0"/>
              </a:spcBef>
              <a:spcAft>
                <a:spcPct val="0"/>
              </a:spcAft>
            </a:pPr>
            <a:r>
              <a:rPr lang="en-US" sz="1200" kern="0" dirty="0">
                <a:solidFill>
                  <a:schemeClr val="tx2"/>
                </a:solidFill>
                <a:latin typeface="Segoe UI Semibold"/>
                <a:cs typeface="Segoe UI" pitchFamily="34" charset="0"/>
              </a:rPr>
              <a:t>Vulnerability Assessment*</a:t>
            </a:r>
          </a:p>
        </p:txBody>
      </p:sp>
      <p:sp>
        <p:nvSpPr>
          <p:cNvPr id="99" name="TextBox 98">
            <a:extLst>
              <a:ext uri="{FF2B5EF4-FFF2-40B4-BE49-F238E27FC236}">
                <a16:creationId xmlns:a16="http://schemas.microsoft.com/office/drawing/2014/main" id="{60B079AA-A556-AE04-5C53-DB361258330E}"/>
              </a:ext>
            </a:extLst>
          </p:cNvPr>
          <p:cNvSpPr txBox="1"/>
          <p:nvPr/>
        </p:nvSpPr>
        <p:spPr>
          <a:xfrm>
            <a:off x="3540191" y="2624844"/>
            <a:ext cx="8065008" cy="602749"/>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Periodically scan for security misconfiguration and suggest remediation steps. Also provides a security baseline tuned to your environment.</a:t>
            </a:r>
          </a:p>
        </p:txBody>
      </p:sp>
      <p:grpSp>
        <p:nvGrpSpPr>
          <p:cNvPr id="100" name="Group 99">
            <a:extLst>
              <a:ext uri="{FF2B5EF4-FFF2-40B4-BE49-F238E27FC236}">
                <a16:creationId xmlns:a16="http://schemas.microsoft.com/office/drawing/2014/main" id="{286D22A7-B4F0-32C8-1B53-8A51FEAE7B78}"/>
              </a:ext>
              <a:ext uri="{C183D7F6-B498-43B3-948B-1728B52AA6E4}">
                <adec:decorative xmlns:adec="http://schemas.microsoft.com/office/drawing/2017/decorative" val="1"/>
              </a:ext>
            </a:extLst>
          </p:cNvPr>
          <p:cNvGrpSpPr/>
          <p:nvPr/>
        </p:nvGrpSpPr>
        <p:grpSpPr>
          <a:xfrm>
            <a:off x="3224756" y="3293777"/>
            <a:ext cx="572240" cy="602750"/>
            <a:chOff x="2993002" y="2748664"/>
            <a:chExt cx="572240" cy="1737360"/>
          </a:xfrm>
        </p:grpSpPr>
        <p:cxnSp>
          <p:nvCxnSpPr>
            <p:cNvPr id="101" name="Straight Connector 100">
              <a:extLst>
                <a:ext uri="{FF2B5EF4-FFF2-40B4-BE49-F238E27FC236}">
                  <a16:creationId xmlns:a16="http://schemas.microsoft.com/office/drawing/2014/main" id="{09BC099A-42B5-ED60-2984-C51BCFDC35FA}"/>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3A6B7A-39DB-78D5-E850-BB9499125B5E}"/>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CB768E90-5F47-44AC-8EB5-2B601E43241C}"/>
              </a:ext>
            </a:extLst>
          </p:cNvPr>
          <p:cNvSpPr/>
          <p:nvPr/>
        </p:nvSpPr>
        <p:spPr bwMode="auto">
          <a:xfrm>
            <a:off x="620919" y="3290929"/>
            <a:ext cx="2423153" cy="60275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Defender for Cloud: </a:t>
            </a:r>
          </a:p>
          <a:p>
            <a:pPr algn="ctr" defTabSz="914080" fontAlgn="base">
              <a:spcBef>
                <a:spcPct val="0"/>
              </a:spcBef>
              <a:spcAft>
                <a:spcPct val="0"/>
              </a:spcAft>
            </a:pPr>
            <a:r>
              <a:rPr lang="en-US" sz="1200" kern="0" dirty="0">
                <a:solidFill>
                  <a:schemeClr val="tx2"/>
                </a:solidFill>
                <a:latin typeface="Segoe UI Semibold"/>
                <a:cs typeface="Segoe UI" pitchFamily="34" charset="0"/>
              </a:rPr>
              <a:t>Threat Detection* </a:t>
            </a:r>
          </a:p>
        </p:txBody>
      </p:sp>
      <p:sp>
        <p:nvSpPr>
          <p:cNvPr id="104" name="TextBox 103">
            <a:extLst>
              <a:ext uri="{FF2B5EF4-FFF2-40B4-BE49-F238E27FC236}">
                <a16:creationId xmlns:a16="http://schemas.microsoft.com/office/drawing/2014/main" id="{7920A728-A7A0-236F-0CC3-D89B28AC82B1}"/>
              </a:ext>
            </a:extLst>
          </p:cNvPr>
          <p:cNvSpPr txBox="1"/>
          <p:nvPr/>
        </p:nvSpPr>
        <p:spPr>
          <a:xfrm>
            <a:off x="3531878" y="3293721"/>
            <a:ext cx="8065008" cy="602750"/>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Defender for Cloud provides security alerts on anomalous activities so that you can detect potential threats and respond to them as they occur.</a:t>
            </a:r>
          </a:p>
        </p:txBody>
      </p:sp>
      <p:grpSp>
        <p:nvGrpSpPr>
          <p:cNvPr id="105" name="Group 104">
            <a:extLst>
              <a:ext uri="{FF2B5EF4-FFF2-40B4-BE49-F238E27FC236}">
                <a16:creationId xmlns:a16="http://schemas.microsoft.com/office/drawing/2014/main" id="{5BEAF0E6-DCB1-07BA-32B8-21DA2A8EE85F}"/>
              </a:ext>
              <a:ext uri="{C183D7F6-B498-43B3-948B-1728B52AA6E4}">
                <adec:decorative xmlns:adec="http://schemas.microsoft.com/office/drawing/2017/decorative" val="1"/>
              </a:ext>
            </a:extLst>
          </p:cNvPr>
          <p:cNvGrpSpPr/>
          <p:nvPr/>
        </p:nvGrpSpPr>
        <p:grpSpPr>
          <a:xfrm>
            <a:off x="3224756" y="3959864"/>
            <a:ext cx="572240" cy="602749"/>
            <a:chOff x="2993002" y="2748664"/>
            <a:chExt cx="572240" cy="1737360"/>
          </a:xfrm>
        </p:grpSpPr>
        <p:cxnSp>
          <p:nvCxnSpPr>
            <p:cNvPr id="106" name="Straight Connector 105">
              <a:extLst>
                <a:ext uri="{FF2B5EF4-FFF2-40B4-BE49-F238E27FC236}">
                  <a16:creationId xmlns:a16="http://schemas.microsoft.com/office/drawing/2014/main" id="{4C55AB9B-6BEA-C22C-9C6D-EBF239D693DE}"/>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E4A95F2-4192-6AE1-1B3E-1F488B3C070E}"/>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A05275CE-649E-2515-1D48-55769B3A79DE}"/>
              </a:ext>
            </a:extLst>
          </p:cNvPr>
          <p:cNvSpPr/>
          <p:nvPr/>
        </p:nvSpPr>
        <p:spPr bwMode="auto">
          <a:xfrm>
            <a:off x="620919" y="3959863"/>
            <a:ext cx="2423153" cy="602749"/>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Auditing with </a:t>
            </a:r>
            <a:br>
              <a:rPr lang="en-US" sz="1200" kern="0" dirty="0">
                <a:solidFill>
                  <a:schemeClr val="tx2"/>
                </a:solidFill>
                <a:latin typeface="Segoe UI Semibold"/>
                <a:cs typeface="Segoe UI" pitchFamily="34" charset="0"/>
              </a:rPr>
            </a:br>
            <a:r>
              <a:rPr lang="en-US" sz="1200" kern="0" dirty="0">
                <a:solidFill>
                  <a:schemeClr val="tx2"/>
                </a:solidFill>
                <a:latin typeface="Segoe UI Semibold"/>
                <a:cs typeface="Segoe UI" pitchFamily="34" charset="0"/>
              </a:rPr>
              <a:t>Multiple Targets</a:t>
            </a:r>
          </a:p>
        </p:txBody>
      </p:sp>
      <p:sp>
        <p:nvSpPr>
          <p:cNvPr id="109" name="TextBox 108">
            <a:extLst>
              <a:ext uri="{FF2B5EF4-FFF2-40B4-BE49-F238E27FC236}">
                <a16:creationId xmlns:a16="http://schemas.microsoft.com/office/drawing/2014/main" id="{490E9ABA-6059-C920-607E-04644CB92657}"/>
              </a:ext>
            </a:extLst>
          </p:cNvPr>
          <p:cNvSpPr txBox="1"/>
          <p:nvPr/>
        </p:nvSpPr>
        <p:spPr>
          <a:xfrm>
            <a:off x="3531878" y="3959863"/>
            <a:ext cx="8065008" cy="602749"/>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a:latin typeface="+mj-lt"/>
              </a:rPr>
              <a:t>Ability to enable </a:t>
            </a:r>
            <a:r>
              <a:rPr lang="en-US"/>
              <a:t>Audit logs that can be used to track database-level activity including connection, admin, DDL, and DML events. These logs can be piped to LA, Event Hub or Storage using Azure diagnostics settings.</a:t>
            </a:r>
          </a:p>
        </p:txBody>
      </p:sp>
      <p:grpSp>
        <p:nvGrpSpPr>
          <p:cNvPr id="111" name="Group 110">
            <a:extLst>
              <a:ext uri="{FF2B5EF4-FFF2-40B4-BE49-F238E27FC236}">
                <a16:creationId xmlns:a16="http://schemas.microsoft.com/office/drawing/2014/main" id="{837E3E80-41C8-3FC1-9FB0-855106B911BA}"/>
              </a:ext>
              <a:ext uri="{C183D7F6-B498-43B3-948B-1728B52AA6E4}">
                <adec:decorative xmlns:adec="http://schemas.microsoft.com/office/drawing/2017/decorative" val="1"/>
              </a:ext>
            </a:extLst>
          </p:cNvPr>
          <p:cNvGrpSpPr/>
          <p:nvPr/>
        </p:nvGrpSpPr>
        <p:grpSpPr>
          <a:xfrm>
            <a:off x="3224756" y="4628798"/>
            <a:ext cx="614244" cy="602750"/>
            <a:chOff x="2993002" y="2748664"/>
            <a:chExt cx="572240" cy="1737360"/>
          </a:xfrm>
        </p:grpSpPr>
        <p:cxnSp>
          <p:nvCxnSpPr>
            <p:cNvPr id="119" name="Straight Connector 118">
              <a:extLst>
                <a:ext uri="{FF2B5EF4-FFF2-40B4-BE49-F238E27FC236}">
                  <a16:creationId xmlns:a16="http://schemas.microsoft.com/office/drawing/2014/main" id="{8E45DF08-0D17-508D-CAE5-2530808C84A3}"/>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F63FB97-BF47-A92B-DAD0-1583A68AC68C}"/>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C5AA1A17-2A0E-3593-179A-C69114840C0F}"/>
              </a:ext>
            </a:extLst>
          </p:cNvPr>
          <p:cNvSpPr/>
          <p:nvPr/>
        </p:nvSpPr>
        <p:spPr bwMode="auto">
          <a:xfrm>
            <a:off x="620919" y="4625950"/>
            <a:ext cx="2423153" cy="602750"/>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Audit of Microsoft </a:t>
            </a:r>
            <a:br>
              <a:rPr lang="en-US" sz="1200" kern="0" dirty="0">
                <a:solidFill>
                  <a:schemeClr val="tx2"/>
                </a:solidFill>
                <a:latin typeface="Segoe UI Semibold"/>
                <a:cs typeface="Segoe UI" pitchFamily="34" charset="0"/>
              </a:rPr>
            </a:br>
            <a:r>
              <a:rPr lang="en-US" sz="1200" kern="0" dirty="0">
                <a:solidFill>
                  <a:schemeClr val="tx2"/>
                </a:solidFill>
                <a:latin typeface="Segoe UI Semibold"/>
                <a:cs typeface="Segoe UI" pitchFamily="34" charset="0"/>
              </a:rPr>
              <a:t>Support Operations</a:t>
            </a:r>
          </a:p>
        </p:txBody>
      </p:sp>
      <p:sp>
        <p:nvSpPr>
          <p:cNvPr id="113" name="TextBox 112">
            <a:extLst>
              <a:ext uri="{FF2B5EF4-FFF2-40B4-BE49-F238E27FC236}">
                <a16:creationId xmlns:a16="http://schemas.microsoft.com/office/drawing/2014/main" id="{2CABFA29-5EF8-65F0-01B6-E3E4A82C739E}"/>
              </a:ext>
            </a:extLst>
          </p:cNvPr>
          <p:cNvSpPr txBox="1"/>
          <p:nvPr/>
        </p:nvSpPr>
        <p:spPr>
          <a:xfrm>
            <a:off x="3531878" y="4628742"/>
            <a:ext cx="8065008" cy="602750"/>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t>Activity Logs gives you details on activity performed on the service. It helps to determine the what, who, and when</a:t>
            </a:r>
            <a:br>
              <a:rPr lang="en-US" dirty="0"/>
            </a:br>
            <a:r>
              <a:rPr lang="en-US" dirty="0"/>
              <a:t>for any write operations (PUT, POST, DELETE) that are performed on the resources in your subscription.</a:t>
            </a:r>
          </a:p>
        </p:txBody>
      </p:sp>
      <p:grpSp>
        <p:nvGrpSpPr>
          <p:cNvPr id="114" name="Group 113">
            <a:extLst>
              <a:ext uri="{FF2B5EF4-FFF2-40B4-BE49-F238E27FC236}">
                <a16:creationId xmlns:a16="http://schemas.microsoft.com/office/drawing/2014/main" id="{79E09A5A-B37C-9ED2-305E-0A343F208BD7}"/>
              </a:ext>
              <a:ext uri="{C183D7F6-B498-43B3-948B-1728B52AA6E4}">
                <adec:decorative xmlns:adec="http://schemas.microsoft.com/office/drawing/2017/decorative" val="1"/>
              </a:ext>
            </a:extLst>
          </p:cNvPr>
          <p:cNvGrpSpPr/>
          <p:nvPr/>
        </p:nvGrpSpPr>
        <p:grpSpPr>
          <a:xfrm>
            <a:off x="3224756" y="5294883"/>
            <a:ext cx="614244" cy="602749"/>
            <a:chOff x="2993002" y="2748664"/>
            <a:chExt cx="572240" cy="1737360"/>
          </a:xfrm>
        </p:grpSpPr>
        <p:cxnSp>
          <p:nvCxnSpPr>
            <p:cNvPr id="117" name="Straight Connector 116">
              <a:extLst>
                <a:ext uri="{FF2B5EF4-FFF2-40B4-BE49-F238E27FC236}">
                  <a16:creationId xmlns:a16="http://schemas.microsoft.com/office/drawing/2014/main" id="{7113C78B-6F38-70BC-D905-57083C7FD59D}"/>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F74979-751F-946E-66EE-E44FE3280968}"/>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Rectangle 114">
            <a:extLst>
              <a:ext uri="{FF2B5EF4-FFF2-40B4-BE49-F238E27FC236}">
                <a16:creationId xmlns:a16="http://schemas.microsoft.com/office/drawing/2014/main" id="{A65C8915-C4AA-8132-F5D6-E33B1E59E6C0}"/>
              </a:ext>
            </a:extLst>
          </p:cNvPr>
          <p:cNvSpPr/>
          <p:nvPr/>
        </p:nvSpPr>
        <p:spPr bwMode="auto">
          <a:xfrm>
            <a:off x="620919" y="5294882"/>
            <a:ext cx="2423153" cy="602749"/>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spcBef>
                <a:spcPct val="0"/>
              </a:spcBef>
              <a:spcAft>
                <a:spcPct val="0"/>
              </a:spcAft>
            </a:pPr>
            <a:r>
              <a:rPr lang="en-US" sz="1200" kern="0" dirty="0">
                <a:solidFill>
                  <a:schemeClr val="tx2"/>
                </a:solidFill>
                <a:latin typeface="Segoe UI Semibold"/>
                <a:cs typeface="Segoe UI" pitchFamily="34" charset="0"/>
              </a:rPr>
              <a:t>Defender for Cloud:</a:t>
            </a:r>
          </a:p>
          <a:p>
            <a:pPr algn="ctr" defTabSz="914080" fontAlgn="base">
              <a:spcBef>
                <a:spcPct val="0"/>
              </a:spcBef>
              <a:spcAft>
                <a:spcPct val="0"/>
              </a:spcAft>
            </a:pPr>
            <a:r>
              <a:rPr lang="en-US" sz="1200" kern="0" dirty="0">
                <a:solidFill>
                  <a:schemeClr val="tx2"/>
                </a:solidFill>
                <a:latin typeface="Segoe UI Semibold"/>
                <a:cs typeface="Segoe UI" pitchFamily="34" charset="0"/>
              </a:rPr>
              <a:t>Integration*</a:t>
            </a:r>
          </a:p>
        </p:txBody>
      </p:sp>
      <p:sp>
        <p:nvSpPr>
          <p:cNvPr id="116" name="TextBox 115">
            <a:extLst>
              <a:ext uri="{FF2B5EF4-FFF2-40B4-BE49-F238E27FC236}">
                <a16:creationId xmlns:a16="http://schemas.microsoft.com/office/drawing/2014/main" id="{714EB75D-B2FF-467A-2157-1395AF563FE2}"/>
              </a:ext>
            </a:extLst>
          </p:cNvPr>
          <p:cNvSpPr txBox="1"/>
          <p:nvPr/>
        </p:nvSpPr>
        <p:spPr>
          <a:xfrm>
            <a:off x="3531878" y="5294882"/>
            <a:ext cx="8065008" cy="602749"/>
          </a:xfrm>
          <a:prstGeom prst="rect">
            <a:avLst/>
          </a:prstGeom>
          <a:solidFill>
            <a:schemeClr val="bg1"/>
          </a:solidFill>
          <a:ln w="19050">
            <a:solidFill>
              <a:schemeClr val="tx2"/>
            </a:solidFill>
          </a:ln>
        </p:spPr>
        <p:txBody>
          <a:bodyPr wrap="square" lIns="137160" anchor="ctr" anchorCtr="0">
            <a:noAutofit/>
          </a:bodyPr>
          <a:lstStyle>
            <a:defPPr>
              <a:defRPr lang="en-US"/>
            </a:defPPr>
            <a:lvl1pPr>
              <a:spcAft>
                <a:spcPts val="900"/>
              </a:spcAft>
              <a:buClr>
                <a:srgbClr val="0078D3"/>
              </a:buClr>
              <a:defRPr sz="1200" kern="0">
                <a:solidFill>
                  <a:schemeClr val="tx2"/>
                </a:solidFill>
                <a:latin typeface="Segoe UI" panose="020B0502040204020203" pitchFamily="34" charset="0"/>
                <a:ea typeface="ＭＳ Ｐゴシック" pitchFamily="-72" charset="-128"/>
                <a:cs typeface="Segoe UI" panose="020B0502040204020203" pitchFamily="34" charset="0"/>
              </a:defRPr>
            </a:lvl1pPr>
          </a:lstStyle>
          <a:p>
            <a:r>
              <a:rPr lang="en-US" dirty="0">
                <a:latin typeface="+mj-lt"/>
              </a:rPr>
              <a:t>Integrated with the Microsoft Defender for Cloud*, which helps to have centralized visibility for all the resources. Unified view to monitor and act on security recommendations</a:t>
            </a:r>
          </a:p>
        </p:txBody>
      </p:sp>
      <p:sp>
        <p:nvSpPr>
          <p:cNvPr id="121" name="TextBox 120">
            <a:extLst>
              <a:ext uri="{FF2B5EF4-FFF2-40B4-BE49-F238E27FC236}">
                <a16:creationId xmlns:a16="http://schemas.microsoft.com/office/drawing/2014/main" id="{D035077C-E36A-4190-37C6-BB3C06ACA783}"/>
              </a:ext>
            </a:extLst>
          </p:cNvPr>
          <p:cNvSpPr txBox="1"/>
          <p:nvPr/>
        </p:nvSpPr>
        <p:spPr>
          <a:xfrm>
            <a:off x="578811" y="6102112"/>
            <a:ext cx="5402353"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*Available in Single Server; coming soon to Flexible Server.</a:t>
            </a:r>
          </a:p>
        </p:txBody>
      </p:sp>
    </p:spTree>
    <p:extLst>
      <p:ext uri="{BB962C8B-B14F-4D97-AF65-F5344CB8AC3E}">
        <p14:creationId xmlns:p14="http://schemas.microsoft.com/office/powerpoint/2010/main" val="6638988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875E-6 0.04468 L 1.875E-6 -4.81481E-6 " pathEditMode="relative" rAng="0" ptsTypes="AA">
                                      <p:cBhvr>
                                        <p:cTn id="9" dur="600" fill="hold"/>
                                        <p:tgtEl>
                                          <p:spTgt spid="1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a:t>Microsoft Defender for Cloud</a:t>
            </a:r>
          </a:p>
        </p:txBody>
      </p:sp>
      <p:sp>
        <p:nvSpPr>
          <p:cNvPr id="4" name="Text Placeholder 3"/>
          <p:cNvSpPr>
            <a:spLocks noGrp="1"/>
          </p:cNvSpPr>
          <p:nvPr>
            <p:ph type="body" sz="quarter" idx="4294967295"/>
          </p:nvPr>
        </p:nvSpPr>
        <p:spPr>
          <a:xfrm>
            <a:off x="601279" y="1236891"/>
            <a:ext cx="4795537" cy="5032147"/>
          </a:xfrm>
        </p:spPr>
        <p:txBody>
          <a:bodyPr vert="horz" wrap="square" lIns="0" tIns="0" rIns="0" bIns="0" rtlCol="0" anchor="t">
            <a:spAutoFit/>
          </a:bodyPr>
          <a:lstStyle/>
          <a:p>
            <a:pPr marL="0" indent="0">
              <a:spcBef>
                <a:spcPts val="0"/>
              </a:spcBef>
              <a:spcAft>
                <a:spcPts val="600"/>
              </a:spcAft>
              <a:buNone/>
            </a:pPr>
            <a:r>
              <a:rPr lang="en-US" sz="1400">
                <a:solidFill>
                  <a:schemeClr val="accent1"/>
                </a:solidFill>
                <a:latin typeface="+mj-lt"/>
                <a:ea typeface="Segoe UI" panose="020B0502040204020203" pitchFamily="34" charset="0"/>
                <a:cs typeface="Segoe UI"/>
              </a:rPr>
              <a:t>Learns from millions of databases</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ea typeface="Segoe UI" panose="020B0502040204020203" pitchFamily="34" charset="0"/>
                <a:cs typeface="Segoe UI"/>
              </a:rPr>
              <a:t>Analysis across all Azure data services world-wide</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ea typeface="Segoe UI" panose="020B0502040204020203" pitchFamily="34" charset="0"/>
                <a:cs typeface="Segoe UI"/>
              </a:rPr>
              <a:t>Uses AI and ML to continuously enhance models</a:t>
            </a:r>
          </a:p>
          <a:p>
            <a:pPr marL="0" indent="0">
              <a:spcBef>
                <a:spcPts val="0"/>
              </a:spcBef>
              <a:spcAft>
                <a:spcPts val="600"/>
              </a:spcAft>
              <a:buNone/>
            </a:pPr>
            <a:r>
              <a:rPr lang="en-US" sz="1400">
                <a:solidFill>
                  <a:schemeClr val="accent1"/>
                </a:solidFill>
                <a:latin typeface="+mj-lt"/>
                <a:ea typeface="Segoe UI" panose="020B0502040204020203" pitchFamily="34" charset="0"/>
                <a:cs typeface="Segoe UI"/>
              </a:rPr>
              <a:t>Sends alerts with</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Intelligent recommendations</a:t>
            </a:r>
          </a:p>
          <a:p>
            <a:pPr marL="400050"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Prescriptive actions</a:t>
            </a:r>
          </a:p>
          <a:p>
            <a:pPr marL="0" indent="0">
              <a:spcBef>
                <a:spcPts val="0"/>
              </a:spcBef>
              <a:spcAft>
                <a:spcPts val="600"/>
              </a:spcAft>
              <a:buNone/>
            </a:pPr>
            <a:r>
              <a:rPr lang="en-US" sz="1400">
                <a:solidFill>
                  <a:schemeClr val="accent1"/>
                </a:solidFill>
                <a:latin typeface="+mj-lt"/>
                <a:ea typeface="Segoe UI" panose="020B0502040204020203" pitchFamily="34" charset="0"/>
                <a:cs typeface="Segoe UI"/>
              </a:rPr>
              <a:t>Monitor your servers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Unfamiliar source locations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Brute force attacks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Suspicious users</a:t>
            </a:r>
          </a:p>
          <a:p>
            <a:pPr marL="400050" lvl="1" indent="-276225">
              <a:spcBef>
                <a:spcPts val="0"/>
              </a:spcBef>
              <a:spcAft>
                <a:spcPts val="600"/>
              </a:spcAft>
              <a:buSzPct val="70000"/>
              <a:buFont typeface="Arial" panose="020B0604020202020204" pitchFamily="34" charset="0"/>
              <a:buChar char="•"/>
            </a:pPr>
            <a:r>
              <a:rPr lang="en-US" sz="1400">
                <a:solidFill>
                  <a:schemeClr val="tx1"/>
                </a:solidFill>
                <a:latin typeface="Segoe UI"/>
                <a:cs typeface="Segoe UI"/>
              </a:rPr>
              <a:t>SQL injection</a:t>
            </a:r>
            <a:endParaRPr lang="en-US">
              <a:solidFill>
                <a:schemeClr val="tx1"/>
              </a:solidFill>
              <a:latin typeface="Segoe UI"/>
              <a:cs typeface="Segoe UI"/>
            </a:endParaRPr>
          </a:p>
          <a:p>
            <a:pPr marL="0" lvl="1" indent="0">
              <a:spcBef>
                <a:spcPts val="0"/>
              </a:spcBef>
              <a:spcAft>
                <a:spcPts val="600"/>
              </a:spcAft>
              <a:buNone/>
            </a:pPr>
            <a:r>
              <a:rPr lang="en-US" sz="1400">
                <a:solidFill>
                  <a:schemeClr val="accent1"/>
                </a:solidFill>
                <a:latin typeface="+mj-lt"/>
                <a:cs typeface="Segoe UI"/>
              </a:rPr>
              <a:t>Detect unusual/harmful attempts to breach your database</a:t>
            </a:r>
          </a:p>
          <a:p>
            <a:pPr marL="400050" indent="-276225">
              <a:spcBef>
                <a:spcPts val="0"/>
              </a:spcBef>
              <a:spcAft>
                <a:spcPts val="600"/>
              </a:spcAft>
            </a:pPr>
            <a:r>
              <a:rPr lang="en-US" sz="1400">
                <a:solidFill>
                  <a:schemeClr val="tx1"/>
                </a:solidFill>
                <a:latin typeface="Segoe UI"/>
                <a:cs typeface="Segoe UI"/>
              </a:rPr>
              <a:t>Just turn it ON </a:t>
            </a:r>
            <a:endParaRPr lang="en-US" sz="1400">
              <a:solidFill>
                <a:schemeClr val="tx1"/>
              </a:solidFill>
            </a:endParaRPr>
          </a:p>
          <a:p>
            <a:pPr marL="400050" indent="-276225">
              <a:spcBef>
                <a:spcPts val="0"/>
              </a:spcBef>
              <a:spcAft>
                <a:spcPts val="600"/>
              </a:spcAft>
              <a:buFont typeface="Wingdings"/>
              <a:buChar char=""/>
            </a:pPr>
            <a:r>
              <a:rPr lang="en-US" sz="1400">
                <a:solidFill>
                  <a:schemeClr val="tx1"/>
                </a:solidFill>
                <a:latin typeface="Segoe UI"/>
                <a:cs typeface="Segoe UI"/>
              </a:rPr>
              <a:t>Detects anomalous access (e.g., brute force, location, app, user…)</a:t>
            </a:r>
          </a:p>
          <a:p>
            <a:pPr marL="400050" indent="-276225">
              <a:spcBef>
                <a:spcPts val="0"/>
              </a:spcBef>
              <a:spcAft>
                <a:spcPts val="600"/>
              </a:spcAft>
              <a:buFont typeface="Wingdings"/>
              <a:buChar char=""/>
            </a:pPr>
            <a:r>
              <a:rPr lang="en-US" sz="1400">
                <a:solidFill>
                  <a:schemeClr val="tx1"/>
                </a:solidFill>
                <a:latin typeface="Segoe UI"/>
                <a:cs typeface="Segoe UI"/>
              </a:rPr>
              <a:t>Actionable alerts to investigate and remediate</a:t>
            </a:r>
          </a:p>
          <a:p>
            <a:pPr marL="400050" indent="-276225">
              <a:spcBef>
                <a:spcPts val="0"/>
              </a:spcBef>
              <a:spcAft>
                <a:spcPts val="600"/>
              </a:spcAft>
              <a:buFont typeface="Wingdings"/>
              <a:buChar char=""/>
            </a:pPr>
            <a:r>
              <a:rPr lang="en-US" sz="1400">
                <a:solidFill>
                  <a:schemeClr val="tx1"/>
                </a:solidFill>
                <a:latin typeface="Segoe UI"/>
                <a:cs typeface="Segoe UI"/>
              </a:rPr>
              <a:t>View alerts for your entire Azure tenant using Microsoft Defender for Cloud </a:t>
            </a:r>
          </a:p>
        </p:txBody>
      </p:sp>
      <p:cxnSp>
        <p:nvCxnSpPr>
          <p:cNvPr id="49" name="Straight Connector 48">
            <a:extLst>
              <a:ext uri="{FF2B5EF4-FFF2-40B4-BE49-F238E27FC236}">
                <a16:creationId xmlns:a16="http://schemas.microsoft.com/office/drawing/2014/main" id="{3FE9E38D-574B-E440-ABB5-64A444C25DFA}"/>
              </a:ext>
              <a:ext uri="{C183D7F6-B498-43B3-948B-1728B52AA6E4}">
                <adec:decorative xmlns:adec="http://schemas.microsoft.com/office/drawing/2017/decorative" val="1"/>
              </a:ext>
            </a:extLst>
          </p:cNvPr>
          <p:cNvCxnSpPr>
            <a:cxnSpLocks/>
          </p:cNvCxnSpPr>
          <p:nvPr/>
        </p:nvCxnSpPr>
        <p:spPr>
          <a:xfrm>
            <a:off x="5801360" y="1332176"/>
            <a:ext cx="0" cy="4936862"/>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5" name="Group 144" descr="architecture diagram">
            <a:extLst>
              <a:ext uri="{FF2B5EF4-FFF2-40B4-BE49-F238E27FC236}">
                <a16:creationId xmlns:a16="http://schemas.microsoft.com/office/drawing/2014/main" id="{6954C12E-8B3A-E838-FC30-57FD97D21019}"/>
              </a:ext>
            </a:extLst>
          </p:cNvPr>
          <p:cNvGrpSpPr/>
          <p:nvPr/>
        </p:nvGrpSpPr>
        <p:grpSpPr>
          <a:xfrm>
            <a:off x="6096004" y="1695948"/>
            <a:ext cx="5426247" cy="4622499"/>
            <a:chOff x="6096001" y="1695945"/>
            <a:chExt cx="6435118" cy="5481932"/>
          </a:xfrm>
        </p:grpSpPr>
        <p:sp>
          <p:nvSpPr>
            <p:cNvPr id="178" name="Freeform 13" title="Icon of a cloud">
              <a:extLst>
                <a:ext uri="{FF2B5EF4-FFF2-40B4-BE49-F238E27FC236}">
                  <a16:creationId xmlns:a16="http://schemas.microsoft.com/office/drawing/2014/main" id="{9AEA4EAD-5DB2-160A-A40D-AF35EA64D728}"/>
                </a:ext>
              </a:extLst>
            </p:cNvPr>
            <p:cNvSpPr>
              <a:spLocks noChangeAspect="1"/>
            </p:cNvSpPr>
            <p:nvPr/>
          </p:nvSpPr>
          <p:spPr bwMode="auto">
            <a:xfrm>
              <a:off x="6438961" y="2953246"/>
              <a:ext cx="5132165" cy="286647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adFill>
              <a:gsLst>
                <a:gs pos="69000">
                  <a:schemeClr val="accent1"/>
                </a:gs>
                <a:gs pos="100000">
                  <a:schemeClr val="accent1">
                    <a:lumMod val="75000"/>
                  </a:schemeClr>
                </a:gs>
              </a:gsLst>
              <a:lin ang="5400000" scaled="1"/>
            </a:gradFill>
            <a:ln w="279400" cap="flat">
              <a:no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gradFill>
                  <a:gsLst>
                    <a:gs pos="0">
                      <a:srgbClr val="505050"/>
                    </a:gs>
                    <a:gs pos="100000">
                      <a:srgbClr val="505050"/>
                    </a:gs>
                  </a:gsLst>
                </a:gradFill>
              </a:endParaRPr>
            </a:p>
          </p:txBody>
        </p:sp>
        <p:pic>
          <p:nvPicPr>
            <p:cNvPr id="179" name="Graphic 3">
              <a:extLst>
                <a:ext uri="{FF2B5EF4-FFF2-40B4-BE49-F238E27FC236}">
                  <a16:creationId xmlns:a16="http://schemas.microsoft.com/office/drawing/2014/main" id="{CCAE036F-3AC4-A308-4B8A-F193CBE67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1" y="2515290"/>
              <a:ext cx="923028" cy="923028"/>
            </a:xfrm>
            <a:prstGeom prst="rect">
              <a:avLst/>
            </a:prstGeom>
          </p:spPr>
        </p:pic>
        <p:pic>
          <p:nvPicPr>
            <p:cNvPr id="180" name="Graphic 4">
              <a:extLst>
                <a:ext uri="{FF2B5EF4-FFF2-40B4-BE49-F238E27FC236}">
                  <a16:creationId xmlns:a16="http://schemas.microsoft.com/office/drawing/2014/main" id="{4BB74B5F-D906-527B-624D-DE0B698C79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2374" y="3942690"/>
              <a:ext cx="740771" cy="740771"/>
            </a:xfrm>
            <a:prstGeom prst="rect">
              <a:avLst/>
            </a:prstGeom>
          </p:spPr>
        </p:pic>
        <p:pic>
          <p:nvPicPr>
            <p:cNvPr id="181" name="Graphic 5">
              <a:extLst>
                <a:ext uri="{FF2B5EF4-FFF2-40B4-BE49-F238E27FC236}">
                  <a16:creationId xmlns:a16="http://schemas.microsoft.com/office/drawing/2014/main" id="{77E7155C-D14C-0C04-C118-C8DC57E2FB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6715" y="3819639"/>
              <a:ext cx="856241" cy="856241"/>
            </a:xfrm>
            <a:prstGeom prst="rect">
              <a:avLst/>
            </a:prstGeom>
          </p:spPr>
        </p:pic>
        <p:pic>
          <p:nvPicPr>
            <p:cNvPr id="183" name="Graphic 7">
              <a:extLst>
                <a:ext uri="{FF2B5EF4-FFF2-40B4-BE49-F238E27FC236}">
                  <a16:creationId xmlns:a16="http://schemas.microsoft.com/office/drawing/2014/main" id="{0D974E5F-09D3-C7F3-9C1B-0430029043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9356" y="1695945"/>
              <a:ext cx="923028" cy="923028"/>
            </a:xfrm>
            <a:prstGeom prst="rect">
              <a:avLst/>
            </a:prstGeom>
          </p:spPr>
        </p:pic>
        <p:pic>
          <p:nvPicPr>
            <p:cNvPr id="184" name="Picture 183">
              <a:extLst>
                <a:ext uri="{FF2B5EF4-FFF2-40B4-BE49-F238E27FC236}">
                  <a16:creationId xmlns:a16="http://schemas.microsoft.com/office/drawing/2014/main" id="{E82DFF57-1A37-AE85-4DA1-5A426766081A}"/>
                </a:ext>
              </a:extLst>
            </p:cNvPr>
            <p:cNvPicPr>
              <a:picLocks noChangeAspect="1"/>
            </p:cNvPicPr>
            <p:nvPr/>
          </p:nvPicPr>
          <p:blipFill>
            <a:blip r:embed="rId9"/>
            <a:stretch>
              <a:fillRect/>
            </a:stretch>
          </p:blipFill>
          <p:spPr>
            <a:xfrm>
              <a:off x="9256043" y="5609362"/>
              <a:ext cx="3087690" cy="723898"/>
            </a:xfrm>
            <a:prstGeom prst="rect">
              <a:avLst/>
            </a:prstGeom>
            <a:effectLst>
              <a:outerShdw blurRad="139700" dist="38100" dir="5400000" algn="t" rotWithShape="0">
                <a:prstClr val="black">
                  <a:alpha val="30000"/>
                </a:prstClr>
              </a:outerShdw>
            </a:effectLst>
          </p:spPr>
        </p:pic>
        <p:sp>
          <p:nvSpPr>
            <p:cNvPr id="185" name="TextBox 9">
              <a:extLst>
                <a:ext uri="{FF2B5EF4-FFF2-40B4-BE49-F238E27FC236}">
                  <a16:creationId xmlns:a16="http://schemas.microsoft.com/office/drawing/2014/main" id="{61B0A56E-E5EB-D24E-F561-74357E58C8C7}"/>
                </a:ext>
              </a:extLst>
            </p:cNvPr>
            <p:cNvSpPr txBox="1"/>
            <p:nvPr/>
          </p:nvSpPr>
          <p:spPr>
            <a:xfrm>
              <a:off x="6382214" y="2202132"/>
              <a:ext cx="36548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a:latin typeface="+mj-lt"/>
                </a:rPr>
                <a:t>User</a:t>
              </a:r>
            </a:p>
          </p:txBody>
        </p:sp>
        <p:sp>
          <p:nvSpPr>
            <p:cNvPr id="186" name="TextBox 10">
              <a:extLst>
                <a:ext uri="{FF2B5EF4-FFF2-40B4-BE49-F238E27FC236}">
                  <a16:creationId xmlns:a16="http://schemas.microsoft.com/office/drawing/2014/main" id="{CA8762E4-24B2-AD7B-9CC8-736AF7E07251}"/>
                </a:ext>
              </a:extLst>
            </p:cNvPr>
            <p:cNvSpPr txBox="1"/>
            <p:nvPr/>
          </p:nvSpPr>
          <p:spPr>
            <a:xfrm>
              <a:off x="9533629" y="1815689"/>
              <a:ext cx="676852"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a:latin typeface="+mj-lt"/>
                </a:rPr>
                <a:t>Attacker</a:t>
              </a:r>
            </a:p>
          </p:txBody>
        </p:sp>
        <p:pic>
          <p:nvPicPr>
            <p:cNvPr id="187" name="Graphic 11">
              <a:extLst>
                <a:ext uri="{FF2B5EF4-FFF2-40B4-BE49-F238E27FC236}">
                  <a16:creationId xmlns:a16="http://schemas.microsoft.com/office/drawing/2014/main" id="{BF11FB86-1747-E4DD-A449-7F6876163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9057" y="6131874"/>
              <a:ext cx="923029" cy="923028"/>
            </a:xfrm>
            <a:prstGeom prst="rect">
              <a:avLst/>
            </a:prstGeom>
          </p:spPr>
        </p:pic>
        <p:sp>
          <p:nvSpPr>
            <p:cNvPr id="188" name="TextBox 12">
              <a:extLst>
                <a:ext uri="{FF2B5EF4-FFF2-40B4-BE49-F238E27FC236}">
                  <a16:creationId xmlns:a16="http://schemas.microsoft.com/office/drawing/2014/main" id="{51C69A1D-01ED-4D3B-76AE-966731EDB13A}"/>
                </a:ext>
              </a:extLst>
            </p:cNvPr>
            <p:cNvSpPr txBox="1"/>
            <p:nvPr/>
          </p:nvSpPr>
          <p:spPr>
            <a:xfrm>
              <a:off x="8474595" y="6485660"/>
              <a:ext cx="83375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a:latin typeface="+mj-lt"/>
                </a:rPr>
                <a:t>Developer</a:t>
              </a:r>
            </a:p>
          </p:txBody>
        </p:sp>
        <p:sp>
          <p:nvSpPr>
            <p:cNvPr id="189" name="TextBox 13">
              <a:extLst>
                <a:ext uri="{FF2B5EF4-FFF2-40B4-BE49-F238E27FC236}">
                  <a16:creationId xmlns:a16="http://schemas.microsoft.com/office/drawing/2014/main" id="{FCEA1B13-74C0-20D1-ECA6-5232C30635C0}"/>
                </a:ext>
              </a:extLst>
            </p:cNvPr>
            <p:cNvSpPr txBox="1"/>
            <p:nvPr/>
          </p:nvSpPr>
          <p:spPr>
            <a:xfrm>
              <a:off x="7770143" y="4798375"/>
              <a:ext cx="420130" cy="2190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a:solidFill>
                    <a:schemeClr val="bg1"/>
                  </a:solidFill>
                  <a:latin typeface="+mj-lt"/>
                </a:rPr>
                <a:t>Apps</a:t>
              </a:r>
            </a:p>
          </p:txBody>
        </p:sp>
        <p:sp>
          <p:nvSpPr>
            <p:cNvPr id="190" name="TextBox 14">
              <a:extLst>
                <a:ext uri="{FF2B5EF4-FFF2-40B4-BE49-F238E27FC236}">
                  <a16:creationId xmlns:a16="http://schemas.microsoft.com/office/drawing/2014/main" id="{D86673FB-7DB8-8387-A6EF-E62D2E17B81E}"/>
                </a:ext>
              </a:extLst>
            </p:cNvPr>
            <p:cNvSpPr txBox="1"/>
            <p:nvPr/>
          </p:nvSpPr>
          <p:spPr>
            <a:xfrm>
              <a:off x="8642775" y="4798375"/>
              <a:ext cx="878281" cy="4380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mj-lt"/>
                </a:rPr>
                <a:t>Azure DB</a:t>
              </a:r>
              <a:br>
                <a:rPr lang="en-US" sz="1200">
                  <a:solidFill>
                    <a:schemeClr val="bg1"/>
                  </a:solidFill>
                  <a:latin typeface="+mj-lt"/>
                </a:rPr>
              </a:br>
              <a:r>
                <a:rPr lang="en-US" sz="1200">
                  <a:solidFill>
                    <a:schemeClr val="bg1"/>
                  </a:solidFill>
                  <a:latin typeface="+mj-lt"/>
                </a:rPr>
                <a:t>for MySQL</a:t>
              </a:r>
            </a:p>
          </p:txBody>
        </p:sp>
        <p:sp>
          <p:nvSpPr>
            <p:cNvPr id="191" name="TextBox 15">
              <a:extLst>
                <a:ext uri="{FF2B5EF4-FFF2-40B4-BE49-F238E27FC236}">
                  <a16:creationId xmlns:a16="http://schemas.microsoft.com/office/drawing/2014/main" id="{50AD7A8C-283A-AC94-9415-11419FAEE282}"/>
                </a:ext>
              </a:extLst>
            </p:cNvPr>
            <p:cNvSpPr txBox="1"/>
            <p:nvPr/>
          </p:nvSpPr>
          <p:spPr>
            <a:xfrm>
              <a:off x="9626156" y="4798375"/>
              <a:ext cx="1115787" cy="65700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mj-lt"/>
                </a:rPr>
                <a:t>Advanced Threat Protection</a:t>
              </a:r>
            </a:p>
          </p:txBody>
        </p:sp>
        <p:sp>
          <p:nvSpPr>
            <p:cNvPr id="192" name="Rectangle 191">
              <a:extLst>
                <a:ext uri="{FF2B5EF4-FFF2-40B4-BE49-F238E27FC236}">
                  <a16:creationId xmlns:a16="http://schemas.microsoft.com/office/drawing/2014/main" id="{07D6C373-6336-24C0-5B51-0AAF40C5BF4D}"/>
                </a:ext>
              </a:extLst>
            </p:cNvPr>
            <p:cNvSpPr/>
            <p:nvPr/>
          </p:nvSpPr>
          <p:spPr>
            <a:xfrm>
              <a:off x="8398398" y="6703377"/>
              <a:ext cx="2896615" cy="47450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03">
                <a:defRPr/>
              </a:pPr>
              <a:r>
                <a:rPr lang="en-US" sz="1000" kern="0">
                  <a:latin typeface="Segoe UI" panose="020B0502040204020203" pitchFamily="34" charset="0"/>
                  <a:ea typeface="Segoe UI" panose="020B0502040204020203" pitchFamily="34" charset="0"/>
                  <a:cs typeface="Segoe UI" panose="020B0502040204020203" pitchFamily="34" charset="0"/>
                </a:rPr>
                <a:t>(1) Turn on Advanced Threat Protection </a:t>
              </a: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 </a:t>
              </a:r>
              <a:endParaRPr lang="en-US" sz="1000" kern="0">
                <a:latin typeface="Segoe UI" panose="020B0502040204020203" pitchFamily="34" charset="0"/>
                <a:ea typeface="Segoe UI" panose="020B0502040204020203" pitchFamily="34" charset="0"/>
                <a:cs typeface="Segoe UI" panose="020B0502040204020203" pitchFamily="34" charset="0"/>
              </a:endParaRPr>
            </a:p>
            <a:p>
              <a:pPr defTabSz="932503">
                <a:defRPr/>
              </a:pPr>
              <a:r>
                <a:rPr lang="en-US" sz="1000" kern="0">
                  <a:latin typeface="Segoe UI" panose="020B0502040204020203" pitchFamily="34" charset="0"/>
                  <a:ea typeface="Segoe UI" panose="020B0502040204020203" pitchFamily="34" charset="0"/>
                  <a:cs typeface="Segoe UI" panose="020B0502040204020203" pitchFamily="34" charset="0"/>
                </a:rPr>
                <a:t>(3) Real-time actionable alerts</a:t>
              </a:r>
            </a:p>
          </p:txBody>
        </p:sp>
        <p:sp>
          <p:nvSpPr>
            <p:cNvPr id="193" name="TextBox 17">
              <a:extLst>
                <a:ext uri="{FF2B5EF4-FFF2-40B4-BE49-F238E27FC236}">
                  <a16:creationId xmlns:a16="http://schemas.microsoft.com/office/drawing/2014/main" id="{4CD510FD-1AD0-3E09-8396-C1C89D264423}"/>
                </a:ext>
              </a:extLst>
            </p:cNvPr>
            <p:cNvSpPr txBox="1"/>
            <p:nvPr/>
          </p:nvSpPr>
          <p:spPr>
            <a:xfrm>
              <a:off x="9443429" y="1995303"/>
              <a:ext cx="3087690" cy="291999"/>
            </a:xfrm>
            <a:prstGeom prst="rect">
              <a:avLst/>
            </a:prstGeom>
            <a:noFill/>
            <a:ln>
              <a:no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07">
                <a:defRPr/>
              </a:pPr>
              <a:r>
                <a:rPr lang="en-US" sz="1000" kern="0">
                  <a:latin typeface="Segoe UI"/>
                  <a:cs typeface="Segoe UI" panose="020B0502040204020203" pitchFamily="34" charset="0"/>
                </a:rPr>
                <a:t>(2) Possible threat to access / breach data</a:t>
              </a:r>
            </a:p>
          </p:txBody>
        </p:sp>
        <p:sp>
          <p:nvSpPr>
            <p:cNvPr id="194" name="Freeform 276">
              <a:extLst>
                <a:ext uri="{FF2B5EF4-FFF2-40B4-BE49-F238E27FC236}">
                  <a16:creationId xmlns:a16="http://schemas.microsoft.com/office/drawing/2014/main" id="{2DB2A7B4-849C-BCF8-86CB-30C57465F3C8}"/>
                </a:ext>
              </a:extLst>
            </p:cNvPr>
            <p:cNvSpPr/>
            <p:nvPr/>
          </p:nvSpPr>
          <p:spPr bwMode="auto">
            <a:xfrm rot="10800000">
              <a:off x="6561827" y="3459431"/>
              <a:ext cx="1012372" cy="849086"/>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Freeform 277">
              <a:extLst>
                <a:ext uri="{FF2B5EF4-FFF2-40B4-BE49-F238E27FC236}">
                  <a16:creationId xmlns:a16="http://schemas.microsoft.com/office/drawing/2014/main" id="{FC3FC401-75DD-CE98-C10F-451671F71B95}"/>
                </a:ext>
              </a:extLst>
            </p:cNvPr>
            <p:cNvSpPr/>
            <p:nvPr/>
          </p:nvSpPr>
          <p:spPr bwMode="auto">
            <a:xfrm rot="16200000">
              <a:off x="8480094" y="3222781"/>
              <a:ext cx="1126902" cy="0"/>
            </a:xfrm>
            <a:custGeom>
              <a:avLst/>
              <a:gdLst>
                <a:gd name="connsiteX0" fmla="*/ 0 w 1156771"/>
                <a:gd name="connsiteY0" fmla="*/ 0 h 517793"/>
                <a:gd name="connsiteX1" fmla="*/ 1156771 w 1156771"/>
                <a:gd name="connsiteY1" fmla="*/ 0 h 517793"/>
                <a:gd name="connsiteX2" fmla="*/ 1156771 w 1156771"/>
                <a:gd name="connsiteY2" fmla="*/ 517793 h 517793"/>
                <a:gd name="connsiteX0" fmla="*/ 0 w 1156771"/>
                <a:gd name="connsiteY0" fmla="*/ 0 h 0"/>
                <a:gd name="connsiteX1" fmla="*/ 1156771 w 1156771"/>
                <a:gd name="connsiteY1" fmla="*/ 0 h 0"/>
              </a:gdLst>
              <a:ahLst/>
              <a:cxnLst>
                <a:cxn ang="0">
                  <a:pos x="connsiteX0" y="connsiteY0"/>
                </a:cxn>
                <a:cxn ang="0">
                  <a:pos x="connsiteX1" y="connsiteY1"/>
                </a:cxn>
              </a:cxnLst>
              <a:rect l="l" t="t" r="r" b="b"/>
              <a:pathLst>
                <a:path w="1156771">
                  <a:moveTo>
                    <a:pt x="0" y="0"/>
                  </a:moveTo>
                  <a:lnTo>
                    <a:pt x="1156771"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6" name="Freeform 278">
              <a:extLst>
                <a:ext uri="{FF2B5EF4-FFF2-40B4-BE49-F238E27FC236}">
                  <a16:creationId xmlns:a16="http://schemas.microsoft.com/office/drawing/2014/main" id="{47B3D74D-455D-A7D8-B4B9-838F63A346EE}"/>
                </a:ext>
              </a:extLst>
            </p:cNvPr>
            <p:cNvSpPr/>
            <p:nvPr/>
          </p:nvSpPr>
          <p:spPr bwMode="auto">
            <a:xfrm rot="5400000">
              <a:off x="8097317" y="5364433"/>
              <a:ext cx="1028472" cy="909186"/>
            </a:xfrm>
            <a:custGeom>
              <a:avLst/>
              <a:gdLst>
                <a:gd name="connsiteX0" fmla="*/ 0 w 1156771"/>
                <a:gd name="connsiteY0" fmla="*/ 0 h 517793"/>
                <a:gd name="connsiteX1" fmla="*/ 1156771 w 1156771"/>
                <a:gd name="connsiteY1" fmla="*/ 0 h 517793"/>
                <a:gd name="connsiteX2" fmla="*/ 1156771 w 1156771"/>
                <a:gd name="connsiteY2" fmla="*/ 517793 h 517793"/>
              </a:gdLst>
              <a:ahLst/>
              <a:cxnLst>
                <a:cxn ang="0">
                  <a:pos x="connsiteX0" y="connsiteY0"/>
                </a:cxn>
                <a:cxn ang="0">
                  <a:pos x="connsiteX1" y="connsiteY1"/>
                </a:cxn>
                <a:cxn ang="0">
                  <a:pos x="connsiteX2" y="connsiteY2"/>
                </a:cxn>
              </a:cxnLst>
              <a:rect l="l" t="t" r="r" b="b"/>
              <a:pathLst>
                <a:path w="1156771" h="517793">
                  <a:moveTo>
                    <a:pt x="0" y="0"/>
                  </a:moveTo>
                  <a:lnTo>
                    <a:pt x="1156771" y="0"/>
                  </a:lnTo>
                  <a:lnTo>
                    <a:pt x="1156771" y="517793"/>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6" name="Picture 5" descr="See the source image">
            <a:extLst>
              <a:ext uri="{FF2B5EF4-FFF2-40B4-BE49-F238E27FC236}">
                <a16:creationId xmlns:a16="http://schemas.microsoft.com/office/drawing/2014/main" id="{4316AB5F-7282-3626-AADF-AEEE52A755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5251" y="3496882"/>
            <a:ext cx="1508862" cy="794406"/>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descr="Announcement graphic: Supported on single server, Coming to flexible server in 2022">
            <a:extLst>
              <a:ext uri="{FF2B5EF4-FFF2-40B4-BE49-F238E27FC236}">
                <a16:creationId xmlns:a16="http://schemas.microsoft.com/office/drawing/2014/main" id="{E057293A-C067-FC65-FE32-F7BFEDB9BADA}"/>
              </a:ext>
            </a:extLst>
          </p:cNvPr>
          <p:cNvGrpSpPr/>
          <p:nvPr/>
        </p:nvGrpSpPr>
        <p:grpSpPr>
          <a:xfrm>
            <a:off x="8915401" y="585182"/>
            <a:ext cx="3276598" cy="850848"/>
            <a:chOff x="8915401" y="585182"/>
            <a:chExt cx="3276598" cy="850848"/>
          </a:xfrm>
        </p:grpSpPr>
        <p:sp>
          <p:nvSpPr>
            <p:cNvPr id="147" name="Rectangle 146">
              <a:extLst>
                <a:ext uri="{FF2B5EF4-FFF2-40B4-BE49-F238E27FC236}">
                  <a16:creationId xmlns:a16="http://schemas.microsoft.com/office/drawing/2014/main" id="{4E03057F-5669-0AE8-62B3-FE7ACF4749E8}"/>
                </a:ext>
              </a:extLst>
            </p:cNvPr>
            <p:cNvSpPr/>
            <p:nvPr/>
          </p:nvSpPr>
          <p:spPr bwMode="auto">
            <a:xfrm>
              <a:off x="8996044" y="585182"/>
              <a:ext cx="3195955" cy="8508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23">
              <a:extLst>
                <a:ext uri="{FF2B5EF4-FFF2-40B4-BE49-F238E27FC236}">
                  <a16:creationId xmlns:a16="http://schemas.microsoft.com/office/drawing/2014/main" id="{E94D8268-77EB-361C-F2F7-4AC711A3B5B3}"/>
                </a:ext>
              </a:extLst>
            </p:cNvPr>
            <p:cNvSpPr txBox="1"/>
            <p:nvPr/>
          </p:nvSpPr>
          <p:spPr>
            <a:xfrm>
              <a:off x="9412600" y="686522"/>
              <a:ext cx="2468083"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solidFill>
                </a:rPr>
                <a:t>Supported on </a:t>
              </a:r>
              <a:r>
                <a:rPr lang="en-US" sz="1200">
                  <a:solidFill>
                    <a:schemeClr val="bg1"/>
                  </a:solidFill>
                  <a:latin typeface="+mj-lt"/>
                </a:rPr>
                <a:t>Single Server</a:t>
              </a:r>
              <a:endParaRPr lang="en-AU" sz="1200">
                <a:solidFill>
                  <a:schemeClr val="bg1"/>
                </a:solidFill>
                <a:latin typeface="+mj-lt"/>
              </a:endParaRPr>
            </a:p>
          </p:txBody>
        </p:sp>
        <p:sp>
          <p:nvSpPr>
            <p:cNvPr id="149" name="TextBox 24">
              <a:extLst>
                <a:ext uri="{FF2B5EF4-FFF2-40B4-BE49-F238E27FC236}">
                  <a16:creationId xmlns:a16="http://schemas.microsoft.com/office/drawing/2014/main" id="{1E920480-0502-6190-EB08-144EAE582520}"/>
                </a:ext>
              </a:extLst>
            </p:cNvPr>
            <p:cNvSpPr txBox="1"/>
            <p:nvPr/>
          </p:nvSpPr>
          <p:spPr>
            <a:xfrm>
              <a:off x="9400883" y="1055177"/>
              <a:ext cx="264671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solidFill>
                </a:rPr>
                <a:t>Coming to </a:t>
              </a:r>
              <a:r>
                <a:rPr lang="en-US" sz="1200">
                  <a:solidFill>
                    <a:schemeClr val="bg1"/>
                  </a:solidFill>
                  <a:latin typeface="+mj-lt"/>
                </a:rPr>
                <a:t>Flexible Server </a:t>
              </a:r>
              <a:r>
                <a:rPr lang="en-US" sz="1200">
                  <a:solidFill>
                    <a:schemeClr val="bg1"/>
                  </a:solidFill>
                </a:rPr>
                <a:t>in 2022</a:t>
              </a:r>
              <a:endParaRPr lang="en-AU" sz="1200">
                <a:solidFill>
                  <a:schemeClr val="bg1"/>
                </a:solidFill>
              </a:endParaRPr>
            </a:p>
          </p:txBody>
        </p:sp>
        <p:grpSp>
          <p:nvGrpSpPr>
            <p:cNvPr id="150" name="Group 149">
              <a:extLst>
                <a:ext uri="{FF2B5EF4-FFF2-40B4-BE49-F238E27FC236}">
                  <a16:creationId xmlns:a16="http://schemas.microsoft.com/office/drawing/2014/main" id="{2CC7DD17-AF61-242A-2ADA-14AC4300B30A}"/>
                </a:ext>
              </a:extLst>
            </p:cNvPr>
            <p:cNvGrpSpPr>
              <a:grpSpLocks noChangeAspect="1"/>
            </p:cNvGrpSpPr>
            <p:nvPr/>
          </p:nvGrpSpPr>
          <p:grpSpPr bwMode="auto">
            <a:xfrm>
              <a:off x="9211008" y="744721"/>
              <a:ext cx="184666" cy="184666"/>
              <a:chOff x="9211008" y="744721"/>
              <a:chExt cx="312" cy="312"/>
            </a:xfrm>
          </p:grpSpPr>
          <p:sp>
            <p:nvSpPr>
              <p:cNvPr id="158" name="AutoShape 45">
                <a:extLst>
                  <a:ext uri="{FF2B5EF4-FFF2-40B4-BE49-F238E27FC236}">
                    <a16:creationId xmlns:a16="http://schemas.microsoft.com/office/drawing/2014/main" id="{5A4EFD1C-20F3-022E-6C67-4D61FDCEAC5A}"/>
                  </a:ext>
                </a:extLst>
              </p:cNvPr>
              <p:cNvSpPr>
                <a:spLocks noChangeAspect="1" noChangeArrowheads="1" noTextEdit="1"/>
              </p:cNvSpPr>
              <p:nvPr/>
            </p:nvSpPr>
            <p:spPr bwMode="auto">
              <a:xfrm>
                <a:off x="9211008" y="74472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47">
                <a:extLst>
                  <a:ext uri="{FF2B5EF4-FFF2-40B4-BE49-F238E27FC236}">
                    <a16:creationId xmlns:a16="http://schemas.microsoft.com/office/drawing/2014/main" id="{07FEB0F5-6ABE-0AC4-F295-178618797374}"/>
                  </a:ext>
                </a:extLst>
              </p:cNvPr>
              <p:cNvSpPr>
                <a:spLocks/>
              </p:cNvSpPr>
              <p:nvPr/>
            </p:nvSpPr>
            <p:spPr bwMode="auto">
              <a:xfrm>
                <a:off x="9211008" y="74472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48">
                <a:extLst>
                  <a:ext uri="{FF2B5EF4-FFF2-40B4-BE49-F238E27FC236}">
                    <a16:creationId xmlns:a16="http://schemas.microsoft.com/office/drawing/2014/main" id="{AE45D9CA-B0D2-83F8-EC3D-560B6208F401}"/>
                  </a:ext>
                </a:extLst>
              </p:cNvPr>
              <p:cNvSpPr>
                <a:spLocks/>
              </p:cNvSpPr>
              <p:nvPr/>
            </p:nvSpPr>
            <p:spPr bwMode="auto">
              <a:xfrm>
                <a:off x="9211143" y="744790"/>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49">
                <a:extLst>
                  <a:ext uri="{FF2B5EF4-FFF2-40B4-BE49-F238E27FC236}">
                    <a16:creationId xmlns:a16="http://schemas.microsoft.com/office/drawing/2014/main" id="{2E436A99-CFC8-4A8A-4381-731950D6F693}"/>
                  </a:ext>
                </a:extLst>
              </p:cNvPr>
              <p:cNvSpPr>
                <a:spLocks/>
              </p:cNvSpPr>
              <p:nvPr/>
            </p:nvSpPr>
            <p:spPr bwMode="auto">
              <a:xfrm>
                <a:off x="9211098" y="74483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51" name="Group 150">
              <a:extLst>
                <a:ext uri="{FF2B5EF4-FFF2-40B4-BE49-F238E27FC236}">
                  <a16:creationId xmlns:a16="http://schemas.microsoft.com/office/drawing/2014/main" id="{AAD1C1CF-B8A4-2057-696F-EC1C768F2CD4}"/>
                </a:ext>
              </a:extLst>
            </p:cNvPr>
            <p:cNvGrpSpPr>
              <a:grpSpLocks noChangeAspect="1"/>
            </p:cNvGrpSpPr>
            <p:nvPr/>
          </p:nvGrpSpPr>
          <p:grpSpPr bwMode="auto">
            <a:xfrm>
              <a:off x="9211007" y="1100849"/>
              <a:ext cx="184667" cy="184667"/>
              <a:chOff x="9211007" y="1100849"/>
              <a:chExt cx="312" cy="312"/>
            </a:xfrm>
          </p:grpSpPr>
          <p:sp>
            <p:nvSpPr>
              <p:cNvPr id="153" name="AutoShape 51">
                <a:extLst>
                  <a:ext uri="{FF2B5EF4-FFF2-40B4-BE49-F238E27FC236}">
                    <a16:creationId xmlns:a16="http://schemas.microsoft.com/office/drawing/2014/main" id="{A56A54AC-D42C-B094-1A12-4547B4037B31}"/>
                  </a:ext>
                </a:extLst>
              </p:cNvPr>
              <p:cNvSpPr>
                <a:spLocks noChangeAspect="1" noChangeArrowheads="1" noTextEdit="1"/>
              </p:cNvSpPr>
              <p:nvPr/>
            </p:nvSpPr>
            <p:spPr bwMode="auto">
              <a:xfrm>
                <a:off x="9211007" y="110084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Rectangle 153">
                <a:extLst>
                  <a:ext uri="{FF2B5EF4-FFF2-40B4-BE49-F238E27FC236}">
                    <a16:creationId xmlns:a16="http://schemas.microsoft.com/office/drawing/2014/main" id="{00C8C8EA-A6BE-5232-F144-D604267088AE}"/>
                  </a:ext>
                </a:extLst>
              </p:cNvPr>
              <p:cNvSpPr>
                <a:spLocks noChangeArrowheads="1"/>
              </p:cNvSpPr>
              <p:nvPr/>
            </p:nvSpPr>
            <p:spPr bwMode="auto">
              <a:xfrm>
                <a:off x="9211144" y="1100917"/>
                <a:ext cx="29" cy="1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54">
                <a:extLst>
                  <a:ext uri="{FF2B5EF4-FFF2-40B4-BE49-F238E27FC236}">
                    <a16:creationId xmlns:a16="http://schemas.microsoft.com/office/drawing/2014/main" id="{D21F95EC-9322-DD1A-ADC4-E2FABCA93970}"/>
                  </a:ext>
                </a:extLst>
              </p:cNvPr>
              <p:cNvSpPr>
                <a:spLocks/>
              </p:cNvSpPr>
              <p:nvPr/>
            </p:nvSpPr>
            <p:spPr bwMode="auto">
              <a:xfrm>
                <a:off x="9211144" y="110099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55">
                <a:extLst>
                  <a:ext uri="{FF2B5EF4-FFF2-40B4-BE49-F238E27FC236}">
                    <a16:creationId xmlns:a16="http://schemas.microsoft.com/office/drawing/2014/main" id="{4A289BDB-F822-EEAC-F7AD-6D3F6D16C430}"/>
                  </a:ext>
                </a:extLst>
              </p:cNvPr>
              <p:cNvSpPr>
                <a:spLocks/>
              </p:cNvSpPr>
              <p:nvPr/>
            </p:nvSpPr>
            <p:spPr bwMode="auto">
              <a:xfrm>
                <a:off x="9211007" y="110084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56">
                <a:extLst>
                  <a:ext uri="{FF2B5EF4-FFF2-40B4-BE49-F238E27FC236}">
                    <a16:creationId xmlns:a16="http://schemas.microsoft.com/office/drawing/2014/main" id="{32DDB044-528B-CDF0-5528-2C63E351F35B}"/>
                  </a:ext>
                </a:extLst>
              </p:cNvPr>
              <p:cNvSpPr>
                <a:spLocks/>
              </p:cNvSpPr>
              <p:nvPr/>
            </p:nvSpPr>
            <p:spPr bwMode="auto">
              <a:xfrm>
                <a:off x="9211231" y="110087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2" name="Rectangle 151">
              <a:extLst>
                <a:ext uri="{FF2B5EF4-FFF2-40B4-BE49-F238E27FC236}">
                  <a16:creationId xmlns:a16="http://schemas.microsoft.com/office/drawing/2014/main" id="{FAC083B6-2565-7C19-9390-8406B575B422}"/>
                </a:ext>
              </a:extLst>
            </p:cNvPr>
            <p:cNvSpPr/>
            <p:nvPr/>
          </p:nvSpPr>
          <p:spPr bwMode="auto">
            <a:xfrm>
              <a:off x="8915401" y="585182"/>
              <a:ext cx="82550" cy="85084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45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7061-2C35-4DA5-871A-3FF8A09A4671}"/>
              </a:ext>
            </a:extLst>
          </p:cNvPr>
          <p:cNvSpPr>
            <a:spLocks noGrp="1"/>
          </p:cNvSpPr>
          <p:nvPr>
            <p:ph type="title"/>
          </p:nvPr>
        </p:nvSpPr>
        <p:spPr/>
        <p:txBody>
          <a:bodyPr/>
          <a:lstStyle/>
          <a:p>
            <a:r>
              <a:rPr lang="en-US" sz="3200"/>
              <a:t>Agenda</a:t>
            </a:r>
          </a:p>
        </p:txBody>
      </p:sp>
      <p:sp>
        <p:nvSpPr>
          <p:cNvPr id="23" name="TextBox 22">
            <a:extLst>
              <a:ext uri="{FF2B5EF4-FFF2-40B4-BE49-F238E27FC236}">
                <a16:creationId xmlns:a16="http://schemas.microsoft.com/office/drawing/2014/main" id="{52C5FC7A-E4F4-4715-A209-1933328B5443}"/>
              </a:ext>
            </a:extLst>
          </p:cNvPr>
          <p:cNvSpPr txBox="1"/>
          <p:nvPr/>
        </p:nvSpPr>
        <p:spPr>
          <a:xfrm>
            <a:off x="720342" y="1492064"/>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dirty="0">
                <a:solidFill>
                  <a:schemeClr val="accent1"/>
                </a:solidFill>
                <a:latin typeface="+mj-lt"/>
              </a:rPr>
              <a:t> Overview</a:t>
            </a:r>
          </a:p>
        </p:txBody>
      </p:sp>
      <p:sp>
        <p:nvSpPr>
          <p:cNvPr id="3" name="TextBox 2">
            <a:extLst>
              <a:ext uri="{FF2B5EF4-FFF2-40B4-BE49-F238E27FC236}">
                <a16:creationId xmlns:a16="http://schemas.microsoft.com/office/drawing/2014/main" id="{0E5B807C-7467-48EA-B41E-ECF0CF28D22C}"/>
              </a:ext>
            </a:extLst>
          </p:cNvPr>
          <p:cNvSpPr txBox="1"/>
          <p:nvPr/>
        </p:nvSpPr>
        <p:spPr>
          <a:xfrm>
            <a:off x="720342" y="1993044"/>
            <a:ext cx="5619565" cy="369332"/>
          </a:xfrm>
          <a:prstGeom prst="rect">
            <a:avLst/>
          </a:prstGeom>
          <a:noFill/>
        </p:spPr>
        <p:txBody>
          <a:bodyPr wrap="square" lIns="0" tIns="45720" rIns="91440" bIns="45720" rtlCol="0" anchor="t">
            <a:spAutoFit/>
          </a:bodyPr>
          <a:lstStyle/>
          <a:p>
            <a:pPr>
              <a:lnSpc>
                <a:spcPct val="90000"/>
              </a:lnSpc>
              <a:spcAft>
                <a:spcPts val="600"/>
              </a:spcAft>
            </a:pPr>
            <a:r>
              <a:rPr lang="en-US" sz="2000" dirty="0">
                <a:solidFill>
                  <a:schemeClr val="accent1"/>
                </a:solidFill>
                <a:latin typeface="+mj-lt"/>
              </a:rPr>
              <a:t> Common use cases</a:t>
            </a:r>
            <a:endParaRPr lang="en-US" sz="2000" dirty="0">
              <a:solidFill>
                <a:schemeClr val="accent1"/>
              </a:solidFill>
              <a:latin typeface="+mj-lt"/>
              <a:cs typeface="Segoe UI Semibold"/>
            </a:endParaRPr>
          </a:p>
        </p:txBody>
      </p:sp>
      <p:sp>
        <p:nvSpPr>
          <p:cNvPr id="8" name="TextBox 7">
            <a:extLst>
              <a:ext uri="{FF2B5EF4-FFF2-40B4-BE49-F238E27FC236}">
                <a16:creationId xmlns:a16="http://schemas.microsoft.com/office/drawing/2014/main" id="{4D02A045-B1F4-49E6-8AEE-2AB49B339F17}"/>
              </a:ext>
            </a:extLst>
          </p:cNvPr>
          <p:cNvSpPr txBox="1"/>
          <p:nvPr/>
        </p:nvSpPr>
        <p:spPr>
          <a:xfrm>
            <a:off x="720342" y="3996964"/>
            <a:ext cx="5619565" cy="369332"/>
          </a:xfrm>
          <a:prstGeom prst="rect">
            <a:avLst/>
          </a:prstGeom>
          <a:noFill/>
        </p:spPr>
        <p:txBody>
          <a:bodyPr wrap="square" lIns="0" tIns="45720" rIns="91440" bIns="45720" rtlCol="0" anchor="t">
            <a:spAutoFit/>
          </a:bodyPr>
          <a:lstStyle/>
          <a:p>
            <a:pPr>
              <a:lnSpc>
                <a:spcPct val="90000"/>
              </a:lnSpc>
              <a:spcAft>
                <a:spcPts val="600"/>
              </a:spcAft>
            </a:pPr>
            <a:r>
              <a:rPr lang="en-US" sz="2000" dirty="0">
                <a:solidFill>
                  <a:schemeClr val="accent1"/>
                </a:solidFill>
                <a:latin typeface="+mj-lt"/>
              </a:rPr>
              <a:t> High availability</a:t>
            </a:r>
            <a:r>
              <a:rPr lang="en-US" sz="2000">
                <a:solidFill>
                  <a:schemeClr val="accent1"/>
                </a:solidFill>
                <a:latin typeface="+mj-lt"/>
              </a:rPr>
              <a:t> and </a:t>
            </a:r>
            <a:r>
              <a:rPr lang="en-US" sz="2000" dirty="0">
                <a:solidFill>
                  <a:schemeClr val="accent1"/>
                </a:solidFill>
                <a:latin typeface="+mj-lt"/>
              </a:rPr>
              <a:t>business continuity</a:t>
            </a:r>
          </a:p>
        </p:txBody>
      </p:sp>
      <p:sp>
        <p:nvSpPr>
          <p:cNvPr id="11" name="TextBox 10">
            <a:extLst>
              <a:ext uri="{FF2B5EF4-FFF2-40B4-BE49-F238E27FC236}">
                <a16:creationId xmlns:a16="http://schemas.microsoft.com/office/drawing/2014/main" id="{A3D0C89C-FF02-4C77-8232-5603898B987D}"/>
              </a:ext>
            </a:extLst>
          </p:cNvPr>
          <p:cNvSpPr txBox="1"/>
          <p:nvPr/>
        </p:nvSpPr>
        <p:spPr>
          <a:xfrm>
            <a:off x="720342" y="2494024"/>
            <a:ext cx="5619565" cy="369332"/>
          </a:xfrm>
          <a:prstGeom prst="rect">
            <a:avLst/>
          </a:prstGeom>
          <a:noFill/>
        </p:spPr>
        <p:txBody>
          <a:bodyPr wrap="square" lIns="0" tIns="45720" rIns="91440" bIns="45720" rtlCol="0" anchor="t">
            <a:spAutoFit/>
          </a:bodyPr>
          <a:lstStyle/>
          <a:p>
            <a:pPr>
              <a:lnSpc>
                <a:spcPct val="90000"/>
              </a:lnSpc>
              <a:spcAft>
                <a:spcPts val="600"/>
              </a:spcAft>
            </a:pPr>
            <a:r>
              <a:rPr lang="en-US" sz="2000" dirty="0">
                <a:solidFill>
                  <a:schemeClr val="accent1"/>
                </a:solidFill>
                <a:latin typeface="+mj-lt"/>
              </a:rPr>
              <a:t> Performance</a:t>
            </a:r>
            <a:r>
              <a:rPr lang="en-US" sz="2000">
                <a:solidFill>
                  <a:schemeClr val="accent1"/>
                </a:solidFill>
                <a:latin typeface="+mj-lt"/>
              </a:rPr>
              <a:t> and </a:t>
            </a:r>
            <a:r>
              <a:rPr lang="en-US" sz="2000" dirty="0">
                <a:solidFill>
                  <a:schemeClr val="accent1"/>
                </a:solidFill>
                <a:latin typeface="+mj-lt"/>
              </a:rPr>
              <a:t>scale</a:t>
            </a:r>
            <a:endParaRPr lang="en-US" sz="2000" dirty="0">
              <a:ea typeface="+mn-lt"/>
              <a:cs typeface="+mn-lt"/>
            </a:endParaRPr>
          </a:p>
        </p:txBody>
      </p:sp>
      <p:sp>
        <p:nvSpPr>
          <p:cNvPr id="14" name="TextBox 13">
            <a:extLst>
              <a:ext uri="{FF2B5EF4-FFF2-40B4-BE49-F238E27FC236}">
                <a16:creationId xmlns:a16="http://schemas.microsoft.com/office/drawing/2014/main" id="{1C11A467-B603-48C4-955B-6A1C9CA26365}"/>
              </a:ext>
            </a:extLst>
          </p:cNvPr>
          <p:cNvSpPr txBox="1"/>
          <p:nvPr/>
        </p:nvSpPr>
        <p:spPr>
          <a:xfrm>
            <a:off x="720342" y="2995004"/>
            <a:ext cx="5619565" cy="369332"/>
          </a:xfrm>
          <a:prstGeom prst="rect">
            <a:avLst/>
          </a:prstGeom>
          <a:noFill/>
        </p:spPr>
        <p:txBody>
          <a:bodyPr wrap="square" lIns="0" tIns="45720" rIns="91440" bIns="45720" rtlCol="0" anchor="t">
            <a:spAutoFit/>
          </a:bodyPr>
          <a:lstStyle/>
          <a:p>
            <a:pPr>
              <a:lnSpc>
                <a:spcPct val="90000"/>
              </a:lnSpc>
              <a:spcAft>
                <a:spcPts val="600"/>
              </a:spcAft>
            </a:pPr>
            <a:r>
              <a:rPr lang="en-US" sz="2000">
                <a:solidFill>
                  <a:schemeClr val="accent1"/>
                </a:solidFill>
                <a:latin typeface="+mj-lt"/>
              </a:rPr>
              <a:t> </a:t>
            </a:r>
            <a:r>
              <a:rPr lang="en-US" sz="2000" dirty="0">
                <a:solidFill>
                  <a:schemeClr val="accent1"/>
                </a:solidFill>
                <a:latin typeface="+mj-lt"/>
              </a:rPr>
              <a:t>Security</a:t>
            </a:r>
            <a:r>
              <a:rPr lang="en-US" sz="2000">
                <a:solidFill>
                  <a:schemeClr val="accent1"/>
                </a:solidFill>
                <a:latin typeface="+mj-lt"/>
              </a:rPr>
              <a:t> and </a:t>
            </a:r>
            <a:r>
              <a:rPr lang="en-US" sz="2000" dirty="0">
                <a:solidFill>
                  <a:schemeClr val="accent1"/>
                </a:solidFill>
                <a:latin typeface="+mj-lt"/>
              </a:rPr>
              <a:t>compliance</a:t>
            </a:r>
          </a:p>
        </p:txBody>
      </p:sp>
      <p:sp>
        <p:nvSpPr>
          <p:cNvPr id="17" name="TextBox 16">
            <a:extLst>
              <a:ext uri="{FF2B5EF4-FFF2-40B4-BE49-F238E27FC236}">
                <a16:creationId xmlns:a16="http://schemas.microsoft.com/office/drawing/2014/main" id="{C3602EF7-9EE0-4B9B-B618-C51CD94AE569}"/>
              </a:ext>
            </a:extLst>
          </p:cNvPr>
          <p:cNvSpPr txBox="1"/>
          <p:nvPr/>
        </p:nvSpPr>
        <p:spPr>
          <a:xfrm>
            <a:off x="720342" y="3495984"/>
            <a:ext cx="5619565" cy="369332"/>
          </a:xfrm>
          <a:prstGeom prst="rect">
            <a:avLst/>
          </a:prstGeom>
          <a:noFill/>
        </p:spPr>
        <p:txBody>
          <a:bodyPr wrap="square" lIns="0" tIns="45720" rIns="91440" bIns="45720" rtlCol="0" anchor="t">
            <a:spAutoFit/>
          </a:bodyPr>
          <a:lstStyle/>
          <a:p>
            <a:pPr>
              <a:lnSpc>
                <a:spcPct val="90000"/>
              </a:lnSpc>
              <a:spcAft>
                <a:spcPts val="600"/>
              </a:spcAft>
            </a:pPr>
            <a:r>
              <a:rPr lang="en-US" sz="2000" dirty="0">
                <a:solidFill>
                  <a:schemeClr val="accent1"/>
                </a:solidFill>
                <a:latin typeface="+mj-lt"/>
              </a:rPr>
              <a:t> Manageability, monitoring, and tuning</a:t>
            </a:r>
          </a:p>
        </p:txBody>
      </p:sp>
      <p:sp>
        <p:nvSpPr>
          <p:cNvPr id="20" name="TextBox 19">
            <a:extLst>
              <a:ext uri="{FF2B5EF4-FFF2-40B4-BE49-F238E27FC236}">
                <a16:creationId xmlns:a16="http://schemas.microsoft.com/office/drawing/2014/main" id="{18936C0D-E3E2-4551-8D04-9EC3B346FAB7}"/>
              </a:ext>
            </a:extLst>
          </p:cNvPr>
          <p:cNvSpPr txBox="1"/>
          <p:nvPr/>
        </p:nvSpPr>
        <p:spPr>
          <a:xfrm>
            <a:off x="720342" y="4497944"/>
            <a:ext cx="5619565" cy="369332"/>
          </a:xfrm>
          <a:prstGeom prst="rect">
            <a:avLst/>
          </a:prstGeom>
          <a:noFill/>
        </p:spPr>
        <p:txBody>
          <a:bodyPr wrap="square" lIns="0" tIns="45720" rIns="91440" bIns="45720" rtlCol="0">
            <a:spAutoFit/>
          </a:bodyPr>
          <a:lstStyle/>
          <a:p>
            <a:pPr algn="l">
              <a:lnSpc>
                <a:spcPct val="90000"/>
              </a:lnSpc>
              <a:spcAft>
                <a:spcPts val="600"/>
              </a:spcAft>
            </a:pPr>
            <a:r>
              <a:rPr lang="en-US" sz="2000">
                <a:solidFill>
                  <a:schemeClr val="accent1"/>
                </a:solidFill>
                <a:latin typeface="+mj-lt"/>
              </a:rPr>
              <a:t> </a:t>
            </a:r>
            <a:r>
              <a:rPr lang="en-US" sz="2000" dirty="0">
                <a:solidFill>
                  <a:schemeClr val="accent1"/>
                </a:solidFill>
                <a:latin typeface="+mj-lt"/>
              </a:rPr>
              <a:t>Migration</a:t>
            </a:r>
            <a:endParaRPr lang="en-US" sz="2000">
              <a:solidFill>
                <a:schemeClr val="accent1"/>
              </a:solidFill>
              <a:latin typeface="+mj-lt"/>
            </a:endParaRPr>
          </a:p>
        </p:txBody>
      </p:sp>
      <p:sp>
        <p:nvSpPr>
          <p:cNvPr id="12" name="TextBox 11">
            <a:extLst>
              <a:ext uri="{FF2B5EF4-FFF2-40B4-BE49-F238E27FC236}">
                <a16:creationId xmlns:a16="http://schemas.microsoft.com/office/drawing/2014/main" id="{C7C09ABD-C453-4546-C8DB-F30E8C78384C}"/>
              </a:ext>
            </a:extLst>
          </p:cNvPr>
          <p:cNvSpPr txBox="1"/>
          <p:nvPr/>
        </p:nvSpPr>
        <p:spPr>
          <a:xfrm>
            <a:off x="720342" y="4998924"/>
            <a:ext cx="5562013" cy="400110"/>
          </a:xfrm>
          <a:prstGeom prst="rect">
            <a:avLst/>
          </a:prstGeom>
          <a:noFill/>
        </p:spPr>
        <p:txBody>
          <a:bodyPr wrap="square">
            <a:spAutoFit/>
          </a:bodyPr>
          <a:lstStyle/>
          <a:p>
            <a:r>
              <a:rPr lang="en-US" sz="2000" dirty="0">
                <a:solidFill>
                  <a:schemeClr val="accent1"/>
                </a:solidFill>
                <a:latin typeface="+mj-lt"/>
              </a:rPr>
              <a:t>Reference architectures</a:t>
            </a:r>
            <a:endParaRPr lang="en-US" sz="2000">
              <a:solidFill>
                <a:schemeClr val="accent1"/>
              </a:solidFill>
              <a:latin typeface="+mj-lt"/>
            </a:endParaRPr>
          </a:p>
        </p:txBody>
      </p:sp>
      <p:sp>
        <p:nvSpPr>
          <p:cNvPr id="4" name="TextBox 3">
            <a:extLst>
              <a:ext uri="{FF2B5EF4-FFF2-40B4-BE49-F238E27FC236}">
                <a16:creationId xmlns:a16="http://schemas.microsoft.com/office/drawing/2014/main" id="{35710D86-CDC0-CA75-8E1A-58C96C8C8266}"/>
              </a:ext>
            </a:extLst>
          </p:cNvPr>
          <p:cNvSpPr txBox="1"/>
          <p:nvPr/>
        </p:nvSpPr>
        <p:spPr>
          <a:xfrm>
            <a:off x="720342" y="5530680"/>
            <a:ext cx="5562013" cy="400110"/>
          </a:xfrm>
          <a:prstGeom prst="rect">
            <a:avLst/>
          </a:prstGeom>
          <a:noFill/>
        </p:spPr>
        <p:txBody>
          <a:bodyPr wrap="square">
            <a:spAutoFit/>
          </a:bodyPr>
          <a:lstStyle/>
          <a:p>
            <a:r>
              <a:rPr lang="en-US" sz="2000" dirty="0">
                <a:solidFill>
                  <a:schemeClr val="accent1"/>
                </a:solidFill>
                <a:latin typeface="+mj-lt"/>
              </a:rPr>
              <a:t>Documentation and resources</a:t>
            </a:r>
          </a:p>
        </p:txBody>
      </p:sp>
    </p:spTree>
    <p:extLst>
      <p:ext uri="{BB962C8B-B14F-4D97-AF65-F5344CB8AC3E}">
        <p14:creationId xmlns:p14="http://schemas.microsoft.com/office/powerpoint/2010/main" val="27970912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BAE66-7B19-9A56-7889-F6DD20C04EEB}"/>
              </a:ext>
            </a:extLst>
          </p:cNvPr>
          <p:cNvSpPr>
            <a:spLocks noGrp="1"/>
          </p:cNvSpPr>
          <p:nvPr>
            <p:ph type="title"/>
          </p:nvPr>
        </p:nvSpPr>
        <p:spPr>
          <a:xfrm>
            <a:off x="588263" y="457201"/>
            <a:ext cx="11018520" cy="492443"/>
          </a:xfrm>
        </p:spPr>
        <p:txBody>
          <a:bodyPr/>
          <a:lstStyle/>
          <a:p>
            <a:r>
              <a:rPr lang="en-US" sz="3200" dirty="0"/>
              <a:t>Audit logs </a:t>
            </a:r>
          </a:p>
        </p:txBody>
      </p:sp>
      <p:sp>
        <p:nvSpPr>
          <p:cNvPr id="21" name="TextBox 20">
            <a:extLst>
              <a:ext uri="{FF2B5EF4-FFF2-40B4-BE49-F238E27FC236}">
                <a16:creationId xmlns:a16="http://schemas.microsoft.com/office/drawing/2014/main" id="{F41861BB-99C3-D549-A305-F8BAA3015104}"/>
              </a:ext>
            </a:extLst>
          </p:cNvPr>
          <p:cNvSpPr txBox="1"/>
          <p:nvPr/>
        </p:nvSpPr>
        <p:spPr>
          <a:xfrm>
            <a:off x="1516356" y="1555579"/>
            <a:ext cx="6284491" cy="276999"/>
          </a:xfrm>
          <a:prstGeom prst="rect">
            <a:avLst/>
          </a:prstGeom>
          <a:noFill/>
        </p:spPr>
        <p:txBody>
          <a:bodyPr wrap="square" lIns="0" tIns="0" rIns="0" bIns="0" anchor="t">
            <a:spAutoFit/>
          </a:bodyPr>
          <a:lstStyle/>
          <a:p>
            <a:pPr marL="285750" indent="-285750">
              <a:buFont typeface="+mj-lt"/>
              <a:buAutoNum type="arabicPeriod"/>
              <a:defRPr/>
            </a:pPr>
            <a:r>
              <a:rPr kumimoji="0" lang="en-IN" b="1" i="0" u="none" strike="noStrike" kern="1200" cap="none" spc="0" normalizeH="0" baseline="0" noProof="0" dirty="0">
                <a:ln>
                  <a:noFill/>
                </a:ln>
                <a:solidFill>
                  <a:srgbClr val="171717"/>
                </a:solidFill>
                <a:effectLst/>
                <a:uLnTx/>
                <a:uFillTx/>
                <a:latin typeface="+mj-lt"/>
                <a:cs typeface="Segoe UI"/>
              </a:rPr>
              <a:t>Configure server parameters for </a:t>
            </a:r>
            <a:r>
              <a:rPr lang="en-IN" b="1" dirty="0">
                <a:solidFill>
                  <a:srgbClr val="171717"/>
                </a:solidFill>
                <a:latin typeface="+mj-lt"/>
                <a:cs typeface="Segoe UI"/>
              </a:rPr>
              <a:t>audit logging.</a:t>
            </a:r>
            <a:endParaRPr kumimoji="0" lang="en-IN" b="1" i="0" u="none" strike="noStrike" kern="1200" cap="none" spc="0" normalizeH="0" baseline="0" noProof="0" dirty="0">
              <a:ln>
                <a:noFill/>
              </a:ln>
              <a:solidFill>
                <a:srgbClr val="171717"/>
              </a:solidFill>
              <a:effectLst/>
              <a:uLnTx/>
              <a:uFillTx/>
              <a:latin typeface="+mj-lt"/>
            </a:endParaRPr>
          </a:p>
        </p:txBody>
      </p:sp>
      <p:graphicFrame>
        <p:nvGraphicFramePr>
          <p:cNvPr id="42" name="Table 43">
            <a:extLst>
              <a:ext uri="{FF2B5EF4-FFF2-40B4-BE49-F238E27FC236}">
                <a16:creationId xmlns:a16="http://schemas.microsoft.com/office/drawing/2014/main" id="{75D96808-3069-8842-A97D-928E9F9AAA79}"/>
              </a:ext>
            </a:extLst>
          </p:cNvPr>
          <p:cNvGraphicFramePr>
            <a:graphicFrameLocks noGrp="1"/>
          </p:cNvGraphicFramePr>
          <p:nvPr>
            <p:extLst>
              <p:ext uri="{D42A27DB-BD31-4B8C-83A1-F6EECF244321}">
                <p14:modId xmlns:p14="http://schemas.microsoft.com/office/powerpoint/2010/main" val="2222433601"/>
              </p:ext>
            </p:extLst>
          </p:nvPr>
        </p:nvGraphicFramePr>
        <p:xfrm>
          <a:off x="1791824" y="2025650"/>
          <a:ext cx="3618705" cy="1147156"/>
        </p:xfrm>
        <a:graphic>
          <a:graphicData uri="http://schemas.openxmlformats.org/drawingml/2006/table">
            <a:tbl>
              <a:tblPr firstRow="1" bandRow="1">
                <a:tableStyleId>{5940675A-B579-460E-94D1-54222C63F5DA}</a:tableStyleId>
              </a:tblPr>
              <a:tblGrid>
                <a:gridCol w="3618705">
                  <a:extLst>
                    <a:ext uri="{9D8B030D-6E8A-4147-A177-3AD203B41FA5}">
                      <a16:colId xmlns:a16="http://schemas.microsoft.com/office/drawing/2014/main" val="4188790867"/>
                    </a:ext>
                  </a:extLst>
                </a:gridCol>
              </a:tblGrid>
              <a:tr h="415636">
                <a:tc>
                  <a:txBody>
                    <a:bodyPr/>
                    <a:lstStyle/>
                    <a:p>
                      <a:pPr algn="l"/>
                      <a:r>
                        <a:rPr lang="en-US" sz="1600" b="1" dirty="0">
                          <a:latin typeface="+mj-lt"/>
                        </a:rPr>
                        <a:t>Audit Logs</a:t>
                      </a:r>
                      <a:endParaRPr lang="en-US" sz="1600" b="1" dirty="0">
                        <a:latin typeface="+mj-lt"/>
                        <a:cs typeface="Segoe UI" panose="020B0502040204020203" pitchFamily="34" charset="0"/>
                      </a:endParaRPr>
                    </a:p>
                  </a:txBody>
                  <a:tcPr anchor="ctr">
                    <a:solidFill>
                      <a:schemeClr val="bg2"/>
                    </a:solidFill>
                  </a:tcPr>
                </a:tc>
                <a:extLst>
                  <a:ext uri="{0D108BD9-81ED-4DB2-BD59-A6C34878D82A}">
                    <a16:rowId xmlns:a16="http://schemas.microsoft.com/office/drawing/2014/main" val="1876215504"/>
                  </a:ext>
                </a:extLst>
              </a:tr>
              <a:tr h="731520">
                <a:tc>
                  <a:txBody>
                    <a:bodyPr/>
                    <a:lstStyle/>
                    <a:p>
                      <a:pPr algn="l"/>
                      <a:r>
                        <a:rPr lang="en-IN" sz="1100" b="0" dirty="0" err="1">
                          <a:latin typeface="Menlo" panose="020B0609030804020204" pitchFamily="49" charset="0"/>
                          <a:ea typeface="Menlo" panose="020B0609030804020204" pitchFamily="49" charset="0"/>
                          <a:cs typeface="Menlo" panose="020B0609030804020204" pitchFamily="49" charset="0"/>
                        </a:rPr>
                        <a:t>audit_log_enabled</a:t>
                      </a:r>
                      <a:r>
                        <a:rPr lang="en-IN" sz="1100" b="0" dirty="0">
                          <a:latin typeface="Menlo" panose="020B0609030804020204" pitchFamily="49" charset="0"/>
                          <a:ea typeface="Menlo" panose="020B0609030804020204" pitchFamily="49" charset="0"/>
                          <a:cs typeface="Menlo" panose="020B0609030804020204" pitchFamily="49" charset="0"/>
                        </a:rPr>
                        <a:t>, </a:t>
                      </a:r>
                      <a:r>
                        <a:rPr lang="en-IN" sz="1100" b="0" dirty="0" err="1">
                          <a:latin typeface="Menlo" panose="020B0609030804020204" pitchFamily="49" charset="0"/>
                          <a:ea typeface="Menlo" panose="020B0609030804020204" pitchFamily="49" charset="0"/>
                          <a:cs typeface="Menlo" panose="020B0609030804020204" pitchFamily="49" charset="0"/>
                        </a:rPr>
                        <a:t>audit_log_events</a:t>
                      </a:r>
                      <a:r>
                        <a:rPr lang="en-IN" sz="1100" b="0" dirty="0">
                          <a:latin typeface="Menlo" panose="020B0609030804020204" pitchFamily="49" charset="0"/>
                          <a:ea typeface="Menlo" panose="020B0609030804020204" pitchFamily="49" charset="0"/>
                          <a:cs typeface="Menlo" panose="020B0609030804020204" pitchFamily="49" charset="0"/>
                        </a:rPr>
                        <a:t>, </a:t>
                      </a:r>
                      <a:r>
                        <a:rPr lang="en-IN" sz="1100" b="0" dirty="0" err="1">
                          <a:latin typeface="Menlo" panose="020B0609030804020204" pitchFamily="49" charset="0"/>
                          <a:ea typeface="Menlo" panose="020B0609030804020204" pitchFamily="49" charset="0"/>
                          <a:cs typeface="Menlo" panose="020B0609030804020204" pitchFamily="49" charset="0"/>
                        </a:rPr>
                        <a:t>audit_log_include_users</a:t>
                      </a:r>
                      <a:r>
                        <a:rPr lang="en-IN" sz="1100" b="0" dirty="0">
                          <a:latin typeface="Menlo" panose="020B0609030804020204" pitchFamily="49" charset="0"/>
                          <a:ea typeface="Menlo" panose="020B0609030804020204" pitchFamily="49" charset="0"/>
                          <a:cs typeface="Menlo" panose="020B0609030804020204" pitchFamily="49" charset="0"/>
                        </a:rPr>
                        <a:t>,</a:t>
                      </a:r>
                      <a:r>
                        <a:rPr lang="en-US" sz="1100" b="0" dirty="0">
                          <a:latin typeface="Menlo" panose="020B0609030804020204" pitchFamily="49" charset="0"/>
                          <a:ea typeface="Menlo" panose="020B0609030804020204" pitchFamily="49" charset="0"/>
                          <a:cs typeface="Menlo" panose="020B0609030804020204" pitchFamily="49" charset="0"/>
                        </a:rPr>
                        <a:t> </a:t>
                      </a:r>
                      <a:r>
                        <a:rPr lang="en-US" sz="1100" b="0" dirty="0" err="1">
                          <a:latin typeface="Menlo" panose="020B0609030804020204" pitchFamily="49" charset="0"/>
                          <a:ea typeface="Menlo" panose="020B0609030804020204" pitchFamily="49" charset="0"/>
                          <a:cs typeface="Menlo" panose="020B0609030804020204" pitchFamily="49" charset="0"/>
                        </a:rPr>
                        <a:t>audit_log_exclude_users</a:t>
                      </a:r>
                      <a:r>
                        <a:rPr lang="en-US" sz="1100" b="0" dirty="0">
                          <a:latin typeface="Menlo" panose="020B0609030804020204" pitchFamily="49" charset="0"/>
                          <a:ea typeface="Menlo" panose="020B0609030804020204" pitchFamily="49" charset="0"/>
                          <a:cs typeface="Menlo" panose="020B0609030804020204" pitchFamily="49" charset="0"/>
                        </a:rPr>
                        <a:t>, </a:t>
                      </a:r>
                      <a:r>
                        <a:rPr lang="en-US" sz="1100" b="0" dirty="0" err="1">
                          <a:latin typeface="Menlo" panose="020B0609030804020204" pitchFamily="49" charset="0"/>
                          <a:ea typeface="Menlo" panose="020B0609030804020204" pitchFamily="49" charset="0"/>
                          <a:cs typeface="Menlo" panose="020B0609030804020204" pitchFamily="49" charset="0"/>
                        </a:rPr>
                        <a:t>audit_slow_log_enabled</a:t>
                      </a:r>
                      <a:endParaRPr lang="en-US" sz="1100" b="0" dirty="0">
                        <a:latin typeface="Menlo" panose="020B0609030804020204" pitchFamily="49" charset="0"/>
                        <a:ea typeface="Menlo" panose="020B0609030804020204" pitchFamily="49" charset="0"/>
                        <a:cs typeface="Menlo" panose="020B0609030804020204" pitchFamily="49" charset="0"/>
                      </a:endParaRPr>
                    </a:p>
                  </a:txBody>
                  <a:tcPr marT="91440" marB="91440"/>
                </a:tc>
                <a:extLst>
                  <a:ext uri="{0D108BD9-81ED-4DB2-BD59-A6C34878D82A}">
                    <a16:rowId xmlns:a16="http://schemas.microsoft.com/office/drawing/2014/main" val="2525361598"/>
                  </a:ext>
                </a:extLst>
              </a:tr>
            </a:tbl>
          </a:graphicData>
        </a:graphic>
      </p:graphicFrame>
      <p:sp>
        <p:nvSpPr>
          <p:cNvPr id="22" name="TextBox 21">
            <a:extLst>
              <a:ext uri="{FF2B5EF4-FFF2-40B4-BE49-F238E27FC236}">
                <a16:creationId xmlns:a16="http://schemas.microsoft.com/office/drawing/2014/main" id="{8D2EC802-E67A-A948-B7C0-5939C2ADAC03}"/>
              </a:ext>
            </a:extLst>
          </p:cNvPr>
          <p:cNvSpPr txBox="1"/>
          <p:nvPr/>
        </p:nvSpPr>
        <p:spPr>
          <a:xfrm>
            <a:off x="1516356" y="3488214"/>
            <a:ext cx="8442032" cy="276999"/>
          </a:xfrm>
          <a:prstGeom prst="rect">
            <a:avLst/>
          </a:prstGeom>
          <a:noFill/>
        </p:spPr>
        <p:txBody>
          <a:bodyPr wrap="square" lIns="0" tIns="0" rIns="0" bIns="0">
            <a:spAutoFit/>
          </a:bodyPr>
          <a:lstStyle/>
          <a:p>
            <a:pPr marL="287338" lvl="0" indent="-287338">
              <a:buFont typeface="+mj-lt"/>
              <a:buAutoNum type="arabicPeriod" startAt="2"/>
              <a:defRPr/>
            </a:pPr>
            <a:r>
              <a:rPr lang="en-IN" b="1" dirty="0">
                <a:solidFill>
                  <a:srgbClr val="171717"/>
                </a:solidFill>
                <a:latin typeface="+mj-lt"/>
                <a:cs typeface="Segoe UI"/>
              </a:rPr>
              <a:t>Configure Diagnostics settings to specify the destination for the log files.</a:t>
            </a:r>
          </a:p>
        </p:txBody>
      </p:sp>
      <p:pic>
        <p:nvPicPr>
          <p:cNvPr id="35" name="Picture 34" descr="Graphical user interface showing diagnostic settings">
            <a:extLst>
              <a:ext uri="{FF2B5EF4-FFF2-40B4-BE49-F238E27FC236}">
                <a16:creationId xmlns:a16="http://schemas.microsoft.com/office/drawing/2014/main" id="{55228E54-2AB1-DD47-BB4A-7938E7F56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824" y="3949533"/>
            <a:ext cx="4768330" cy="1589443"/>
          </a:xfrm>
          <a:prstGeom prst="rect">
            <a:avLst/>
          </a:prstGeom>
          <a:effectLst>
            <a:outerShdw blurRad="139700" dist="38100" dir="5400000" algn="t" rotWithShape="0">
              <a:prstClr val="black">
                <a:alpha val="30000"/>
              </a:prstClr>
            </a:outerShdw>
          </a:effectLst>
        </p:spPr>
      </p:pic>
      <p:sp>
        <p:nvSpPr>
          <p:cNvPr id="40" name="TextBox 39">
            <a:extLst>
              <a:ext uri="{FF2B5EF4-FFF2-40B4-BE49-F238E27FC236}">
                <a16:creationId xmlns:a16="http://schemas.microsoft.com/office/drawing/2014/main" id="{A7F212FE-F7AA-3145-BB78-53B9394FCC1E}"/>
              </a:ext>
            </a:extLst>
          </p:cNvPr>
          <p:cNvSpPr txBox="1"/>
          <p:nvPr/>
        </p:nvSpPr>
        <p:spPr>
          <a:xfrm>
            <a:off x="1516356" y="5882168"/>
            <a:ext cx="6048425" cy="276999"/>
          </a:xfrm>
          <a:prstGeom prst="rect">
            <a:avLst/>
          </a:prstGeom>
          <a:noFill/>
        </p:spPr>
        <p:txBody>
          <a:bodyPr wrap="square" lIns="0" tIns="0" rIns="0" bIns="0">
            <a:spAutoFit/>
          </a:bodyPr>
          <a:lstStyle/>
          <a:p>
            <a:pPr marL="287338" marR="0" indent="-287338" fontAlgn="auto">
              <a:lnSpc>
                <a:spcPct val="100000"/>
              </a:lnSpc>
              <a:spcBef>
                <a:spcPts val="0"/>
              </a:spcBef>
              <a:spcAft>
                <a:spcPts val="0"/>
              </a:spcAft>
              <a:buClrTx/>
              <a:buSzTx/>
              <a:buFont typeface="+mj-lt"/>
              <a:buAutoNum type="arabicPeriod" startAt="3"/>
              <a:tabLst/>
              <a:defRPr/>
            </a:pPr>
            <a:r>
              <a:rPr lang="en-IN" b="1" dirty="0">
                <a:solidFill>
                  <a:srgbClr val="171717"/>
                </a:solidFill>
                <a:latin typeface="+mj-lt"/>
                <a:cs typeface="Segoe UI"/>
              </a:rPr>
              <a:t>Access the data in Azure Monitor.</a:t>
            </a:r>
          </a:p>
        </p:txBody>
      </p:sp>
      <p:pic>
        <p:nvPicPr>
          <p:cNvPr id="1026" name="Picture 2">
            <a:extLst>
              <a:ext uri="{FF2B5EF4-FFF2-40B4-BE49-F238E27FC236}">
                <a16:creationId xmlns:a16="http://schemas.microsoft.com/office/drawing/2014/main" id="{6C2CCD9A-4588-844A-9922-1ACAE4E01390}"/>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50875" y="5770604"/>
            <a:ext cx="585216" cy="53090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0">
            <a:extLst>
              <a:ext uri="{FF2B5EF4-FFF2-40B4-BE49-F238E27FC236}">
                <a16:creationId xmlns:a16="http://schemas.microsoft.com/office/drawing/2014/main" id="{93A75B66-B0EF-F0B6-6B48-D4722DC3AAE1}"/>
              </a:ext>
              <a:ext uri="{C183D7F6-B498-43B3-948B-1728B52AA6E4}">
                <adec:decorative xmlns:adec="http://schemas.microsoft.com/office/drawing/2017/decorative" val="1"/>
              </a:ext>
            </a:extLst>
          </p:cNvPr>
          <p:cNvGrpSpPr>
            <a:grpSpLocks noChangeAspect="1"/>
          </p:cNvGrpSpPr>
          <p:nvPr/>
        </p:nvGrpSpPr>
        <p:grpSpPr bwMode="auto">
          <a:xfrm>
            <a:off x="650875" y="1493568"/>
            <a:ext cx="585216" cy="577808"/>
            <a:chOff x="410" y="999"/>
            <a:chExt cx="316" cy="312"/>
          </a:xfrm>
        </p:grpSpPr>
        <p:sp>
          <p:nvSpPr>
            <p:cNvPr id="15" name="Freeform 11">
              <a:extLst>
                <a:ext uri="{FF2B5EF4-FFF2-40B4-BE49-F238E27FC236}">
                  <a16:creationId xmlns:a16="http://schemas.microsoft.com/office/drawing/2014/main" id="{692FCB96-535E-8FA3-03F5-0B28F35B1DBE}"/>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99E1ABDB-ED46-A701-1412-58DA92A70BD5}"/>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CCBF3F8C-CE8D-6AED-2FBB-8E0CA1231631}"/>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D430D928-8C71-8D6C-9374-320079A1E917}"/>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9E52C651-EE58-8394-5706-39467CF44039}"/>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E5F55B2-37E4-AAEF-1BC1-8B43C0510F0D}"/>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755622A-20A2-F3B6-7DA2-E4825E4A053E}"/>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916BFF07-C0AE-D0BF-EF9D-12829CA4DD11}"/>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D99ED9CC-1F2B-A1A3-94E9-90B5A3563F12}"/>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5720109A-4028-36F2-9442-5B7BB6BA4D72}"/>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ECB465EB-B7B6-6008-CB00-079A4C58DFC7}"/>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9C47C68B-9036-C1B4-721D-539B63E30BD9}"/>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A9D7C339-1A91-383A-F40C-FB6E729D9BC1}"/>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F21466DA-698D-E6AA-C839-403406276046}"/>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A9572467-7761-5A2E-45AC-7B4B78FB5E4E}"/>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89162DFD-1795-843C-31E1-60730E8EE38F}"/>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a:extLst>
                <a:ext uri="{FF2B5EF4-FFF2-40B4-BE49-F238E27FC236}">
                  <a16:creationId xmlns:a16="http://schemas.microsoft.com/office/drawing/2014/main" id="{328A1466-A203-D0CF-7430-9D5063D46F8B}"/>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a:extLst>
                <a:ext uri="{FF2B5EF4-FFF2-40B4-BE49-F238E27FC236}">
                  <a16:creationId xmlns:a16="http://schemas.microsoft.com/office/drawing/2014/main" id="{D6281823-A143-A426-9BDD-FF70B46D8B9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aphic 1">
            <a:extLst>
              <a:ext uri="{FF2B5EF4-FFF2-40B4-BE49-F238E27FC236}">
                <a16:creationId xmlns:a16="http://schemas.microsoft.com/office/drawing/2014/main" id="{4F193A2C-1076-4FE4-F079-BCA452E91227}"/>
              </a:ext>
              <a:ext uri="{C183D7F6-B498-43B3-948B-1728B52AA6E4}">
                <adec:decorative xmlns:adec="http://schemas.microsoft.com/office/drawing/2017/decorative" val="1"/>
              </a:ext>
            </a:extLst>
          </p:cNvPr>
          <p:cNvGrpSpPr>
            <a:grpSpLocks noChangeAspect="1"/>
          </p:cNvGrpSpPr>
          <p:nvPr/>
        </p:nvGrpSpPr>
        <p:grpSpPr>
          <a:xfrm>
            <a:off x="624326" y="3285098"/>
            <a:ext cx="523494" cy="585216"/>
            <a:chOff x="8862384" y="7516899"/>
            <a:chExt cx="353951" cy="395683"/>
          </a:xfrm>
          <a:solidFill>
            <a:schemeClr val="accent1"/>
          </a:solidFill>
        </p:grpSpPr>
        <p:sp>
          <p:nvSpPr>
            <p:cNvPr id="39" name="Freeform: Shape 38">
              <a:extLst>
                <a:ext uri="{FF2B5EF4-FFF2-40B4-BE49-F238E27FC236}">
                  <a16:creationId xmlns:a16="http://schemas.microsoft.com/office/drawing/2014/main" id="{29451B79-1DB7-5320-523E-9785E95086BE}"/>
                </a:ext>
              </a:extLst>
            </p:cNvPr>
            <p:cNvSpPr/>
            <p:nvPr/>
          </p:nvSpPr>
          <p:spPr>
            <a:xfrm>
              <a:off x="8966560" y="7537611"/>
              <a:ext cx="249774" cy="374972"/>
            </a:xfrm>
            <a:custGeom>
              <a:avLst/>
              <a:gdLst>
                <a:gd name="connsiteX0" fmla="*/ 249775 w 249774"/>
                <a:gd name="connsiteY0" fmla="*/ 0 h 374972"/>
                <a:gd name="connsiteX1" fmla="*/ 0 w 249774"/>
                <a:gd name="connsiteY1" fmla="*/ 0 h 374972"/>
                <a:gd name="connsiteX2" fmla="*/ 0 w 249774"/>
                <a:gd name="connsiteY2" fmla="*/ 374972 h 374972"/>
                <a:gd name="connsiteX3" fmla="*/ 249775 w 249774"/>
                <a:gd name="connsiteY3" fmla="*/ 374972 h 374972"/>
                <a:gd name="connsiteX4" fmla="*/ 249775 w 249774"/>
                <a:gd name="connsiteY4" fmla="*/ 0 h 3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74" h="374972">
                  <a:moveTo>
                    <a:pt x="249775" y="0"/>
                  </a:moveTo>
                  <a:lnTo>
                    <a:pt x="0" y="0"/>
                  </a:lnTo>
                  <a:lnTo>
                    <a:pt x="0" y="374972"/>
                  </a:lnTo>
                  <a:lnTo>
                    <a:pt x="249775" y="374972"/>
                  </a:lnTo>
                  <a:lnTo>
                    <a:pt x="249775" y="0"/>
                  </a:lnTo>
                  <a:close/>
                </a:path>
              </a:pathLst>
            </a:custGeom>
            <a:solidFill>
              <a:srgbClr val="000000"/>
            </a:solidFill>
            <a:ln w="309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C573B8-5EB2-165F-5354-D2C2747719AF}"/>
                </a:ext>
              </a:extLst>
            </p:cNvPr>
            <p:cNvSpPr/>
            <p:nvPr/>
          </p:nvSpPr>
          <p:spPr>
            <a:xfrm>
              <a:off x="9008293" y="7516899"/>
              <a:ext cx="166619" cy="41732"/>
            </a:xfrm>
            <a:custGeom>
              <a:avLst/>
              <a:gdLst>
                <a:gd name="connsiteX0" fmla="*/ 166620 w 166619"/>
                <a:gd name="connsiteY0" fmla="*/ 0 h 41732"/>
                <a:gd name="connsiteX1" fmla="*/ 0 w 166619"/>
                <a:gd name="connsiteY1" fmla="*/ 0 h 41732"/>
                <a:gd name="connsiteX2" fmla="*/ 0 w 166619"/>
                <a:gd name="connsiteY2" fmla="*/ 41732 h 41732"/>
                <a:gd name="connsiteX3" fmla="*/ 166620 w 166619"/>
                <a:gd name="connsiteY3" fmla="*/ 41732 h 41732"/>
                <a:gd name="connsiteX4" fmla="*/ 166620 w 166619"/>
                <a:gd name="connsiteY4" fmla="*/ 0 h 4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19" h="41732">
                  <a:moveTo>
                    <a:pt x="166620" y="0"/>
                  </a:moveTo>
                  <a:lnTo>
                    <a:pt x="0" y="0"/>
                  </a:lnTo>
                  <a:lnTo>
                    <a:pt x="0" y="41732"/>
                  </a:lnTo>
                  <a:lnTo>
                    <a:pt x="166620" y="41732"/>
                  </a:lnTo>
                  <a:lnTo>
                    <a:pt x="166620" y="0"/>
                  </a:lnTo>
                  <a:close/>
                </a:path>
              </a:pathLst>
            </a:custGeom>
            <a:solidFill>
              <a:srgbClr val="50E6FF"/>
            </a:solidFill>
            <a:ln w="309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076D8B2-55E6-C5DD-8E89-75A61C157DBB}"/>
                </a:ext>
              </a:extLst>
            </p:cNvPr>
            <p:cNvSpPr/>
            <p:nvPr/>
          </p:nvSpPr>
          <p:spPr>
            <a:xfrm>
              <a:off x="8862384" y="7590560"/>
              <a:ext cx="321405" cy="321405"/>
            </a:xfrm>
            <a:custGeom>
              <a:avLst/>
              <a:gdLst>
                <a:gd name="connsiteX0" fmla="*/ 263686 w 321405"/>
                <a:gd name="connsiteY0" fmla="*/ 113671 h 321405"/>
                <a:gd name="connsiteX1" fmla="*/ 208043 w 321405"/>
                <a:gd name="connsiteY1" fmla="*/ 58028 h 321405"/>
                <a:gd name="connsiteX2" fmla="*/ 258122 w 321405"/>
                <a:gd name="connsiteY2" fmla="*/ 7950 h 321405"/>
                <a:gd name="connsiteX3" fmla="*/ 199079 w 321405"/>
                <a:gd name="connsiteY3" fmla="*/ 1767 h 321405"/>
                <a:gd name="connsiteX4" fmla="*/ 146527 w 321405"/>
                <a:gd name="connsiteY4" fmla="*/ 29279 h 321405"/>
                <a:gd name="connsiteX5" fmla="*/ 117778 w 321405"/>
                <a:gd name="connsiteY5" fmla="*/ 81213 h 321405"/>
                <a:gd name="connsiteX6" fmla="*/ 122415 w 321405"/>
                <a:gd name="connsiteY6" fmla="*/ 140256 h 321405"/>
                <a:gd name="connsiteX7" fmla="*/ 12056 w 321405"/>
                <a:gd name="connsiteY7" fmla="*/ 250615 h 321405"/>
                <a:gd name="connsiteX8" fmla="*/ 0 w 321405"/>
                <a:gd name="connsiteY8" fmla="*/ 279982 h 321405"/>
                <a:gd name="connsiteX9" fmla="*/ 12056 w 321405"/>
                <a:gd name="connsiteY9" fmla="*/ 309349 h 321405"/>
                <a:gd name="connsiteX10" fmla="*/ 41424 w 321405"/>
                <a:gd name="connsiteY10" fmla="*/ 321405 h 321405"/>
                <a:gd name="connsiteX11" fmla="*/ 70791 w 321405"/>
                <a:gd name="connsiteY11" fmla="*/ 309349 h 321405"/>
                <a:gd name="connsiteX12" fmla="*/ 181149 w 321405"/>
                <a:gd name="connsiteY12" fmla="*/ 198991 h 321405"/>
                <a:gd name="connsiteX13" fmla="*/ 240193 w 321405"/>
                <a:gd name="connsiteY13" fmla="*/ 203627 h 321405"/>
                <a:gd name="connsiteX14" fmla="*/ 292126 w 321405"/>
                <a:gd name="connsiteY14" fmla="*/ 174879 h 321405"/>
                <a:gd name="connsiteX15" fmla="*/ 319639 w 321405"/>
                <a:gd name="connsiteY15" fmla="*/ 122327 h 321405"/>
                <a:gd name="connsiteX16" fmla="*/ 313456 w 321405"/>
                <a:gd name="connsiteY16" fmla="*/ 63283 h 321405"/>
                <a:gd name="connsiteX17" fmla="*/ 263686 w 321405"/>
                <a:gd name="connsiteY17" fmla="*/ 113671 h 321405"/>
                <a:gd name="connsiteX18" fmla="*/ 56262 w 321405"/>
                <a:gd name="connsiteY18" fmla="*/ 295129 h 321405"/>
                <a:gd name="connsiteX19" fmla="*/ 45751 w 321405"/>
                <a:gd name="connsiteY19" fmla="*/ 300694 h 321405"/>
                <a:gd name="connsiteX20" fmla="*/ 33695 w 321405"/>
                <a:gd name="connsiteY20" fmla="*/ 299457 h 321405"/>
                <a:gd name="connsiteX21" fmla="*/ 24422 w 321405"/>
                <a:gd name="connsiteY21" fmla="*/ 291729 h 321405"/>
                <a:gd name="connsiteX22" fmla="*/ 21021 w 321405"/>
                <a:gd name="connsiteY22" fmla="*/ 280291 h 321405"/>
                <a:gd name="connsiteX23" fmla="*/ 24422 w 321405"/>
                <a:gd name="connsiteY23" fmla="*/ 268853 h 321405"/>
                <a:gd name="connsiteX24" fmla="*/ 33695 w 321405"/>
                <a:gd name="connsiteY24" fmla="*/ 261125 h 321405"/>
                <a:gd name="connsiteX25" fmla="*/ 45751 w 321405"/>
                <a:gd name="connsiteY25" fmla="*/ 259889 h 321405"/>
                <a:gd name="connsiteX26" fmla="*/ 56262 w 321405"/>
                <a:gd name="connsiteY26" fmla="*/ 265453 h 321405"/>
                <a:gd name="connsiteX27" fmla="*/ 62444 w 321405"/>
                <a:gd name="connsiteY27" fmla="*/ 280291 h 321405"/>
                <a:gd name="connsiteX28" fmla="*/ 56262 w 321405"/>
                <a:gd name="connsiteY28" fmla="*/ 295129 h 3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405" h="321405">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9"/>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rgbClr val="0078D4"/>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917108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B702-DCBF-4525-A7CA-3B2636CC1741}"/>
              </a:ext>
            </a:extLst>
          </p:cNvPr>
          <p:cNvSpPr>
            <a:spLocks noGrp="1"/>
          </p:cNvSpPr>
          <p:nvPr>
            <p:ph type="title"/>
          </p:nvPr>
        </p:nvSpPr>
        <p:spPr>
          <a:xfrm>
            <a:off x="588263" y="457201"/>
            <a:ext cx="11018520" cy="492443"/>
          </a:xfrm>
        </p:spPr>
        <p:txBody>
          <a:bodyPr/>
          <a:lstStyle/>
          <a:p>
            <a:r>
              <a:rPr lang="en-US" sz="3200">
                <a:cs typeface="Segoe UI"/>
              </a:rPr>
              <a:t>Industry leading privacy, data residency and compliance</a:t>
            </a:r>
          </a:p>
        </p:txBody>
      </p:sp>
      <p:grpSp>
        <p:nvGrpSpPr>
          <p:cNvPr id="3" name="Group 2" descr="graphic with lock surrounded by compliance badges">
            <a:extLst>
              <a:ext uri="{FF2B5EF4-FFF2-40B4-BE49-F238E27FC236}">
                <a16:creationId xmlns:a16="http://schemas.microsoft.com/office/drawing/2014/main" id="{7751DFE7-2BEB-B74D-9662-33B0236E5E09}"/>
              </a:ext>
            </a:extLst>
          </p:cNvPr>
          <p:cNvGrpSpPr/>
          <p:nvPr/>
        </p:nvGrpSpPr>
        <p:grpSpPr>
          <a:xfrm>
            <a:off x="3143693" y="1466694"/>
            <a:ext cx="5484286" cy="4844659"/>
            <a:chOff x="5943600" y="935066"/>
            <a:chExt cx="5484286" cy="4844659"/>
          </a:xfrm>
        </p:grpSpPr>
        <p:pic>
          <p:nvPicPr>
            <p:cNvPr id="24" name="Picture 23">
              <a:extLst>
                <a:ext uri="{FF2B5EF4-FFF2-40B4-BE49-F238E27FC236}">
                  <a16:creationId xmlns:a16="http://schemas.microsoft.com/office/drawing/2014/main" id="{33C9F15D-926E-3F4D-B5A8-31C95162F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294" y="2697112"/>
              <a:ext cx="869787" cy="720014"/>
            </a:xfrm>
            <a:prstGeom prst="rect">
              <a:avLst/>
            </a:prstGeom>
          </p:spPr>
        </p:pic>
        <p:pic>
          <p:nvPicPr>
            <p:cNvPr id="25" name="Picture 24">
              <a:extLst>
                <a:ext uri="{FF2B5EF4-FFF2-40B4-BE49-F238E27FC236}">
                  <a16:creationId xmlns:a16="http://schemas.microsoft.com/office/drawing/2014/main" id="{D4F27D14-1A2C-5B4B-A88E-A2F73C61D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6924" y="2692760"/>
              <a:ext cx="850620" cy="720014"/>
            </a:xfrm>
            <a:prstGeom prst="rect">
              <a:avLst/>
            </a:prstGeom>
          </p:spPr>
        </p:pic>
        <p:cxnSp>
          <p:nvCxnSpPr>
            <p:cNvPr id="26" name="Connector: Elbow 27">
              <a:extLst>
                <a:ext uri="{FF2B5EF4-FFF2-40B4-BE49-F238E27FC236}">
                  <a16:creationId xmlns:a16="http://schemas.microsoft.com/office/drawing/2014/main" id="{158D8B53-03E9-6846-AF92-C5932692F07B}"/>
                </a:ext>
              </a:extLst>
            </p:cNvPr>
            <p:cNvCxnSpPr>
              <a:cxnSpLocks/>
            </p:cNvCxnSpPr>
            <p:nvPr/>
          </p:nvCxnSpPr>
          <p:spPr>
            <a:xfrm rot="16200000" flipH="1">
              <a:off x="8556890" y="3815951"/>
              <a:ext cx="67137" cy="1998203"/>
            </a:xfrm>
            <a:prstGeom prst="bentConnector3">
              <a:avLst>
                <a:gd name="adj1" fmla="val -1442679"/>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30">
              <a:extLst>
                <a:ext uri="{FF2B5EF4-FFF2-40B4-BE49-F238E27FC236}">
                  <a16:creationId xmlns:a16="http://schemas.microsoft.com/office/drawing/2014/main" id="{8A977C6F-81AF-E94D-B333-C7CC0E158B6B}"/>
                </a:ext>
              </a:extLst>
            </p:cNvPr>
            <p:cNvCxnSpPr>
              <a:cxnSpLocks/>
              <a:stCxn id="24" idx="2"/>
              <a:endCxn id="25" idx="2"/>
            </p:cNvCxnSpPr>
            <p:nvPr/>
          </p:nvCxnSpPr>
          <p:spPr>
            <a:xfrm rot="5400000" flipH="1" flipV="1">
              <a:off x="8568034" y="1802929"/>
              <a:ext cx="4354" cy="3224044"/>
            </a:xfrm>
            <a:prstGeom prst="bentConnector3">
              <a:avLst>
                <a:gd name="adj1" fmla="val -3550230"/>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EB47FD7-B5F0-BA47-ABBF-E1F74FAD3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637" y="935066"/>
              <a:ext cx="873378" cy="795353"/>
            </a:xfrm>
            <a:prstGeom prst="rect">
              <a:avLst/>
            </a:prstGeom>
          </p:spPr>
        </p:pic>
        <p:sp>
          <p:nvSpPr>
            <p:cNvPr id="32" name="Rectangle 31">
              <a:extLst>
                <a:ext uri="{FF2B5EF4-FFF2-40B4-BE49-F238E27FC236}">
                  <a16:creationId xmlns:a16="http://schemas.microsoft.com/office/drawing/2014/main" id="{CE32488F-5F54-EA44-A303-F396F3485A61}"/>
                </a:ext>
              </a:extLst>
            </p:cNvPr>
            <p:cNvSpPr/>
            <p:nvPr/>
          </p:nvSpPr>
          <p:spPr>
            <a:xfrm>
              <a:off x="7961854" y="1752761"/>
              <a:ext cx="1265490" cy="461276"/>
            </a:xfrm>
            <a:prstGeom prst="rect">
              <a:avLst/>
            </a:prstGeom>
            <a:noFill/>
            <a:ln>
              <a:noFill/>
            </a:ln>
          </p:spPr>
          <p:txBody>
            <a:bodyPr wrap="square" rtlCol="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SOC 2</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Type 2</a:t>
              </a:r>
            </a:p>
          </p:txBody>
        </p:sp>
        <p:sp>
          <p:nvSpPr>
            <p:cNvPr id="33" name="Rectangle 32">
              <a:extLst>
                <a:ext uri="{FF2B5EF4-FFF2-40B4-BE49-F238E27FC236}">
                  <a16:creationId xmlns:a16="http://schemas.microsoft.com/office/drawing/2014/main" id="{44558C6A-19AB-B14D-A861-585BCCC69F1B}"/>
                </a:ext>
              </a:extLst>
            </p:cNvPr>
            <p:cNvSpPr/>
            <p:nvPr/>
          </p:nvSpPr>
          <p:spPr>
            <a:xfrm>
              <a:off x="9077157" y="5318449"/>
              <a:ext cx="1077233" cy="461276"/>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CSA STAR</a:t>
              </a:r>
            </a:p>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Certification</a:t>
              </a:r>
            </a:p>
          </p:txBody>
        </p:sp>
        <p:sp>
          <p:nvSpPr>
            <p:cNvPr id="36" name="Rectangle 35">
              <a:extLst>
                <a:ext uri="{FF2B5EF4-FFF2-40B4-BE49-F238E27FC236}">
                  <a16:creationId xmlns:a16="http://schemas.microsoft.com/office/drawing/2014/main" id="{0D439398-26A4-8240-B395-23C328FB7D66}"/>
                </a:ext>
              </a:extLst>
            </p:cNvPr>
            <p:cNvSpPr/>
            <p:nvPr/>
          </p:nvSpPr>
          <p:spPr>
            <a:xfrm>
              <a:off x="7248798" y="5318450"/>
              <a:ext cx="686212" cy="276793"/>
            </a:xfrm>
            <a:prstGeom prst="rect">
              <a:avLst/>
            </a:prstGeom>
          </p:spPr>
          <p:txBody>
            <a:bodyPr wrap="none" lIns="91414" tIns="45706" rIns="91414" bIns="45706">
              <a:spAutoFit/>
            </a:bodyPr>
            <a:lstStyle/>
            <a:p>
              <a:pPr marL="0" marR="0" lvl="0" indent="0" algn="ctr" defTabSz="584933" rtl="0" eaLnBrk="1" fontAlgn="ctr" latinLnBrk="0" hangingPunct="1">
                <a:lnSpc>
                  <a:spcPct val="100000"/>
                </a:lnSpc>
                <a:spcBef>
                  <a:spcPts val="0"/>
                </a:spcBef>
                <a:spcAft>
                  <a:spcPts val="0"/>
                </a:spcAft>
                <a:buClrTx/>
                <a:buSzTx/>
                <a:buFontTx/>
                <a:buNone/>
                <a:tabLst/>
                <a:defRPr/>
              </a:pPr>
              <a:r>
                <a:rPr kumimoji="0" lang="en-US" sz="1174" b="1" i="0" u="none" strike="noStrike" kern="0" cap="none" spc="0" normalizeH="0" baseline="0" noProof="0">
                  <a:ln>
                    <a:noFill/>
                  </a:ln>
                  <a:solidFill>
                    <a:srgbClr val="0078D7"/>
                  </a:solidFill>
                  <a:effectLst/>
                  <a:uLnTx/>
                  <a:uFillTx/>
                  <a:latin typeface="Segoe UI"/>
                  <a:ea typeface="+mn-ea"/>
                  <a:cs typeface="+mn-cs"/>
                </a:rPr>
                <a:t>Level 1</a:t>
              </a:r>
            </a:p>
          </p:txBody>
        </p:sp>
        <p:cxnSp>
          <p:nvCxnSpPr>
            <p:cNvPr id="37" name="Straight Connector 36">
              <a:extLst>
                <a:ext uri="{FF2B5EF4-FFF2-40B4-BE49-F238E27FC236}">
                  <a16:creationId xmlns:a16="http://schemas.microsoft.com/office/drawing/2014/main" id="{163C7AC9-048A-B94A-9EF9-D483E9882EA6}"/>
                </a:ext>
              </a:extLst>
            </p:cNvPr>
            <p:cNvCxnSpPr>
              <a:cxnSpLocks/>
              <a:stCxn id="32" idx="2"/>
            </p:cNvCxnSpPr>
            <p:nvPr/>
          </p:nvCxnSpPr>
          <p:spPr>
            <a:xfrm flipH="1">
              <a:off x="8592485" y="2214037"/>
              <a:ext cx="2114" cy="574332"/>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00145DA8-DE19-4742-A40C-9DCC22F9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9572" y="4934759"/>
              <a:ext cx="839975" cy="324306"/>
            </a:xfrm>
            <a:prstGeom prst="rect">
              <a:avLst/>
            </a:prstGeom>
          </p:spPr>
        </p:pic>
        <p:sp>
          <p:nvSpPr>
            <p:cNvPr id="39" name="Rectangle 38">
              <a:extLst>
                <a:ext uri="{FF2B5EF4-FFF2-40B4-BE49-F238E27FC236}">
                  <a16:creationId xmlns:a16="http://schemas.microsoft.com/office/drawing/2014/main" id="{BC1DBB36-D9A6-FA49-9B95-337B5318D83B}"/>
                </a:ext>
              </a:extLst>
            </p:cNvPr>
            <p:cNvSpPr/>
            <p:nvPr/>
          </p:nvSpPr>
          <p:spPr bwMode="auto">
            <a:xfrm>
              <a:off x="8452786" y="3563704"/>
              <a:ext cx="274242" cy="3556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1DFDE322-78DA-3A4C-86EC-4CD28F82C4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0859" y="4823275"/>
              <a:ext cx="740995" cy="500230"/>
            </a:xfrm>
            <a:prstGeom prst="rect">
              <a:avLst/>
            </a:prstGeom>
          </p:spPr>
        </p:pic>
        <p:grpSp>
          <p:nvGrpSpPr>
            <p:cNvPr id="41" name="Group 40">
              <a:extLst>
                <a:ext uri="{FF2B5EF4-FFF2-40B4-BE49-F238E27FC236}">
                  <a16:creationId xmlns:a16="http://schemas.microsoft.com/office/drawing/2014/main" id="{FE5533EB-5AD3-804F-A43A-4DEE4FA95F2E}"/>
                </a:ext>
              </a:extLst>
            </p:cNvPr>
            <p:cNvGrpSpPr/>
            <p:nvPr/>
          </p:nvGrpSpPr>
          <p:grpSpPr>
            <a:xfrm>
              <a:off x="8128623" y="2803709"/>
              <a:ext cx="936901" cy="1156257"/>
              <a:chOff x="1980078" y="253998"/>
              <a:chExt cx="3830386" cy="4727197"/>
            </a:xfrm>
            <a:solidFill>
              <a:schemeClr val="accent2"/>
            </a:solidFill>
          </p:grpSpPr>
          <p:sp>
            <p:nvSpPr>
              <p:cNvPr id="42" name="Rectangle 27">
                <a:extLst>
                  <a:ext uri="{FF2B5EF4-FFF2-40B4-BE49-F238E27FC236}">
                    <a16:creationId xmlns:a16="http://schemas.microsoft.com/office/drawing/2014/main" id="{F545E2D7-291A-CA4F-9F54-D17555F3E6AF}"/>
                  </a:ext>
                </a:extLst>
              </p:cNvPr>
              <p:cNvSpPr>
                <a:spLocks noChangeArrowheads="1"/>
              </p:cNvSpPr>
              <p:nvPr/>
            </p:nvSpPr>
            <p:spPr bwMode="auto">
              <a:xfrm>
                <a:off x="1980078" y="2169196"/>
                <a:ext cx="3830386" cy="2811999"/>
              </a:xfrm>
              <a:prstGeom prst="rect">
                <a:avLst/>
              </a:prstGeom>
              <a:gradFill>
                <a:gsLst>
                  <a:gs pos="0">
                    <a:srgbClr val="005BA2"/>
                  </a:gs>
                  <a:gs pos="100000">
                    <a:schemeClr val="accent1"/>
                  </a:gs>
                </a:gsLst>
                <a:lin ang="162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a:extLst>
                  <a:ext uri="{FF2B5EF4-FFF2-40B4-BE49-F238E27FC236}">
                    <a16:creationId xmlns:a16="http://schemas.microsoft.com/office/drawing/2014/main" id="{1BB2C43A-2519-984F-88F4-C618D58F57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a:extLst>
                  <a:ext uri="{FF2B5EF4-FFF2-40B4-BE49-F238E27FC236}">
                    <a16:creationId xmlns:a16="http://schemas.microsoft.com/office/drawing/2014/main" id="{5B68C083-FAFC-8C40-AF24-FB198FB04E7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Shape 48">
                <a:extLst>
                  <a:ext uri="{FF2B5EF4-FFF2-40B4-BE49-F238E27FC236}">
                    <a16:creationId xmlns:a16="http://schemas.microsoft.com/office/drawing/2014/main" id="{E454CAD2-90F0-6340-B253-A12F45A4069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8" name="Graphic 47">
              <a:extLst>
                <a:ext uri="{FF2B5EF4-FFF2-40B4-BE49-F238E27FC236}">
                  <a16:creationId xmlns:a16="http://schemas.microsoft.com/office/drawing/2014/main" id="{B64BE5BD-08CE-3B4D-8B65-383E1CCE7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10218" y="1046212"/>
              <a:ext cx="912286" cy="912286"/>
            </a:xfrm>
            <a:prstGeom prst="rect">
              <a:avLst/>
            </a:prstGeom>
          </p:spPr>
        </p:pic>
        <p:pic>
          <p:nvPicPr>
            <p:cNvPr id="49" name="Graphic 48">
              <a:extLst>
                <a:ext uri="{FF2B5EF4-FFF2-40B4-BE49-F238E27FC236}">
                  <a16:creationId xmlns:a16="http://schemas.microsoft.com/office/drawing/2014/main" id="{44BB909F-498D-0046-A58B-BC2AD2A2B5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15600" y="4038600"/>
              <a:ext cx="912286" cy="912286"/>
            </a:xfrm>
            <a:prstGeom prst="rect">
              <a:avLst/>
            </a:prstGeom>
          </p:spPr>
        </p:pic>
        <p:pic>
          <p:nvPicPr>
            <p:cNvPr id="50" name="Graphic 49">
              <a:extLst>
                <a:ext uri="{FF2B5EF4-FFF2-40B4-BE49-F238E27FC236}">
                  <a16:creationId xmlns:a16="http://schemas.microsoft.com/office/drawing/2014/main" id="{CA07409E-D16D-5248-AEBD-EBCDB1EBA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43600" y="3962400"/>
              <a:ext cx="912286" cy="912286"/>
            </a:xfrm>
            <a:prstGeom prst="rect">
              <a:avLst/>
            </a:prstGeom>
          </p:spPr>
        </p:pic>
      </p:grpSp>
    </p:spTree>
    <p:extLst>
      <p:ext uri="{BB962C8B-B14F-4D97-AF65-F5344CB8AC3E}">
        <p14:creationId xmlns:p14="http://schemas.microsoft.com/office/powerpoint/2010/main" val="26922047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457200" y="2813447"/>
            <a:ext cx="10576770" cy="1231106"/>
          </a:xfrm>
        </p:spPr>
        <p:txBody>
          <a:bodyPr/>
          <a:lstStyle/>
          <a:p>
            <a:pPr>
              <a:lnSpc>
                <a:spcPct val="100000"/>
              </a:lnSpc>
            </a:pPr>
            <a:r>
              <a:rPr lang="en-US">
                <a:latin typeface="Segoe UI Semibold" panose="020B0502040204020203" pitchFamily="34" charset="0"/>
                <a:cs typeface="Segoe UI Semibold" panose="020B0502040204020203" pitchFamily="34" charset="0"/>
              </a:rPr>
              <a:t>Manageability, monitoring, </a:t>
            </a:r>
            <a:br>
              <a:rPr lang="en-US">
                <a:latin typeface="Segoe UI Semibold" panose="020B0502040204020203" pitchFamily="34" charset="0"/>
                <a:cs typeface="Segoe UI Semibold" panose="020B0502040204020203" pitchFamily="34" charset="0"/>
              </a:rPr>
            </a:br>
            <a:r>
              <a:rPr lang="en-US">
                <a:latin typeface="Segoe UI Semibold" panose="020B0502040204020203" pitchFamily="34" charset="0"/>
                <a:cs typeface="Segoe UI Semibold" panose="020B0502040204020203" pitchFamily="34" charset="0"/>
              </a:rPr>
              <a:t>and tuning</a:t>
            </a:r>
          </a:p>
        </p:txBody>
      </p:sp>
      <p:grpSp>
        <p:nvGrpSpPr>
          <p:cNvPr id="28" name="Group 47">
            <a:extLst>
              <a:ext uri="{FF2B5EF4-FFF2-40B4-BE49-F238E27FC236}">
                <a16:creationId xmlns:a16="http://schemas.microsoft.com/office/drawing/2014/main" id="{2DF9C31B-BA7E-4CE7-BE93-DC067FA591DD}"/>
              </a:ext>
              <a:ext uri="{C183D7F6-B498-43B3-948B-1728B52AA6E4}">
                <adec:decorative xmlns:adec="http://schemas.microsoft.com/office/drawing/2017/decorative" val="1"/>
              </a:ext>
            </a:extLst>
          </p:cNvPr>
          <p:cNvGrpSpPr>
            <a:grpSpLocks noChangeAspect="1"/>
          </p:cNvGrpSpPr>
          <p:nvPr/>
        </p:nvGrpSpPr>
        <p:grpSpPr bwMode="auto">
          <a:xfrm>
            <a:off x="8292243" y="2342976"/>
            <a:ext cx="2252790" cy="2252790"/>
            <a:chOff x="3411" y="999"/>
            <a:chExt cx="312" cy="312"/>
          </a:xfrm>
        </p:grpSpPr>
        <p:sp>
          <p:nvSpPr>
            <p:cNvPr id="29" name="AutoShape 46">
              <a:extLst>
                <a:ext uri="{FF2B5EF4-FFF2-40B4-BE49-F238E27FC236}">
                  <a16:creationId xmlns:a16="http://schemas.microsoft.com/office/drawing/2014/main" id="{BD010670-4D8B-448C-8AD4-A17E5718958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48">
              <a:extLst>
                <a:ext uri="{FF2B5EF4-FFF2-40B4-BE49-F238E27FC236}">
                  <a16:creationId xmlns:a16="http://schemas.microsoft.com/office/drawing/2014/main" id="{57AA70CF-0D1D-4571-8B9B-CD63AD11C9A2}"/>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49">
              <a:extLst>
                <a:ext uri="{FF2B5EF4-FFF2-40B4-BE49-F238E27FC236}">
                  <a16:creationId xmlns:a16="http://schemas.microsoft.com/office/drawing/2014/main" id="{BC653744-B3E8-4EC1-A3B6-79530A1118B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50">
              <a:extLst>
                <a:ext uri="{FF2B5EF4-FFF2-40B4-BE49-F238E27FC236}">
                  <a16:creationId xmlns:a16="http://schemas.microsoft.com/office/drawing/2014/main" id="{253391F1-4DD1-46C0-B376-3A6A278C5A8F}"/>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51">
              <a:extLst>
                <a:ext uri="{FF2B5EF4-FFF2-40B4-BE49-F238E27FC236}">
                  <a16:creationId xmlns:a16="http://schemas.microsoft.com/office/drawing/2014/main" id="{2FD7BEB0-64DA-4DF5-B499-B4A07BF327C4}"/>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52">
              <a:extLst>
                <a:ext uri="{FF2B5EF4-FFF2-40B4-BE49-F238E27FC236}">
                  <a16:creationId xmlns:a16="http://schemas.microsoft.com/office/drawing/2014/main" id="{FB032102-B352-4795-AC35-4D0440AC2DBC}"/>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53">
              <a:extLst>
                <a:ext uri="{FF2B5EF4-FFF2-40B4-BE49-F238E27FC236}">
                  <a16:creationId xmlns:a16="http://schemas.microsoft.com/office/drawing/2014/main" id="{DD90E513-5B0C-4367-B27B-6239CE379830}"/>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54">
              <a:extLst>
                <a:ext uri="{FF2B5EF4-FFF2-40B4-BE49-F238E27FC236}">
                  <a16:creationId xmlns:a16="http://schemas.microsoft.com/office/drawing/2014/main" id="{096A064C-B1F2-48E7-A81F-0B2D5B9A1FB0}"/>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55">
              <a:extLst>
                <a:ext uri="{FF2B5EF4-FFF2-40B4-BE49-F238E27FC236}">
                  <a16:creationId xmlns:a16="http://schemas.microsoft.com/office/drawing/2014/main" id="{8C1E6F4A-1403-4450-84D0-437A382DF907}"/>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56">
              <a:extLst>
                <a:ext uri="{FF2B5EF4-FFF2-40B4-BE49-F238E27FC236}">
                  <a16:creationId xmlns:a16="http://schemas.microsoft.com/office/drawing/2014/main" id="{0FFDABF5-2899-4D42-9B8B-5A240AF1F803}"/>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57">
              <a:extLst>
                <a:ext uri="{FF2B5EF4-FFF2-40B4-BE49-F238E27FC236}">
                  <a16:creationId xmlns:a16="http://schemas.microsoft.com/office/drawing/2014/main" id="{5DE8827C-0742-4574-8970-32E721FB86BD}"/>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69947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C02D6D94-0977-7DFB-25D0-AFE43F15C330}"/>
              </a:ext>
            </a:extLst>
          </p:cNvPr>
          <p:cNvSpPr>
            <a:spLocks noGrp="1"/>
          </p:cNvSpPr>
          <p:nvPr>
            <p:ph type="title"/>
          </p:nvPr>
        </p:nvSpPr>
        <p:spPr>
          <a:xfrm>
            <a:off x="588263" y="457201"/>
            <a:ext cx="11018520" cy="492443"/>
          </a:xfrm>
        </p:spPr>
        <p:txBody>
          <a:bodyPr/>
          <a:lstStyle/>
          <a:p>
            <a:r>
              <a:rPr lang="en-US" sz="3200" dirty="0">
                <a:solidFill>
                  <a:schemeClr val="tx1"/>
                </a:solidFill>
              </a:rPr>
              <a:t>Options for monitoring databases in Azure</a:t>
            </a:r>
          </a:p>
        </p:txBody>
      </p:sp>
      <p:grpSp>
        <p:nvGrpSpPr>
          <p:cNvPr id="5" name="Group 4" descr="Azure Monitor&#10;">
            <a:extLst>
              <a:ext uri="{FF2B5EF4-FFF2-40B4-BE49-F238E27FC236}">
                <a16:creationId xmlns:a16="http://schemas.microsoft.com/office/drawing/2014/main" id="{90AA4F5D-5137-48CD-B98A-D8B1B6587357}"/>
              </a:ext>
            </a:extLst>
          </p:cNvPr>
          <p:cNvGrpSpPr/>
          <p:nvPr/>
        </p:nvGrpSpPr>
        <p:grpSpPr>
          <a:xfrm>
            <a:off x="-227947" y="1681620"/>
            <a:ext cx="5715000" cy="3622431"/>
            <a:chOff x="-227947" y="1681620"/>
            <a:chExt cx="5715000" cy="3622431"/>
          </a:xfrm>
        </p:grpSpPr>
        <p:sp>
          <p:nvSpPr>
            <p:cNvPr id="10" name="TextBox 9">
              <a:extLst>
                <a:ext uri="{FF2B5EF4-FFF2-40B4-BE49-F238E27FC236}">
                  <a16:creationId xmlns:a16="http://schemas.microsoft.com/office/drawing/2014/main" id="{BA61DD46-12FD-8B46-ADAF-A3FB261A334D}"/>
                </a:ext>
              </a:extLst>
            </p:cNvPr>
            <p:cNvSpPr txBox="1"/>
            <p:nvPr/>
          </p:nvSpPr>
          <p:spPr>
            <a:xfrm>
              <a:off x="1152904" y="4842386"/>
              <a:ext cx="295329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B0F0"/>
                  </a:solidFill>
                  <a:effectLst/>
                  <a:uLnTx/>
                  <a:uFillTx/>
                  <a:latin typeface="Segoe UI Semibold"/>
                  <a:ea typeface="+mn-ea"/>
                  <a:cs typeface="+mn-cs"/>
                </a:rPr>
                <a:t>Azure Monitor</a:t>
              </a:r>
            </a:p>
          </p:txBody>
        </p:sp>
        <p:grpSp>
          <p:nvGrpSpPr>
            <p:cNvPr id="3" name="Group 2">
              <a:extLst>
                <a:ext uri="{FF2B5EF4-FFF2-40B4-BE49-F238E27FC236}">
                  <a16:creationId xmlns:a16="http://schemas.microsoft.com/office/drawing/2014/main" id="{9CDE6F41-A60A-C0D2-0681-14D5C9975BEF}"/>
                </a:ext>
              </a:extLst>
            </p:cNvPr>
            <p:cNvGrpSpPr/>
            <p:nvPr/>
          </p:nvGrpSpPr>
          <p:grpSpPr>
            <a:xfrm>
              <a:off x="-227947" y="1681620"/>
              <a:ext cx="5715000" cy="3000375"/>
              <a:chOff x="-227947" y="1681620"/>
              <a:chExt cx="5715000" cy="3000375"/>
            </a:xfrm>
          </p:grpSpPr>
          <p:pic>
            <p:nvPicPr>
              <p:cNvPr id="2" name="Picture 2" descr="See the source image">
                <a:extLst>
                  <a:ext uri="{FF2B5EF4-FFF2-40B4-BE49-F238E27FC236}">
                    <a16:creationId xmlns:a16="http://schemas.microsoft.com/office/drawing/2014/main" id="{32AE1ABB-9F84-418E-AE01-DCAC6017F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47" y="1681620"/>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D8CA552F-289E-483C-9D09-749D12FE0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410" y="3361649"/>
                <a:ext cx="2204513" cy="115736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descr="Metrics&#10;">
            <a:extLst>
              <a:ext uri="{FF2B5EF4-FFF2-40B4-BE49-F238E27FC236}">
                <a16:creationId xmlns:a16="http://schemas.microsoft.com/office/drawing/2014/main" id="{4778CCD1-E3A9-2441-4062-9B1DD856DEC1}"/>
              </a:ext>
            </a:extLst>
          </p:cNvPr>
          <p:cNvGrpSpPr/>
          <p:nvPr/>
        </p:nvGrpSpPr>
        <p:grpSpPr>
          <a:xfrm>
            <a:off x="5116728" y="1846991"/>
            <a:ext cx="2969072" cy="835162"/>
            <a:chOff x="5116728" y="1846991"/>
            <a:chExt cx="2969072" cy="835162"/>
          </a:xfrm>
        </p:grpSpPr>
        <p:sp>
          <p:nvSpPr>
            <p:cNvPr id="24" name="TextBox 23">
              <a:extLst>
                <a:ext uri="{FF2B5EF4-FFF2-40B4-BE49-F238E27FC236}">
                  <a16:creationId xmlns:a16="http://schemas.microsoft.com/office/drawing/2014/main" id="{BA8089E2-3A88-452B-82A5-5AF4E78A17E4}"/>
                </a:ext>
              </a:extLst>
            </p:cNvPr>
            <p:cNvSpPr txBox="1"/>
            <p:nvPr/>
          </p:nvSpPr>
          <p:spPr>
            <a:xfrm>
              <a:off x="6257000" y="2126073"/>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Metrics</a:t>
              </a:r>
            </a:p>
          </p:txBody>
        </p:sp>
        <p:pic>
          <p:nvPicPr>
            <p:cNvPr id="18" name="Graphic 17">
              <a:extLst>
                <a:ext uri="{FF2B5EF4-FFF2-40B4-BE49-F238E27FC236}">
                  <a16:creationId xmlns:a16="http://schemas.microsoft.com/office/drawing/2014/main" id="{AAF9F04C-9C9B-A58D-9D29-9DBDB2665F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6728" y="1846991"/>
              <a:ext cx="835162" cy="835162"/>
            </a:xfrm>
            <a:prstGeom prst="rect">
              <a:avLst/>
            </a:prstGeom>
          </p:spPr>
        </p:pic>
      </p:grpSp>
      <p:grpSp>
        <p:nvGrpSpPr>
          <p:cNvPr id="7" name="Group 6" descr="Logs &#10;">
            <a:extLst>
              <a:ext uri="{FF2B5EF4-FFF2-40B4-BE49-F238E27FC236}">
                <a16:creationId xmlns:a16="http://schemas.microsoft.com/office/drawing/2014/main" id="{4BDE642D-D2FF-7913-E132-104CAA320093}"/>
              </a:ext>
            </a:extLst>
          </p:cNvPr>
          <p:cNvGrpSpPr/>
          <p:nvPr/>
        </p:nvGrpSpPr>
        <p:grpSpPr>
          <a:xfrm>
            <a:off x="5095681" y="3181808"/>
            <a:ext cx="2988547" cy="877256"/>
            <a:chOff x="5095681" y="3181808"/>
            <a:chExt cx="2988547" cy="877256"/>
          </a:xfrm>
        </p:grpSpPr>
        <p:sp>
          <p:nvSpPr>
            <p:cNvPr id="26" name="TextBox 25">
              <a:extLst>
                <a:ext uri="{FF2B5EF4-FFF2-40B4-BE49-F238E27FC236}">
                  <a16:creationId xmlns:a16="http://schemas.microsoft.com/office/drawing/2014/main" id="{3F2AF5EE-EEFE-4500-8079-B90AB1ED114E}"/>
                </a:ext>
              </a:extLst>
            </p:cNvPr>
            <p:cNvSpPr txBox="1"/>
            <p:nvPr/>
          </p:nvSpPr>
          <p:spPr>
            <a:xfrm>
              <a:off x="6255428" y="3481937"/>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Logs</a:t>
              </a:r>
              <a:r>
                <a:rPr kumimoji="0" lang="en-IN" sz="1800" b="0" i="0" u="none" strike="noStrike" kern="1200" cap="none" spc="0" normalizeH="0" baseline="0" noProof="0" dirty="0">
                  <a:ln>
                    <a:noFill/>
                  </a:ln>
                  <a:effectLst/>
                  <a:uLnTx/>
                  <a:uFillTx/>
                  <a:latin typeface="+mj-lt"/>
                  <a:ea typeface="+mn-ea"/>
                  <a:cs typeface="+mn-cs"/>
                </a:rPr>
                <a:t> </a:t>
              </a:r>
            </a:p>
          </p:txBody>
        </p:sp>
        <p:pic>
          <p:nvPicPr>
            <p:cNvPr id="20" name="Graphic 19">
              <a:extLst>
                <a:ext uri="{FF2B5EF4-FFF2-40B4-BE49-F238E27FC236}">
                  <a16:creationId xmlns:a16="http://schemas.microsoft.com/office/drawing/2014/main" id="{1C6878C1-DA19-562E-FC19-D25296397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5681" y="3181808"/>
              <a:ext cx="877256" cy="877256"/>
            </a:xfrm>
            <a:prstGeom prst="rect">
              <a:avLst/>
            </a:prstGeom>
          </p:spPr>
        </p:pic>
      </p:grpSp>
      <p:grpSp>
        <p:nvGrpSpPr>
          <p:cNvPr id="8" name="Group 7" descr="Workbooks &#10;">
            <a:extLst>
              <a:ext uri="{FF2B5EF4-FFF2-40B4-BE49-F238E27FC236}">
                <a16:creationId xmlns:a16="http://schemas.microsoft.com/office/drawing/2014/main" id="{4C09D78A-3BE5-D7E4-16B5-B5C3ECFCF9D0}"/>
              </a:ext>
            </a:extLst>
          </p:cNvPr>
          <p:cNvGrpSpPr/>
          <p:nvPr/>
        </p:nvGrpSpPr>
        <p:grpSpPr>
          <a:xfrm>
            <a:off x="5158238" y="4588550"/>
            <a:ext cx="2878499" cy="729730"/>
            <a:chOff x="5158238" y="4588550"/>
            <a:chExt cx="2878499" cy="729730"/>
          </a:xfrm>
        </p:grpSpPr>
        <p:pic>
          <p:nvPicPr>
            <p:cNvPr id="19" name="Picture 18">
              <a:extLst>
                <a:ext uri="{FF2B5EF4-FFF2-40B4-BE49-F238E27FC236}">
                  <a16:creationId xmlns:a16="http://schemas.microsoft.com/office/drawing/2014/main" id="{20C52CAF-3DC2-444D-876B-7A891623CBC0}"/>
                </a:ext>
              </a:extLst>
            </p:cNvPr>
            <p:cNvPicPr>
              <a:picLocks noChangeAspect="1"/>
            </p:cNvPicPr>
            <p:nvPr/>
          </p:nvPicPr>
          <p:blipFill rotWithShape="1">
            <a:blip r:embed="rId9"/>
            <a:srcRect l="16804" t="16180" r="15580" b="17049"/>
            <a:stretch/>
          </p:blipFill>
          <p:spPr>
            <a:xfrm>
              <a:off x="5158238" y="4588550"/>
              <a:ext cx="752142" cy="729730"/>
            </a:xfrm>
            <a:prstGeom prst="roundRect">
              <a:avLst>
                <a:gd name="adj" fmla="val 10420"/>
              </a:avLst>
            </a:prstGeom>
          </p:spPr>
        </p:pic>
        <p:sp>
          <p:nvSpPr>
            <p:cNvPr id="28" name="TextBox 27">
              <a:extLst>
                <a:ext uri="{FF2B5EF4-FFF2-40B4-BE49-F238E27FC236}">
                  <a16:creationId xmlns:a16="http://schemas.microsoft.com/office/drawing/2014/main" id="{825287FC-EB74-4158-91D3-5FABC0D22069}"/>
                </a:ext>
              </a:extLst>
            </p:cNvPr>
            <p:cNvSpPr txBox="1"/>
            <p:nvPr/>
          </p:nvSpPr>
          <p:spPr>
            <a:xfrm>
              <a:off x="6207937" y="4814916"/>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Workbooks</a:t>
              </a:r>
              <a:r>
                <a:rPr kumimoji="0" lang="en-IN" sz="1800" b="0" i="0" u="none" strike="noStrike" kern="1200" cap="none" spc="0" normalizeH="0" baseline="0" noProof="0" dirty="0">
                  <a:ln>
                    <a:noFill/>
                  </a:ln>
                  <a:effectLst/>
                  <a:uLnTx/>
                  <a:uFillTx/>
                  <a:latin typeface="+mj-lt"/>
                  <a:ea typeface="+mn-ea"/>
                  <a:cs typeface="+mn-cs"/>
                </a:rPr>
                <a:t> </a:t>
              </a:r>
            </a:p>
          </p:txBody>
        </p:sp>
      </p:grpSp>
      <p:grpSp>
        <p:nvGrpSpPr>
          <p:cNvPr id="9" name="Group 8" descr="Resource health&#10;">
            <a:extLst>
              <a:ext uri="{FF2B5EF4-FFF2-40B4-BE49-F238E27FC236}">
                <a16:creationId xmlns:a16="http://schemas.microsoft.com/office/drawing/2014/main" id="{9316AE21-5294-775D-A69C-CCAB77EBED7D}"/>
              </a:ext>
            </a:extLst>
          </p:cNvPr>
          <p:cNvGrpSpPr/>
          <p:nvPr/>
        </p:nvGrpSpPr>
        <p:grpSpPr>
          <a:xfrm>
            <a:off x="8319228" y="1926898"/>
            <a:ext cx="2851677" cy="675348"/>
            <a:chOff x="8319228" y="1926898"/>
            <a:chExt cx="2851677" cy="675348"/>
          </a:xfrm>
        </p:grpSpPr>
        <p:sp>
          <p:nvSpPr>
            <p:cNvPr id="30" name="TextBox 29">
              <a:extLst>
                <a:ext uri="{FF2B5EF4-FFF2-40B4-BE49-F238E27FC236}">
                  <a16:creationId xmlns:a16="http://schemas.microsoft.com/office/drawing/2014/main" id="{74446F63-CDCC-4812-B1CC-3CEE1556B7DD}"/>
                </a:ext>
              </a:extLst>
            </p:cNvPr>
            <p:cNvSpPr txBox="1"/>
            <p:nvPr/>
          </p:nvSpPr>
          <p:spPr>
            <a:xfrm>
              <a:off x="9342105" y="2126073"/>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Resource health</a:t>
              </a:r>
            </a:p>
          </p:txBody>
        </p:sp>
        <p:pic>
          <p:nvPicPr>
            <p:cNvPr id="35" name="Graphic 34">
              <a:extLst>
                <a:ext uri="{FF2B5EF4-FFF2-40B4-BE49-F238E27FC236}">
                  <a16:creationId xmlns:a16="http://schemas.microsoft.com/office/drawing/2014/main" id="{9701B94C-B12A-F81B-F06B-49E9293418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19228" y="1926898"/>
              <a:ext cx="675348" cy="675348"/>
            </a:xfrm>
            <a:prstGeom prst="rect">
              <a:avLst/>
            </a:prstGeom>
          </p:spPr>
        </p:pic>
      </p:grpSp>
      <p:grpSp>
        <p:nvGrpSpPr>
          <p:cNvPr id="11" name="Group 10" descr="Activity logs&#10;">
            <a:extLst>
              <a:ext uri="{FF2B5EF4-FFF2-40B4-BE49-F238E27FC236}">
                <a16:creationId xmlns:a16="http://schemas.microsoft.com/office/drawing/2014/main" id="{DAF62907-FBBE-68AB-4F19-33426CC271EB}"/>
              </a:ext>
            </a:extLst>
          </p:cNvPr>
          <p:cNvGrpSpPr/>
          <p:nvPr/>
        </p:nvGrpSpPr>
        <p:grpSpPr>
          <a:xfrm>
            <a:off x="8285261" y="3248795"/>
            <a:ext cx="2885644" cy="743282"/>
            <a:chOff x="8285261" y="3248795"/>
            <a:chExt cx="2885644" cy="743282"/>
          </a:xfrm>
        </p:grpSpPr>
        <p:sp>
          <p:nvSpPr>
            <p:cNvPr id="32" name="TextBox 31">
              <a:extLst>
                <a:ext uri="{FF2B5EF4-FFF2-40B4-BE49-F238E27FC236}">
                  <a16:creationId xmlns:a16="http://schemas.microsoft.com/office/drawing/2014/main" id="{12978704-952D-4024-81AD-4AFCDB533820}"/>
                </a:ext>
              </a:extLst>
            </p:cNvPr>
            <p:cNvSpPr txBox="1"/>
            <p:nvPr/>
          </p:nvSpPr>
          <p:spPr>
            <a:xfrm>
              <a:off x="9342105" y="3481937"/>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Activity logs</a:t>
              </a:r>
            </a:p>
          </p:txBody>
        </p:sp>
        <p:pic>
          <p:nvPicPr>
            <p:cNvPr id="22" name="Graphic 21">
              <a:extLst>
                <a:ext uri="{FF2B5EF4-FFF2-40B4-BE49-F238E27FC236}">
                  <a16:creationId xmlns:a16="http://schemas.microsoft.com/office/drawing/2014/main" id="{2F4A5BEE-A89A-3939-A84A-50ABE6D3E6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261" y="3248795"/>
              <a:ext cx="743282" cy="743282"/>
            </a:xfrm>
            <a:prstGeom prst="rect">
              <a:avLst/>
            </a:prstGeom>
          </p:spPr>
        </p:pic>
      </p:grpSp>
      <p:grpSp>
        <p:nvGrpSpPr>
          <p:cNvPr id="12" name="Group 11" descr="Alerts ">
            <a:extLst>
              <a:ext uri="{FF2B5EF4-FFF2-40B4-BE49-F238E27FC236}">
                <a16:creationId xmlns:a16="http://schemas.microsoft.com/office/drawing/2014/main" id="{D40ED7E5-CD47-E96E-DE01-7D727A1F50B2}"/>
              </a:ext>
            </a:extLst>
          </p:cNvPr>
          <p:cNvGrpSpPr/>
          <p:nvPr/>
        </p:nvGrpSpPr>
        <p:grpSpPr>
          <a:xfrm>
            <a:off x="8253363" y="4549876"/>
            <a:ext cx="2917542" cy="807078"/>
            <a:chOff x="8253363" y="4549876"/>
            <a:chExt cx="2917542" cy="807078"/>
          </a:xfrm>
        </p:grpSpPr>
        <p:sp>
          <p:nvSpPr>
            <p:cNvPr id="34" name="TextBox 33">
              <a:extLst>
                <a:ext uri="{FF2B5EF4-FFF2-40B4-BE49-F238E27FC236}">
                  <a16:creationId xmlns:a16="http://schemas.microsoft.com/office/drawing/2014/main" id="{799E1243-CCA2-4735-935A-FD11A2D28A61}"/>
                </a:ext>
              </a:extLst>
            </p:cNvPr>
            <p:cNvSpPr txBox="1"/>
            <p:nvPr/>
          </p:nvSpPr>
          <p:spPr>
            <a:xfrm>
              <a:off x="9342105" y="4814916"/>
              <a:ext cx="182880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mj-lt"/>
                  <a:ea typeface="+mn-ea"/>
                  <a:cs typeface="+mn-cs"/>
                </a:rPr>
                <a:t>Alerts </a:t>
              </a:r>
            </a:p>
          </p:txBody>
        </p:sp>
        <p:pic>
          <p:nvPicPr>
            <p:cNvPr id="21" name="Graphic 20">
              <a:extLst>
                <a:ext uri="{FF2B5EF4-FFF2-40B4-BE49-F238E27FC236}">
                  <a16:creationId xmlns:a16="http://schemas.microsoft.com/office/drawing/2014/main" id="{2134F4DE-005B-A23C-8822-B098A186C3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53363" y="4549876"/>
              <a:ext cx="807078" cy="807078"/>
            </a:xfrm>
            <a:prstGeom prst="rect">
              <a:avLst/>
            </a:prstGeom>
          </p:spPr>
        </p:pic>
      </p:grpSp>
    </p:spTree>
    <p:extLst>
      <p:ext uri="{BB962C8B-B14F-4D97-AF65-F5344CB8AC3E}">
        <p14:creationId xmlns:p14="http://schemas.microsoft.com/office/powerpoint/2010/main" val="17947620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45A-1FAC-43C4-8662-81233F4CC0C6}"/>
              </a:ext>
            </a:extLst>
          </p:cNvPr>
          <p:cNvSpPr>
            <a:spLocks noGrp="1"/>
          </p:cNvSpPr>
          <p:nvPr>
            <p:ph type="title"/>
          </p:nvPr>
        </p:nvSpPr>
        <p:spPr>
          <a:xfrm>
            <a:off x="588263" y="457201"/>
            <a:ext cx="11018520" cy="492443"/>
          </a:xfrm>
        </p:spPr>
        <p:txBody>
          <a:bodyPr/>
          <a:lstStyle/>
          <a:p>
            <a:r>
              <a:rPr lang="en-US" sz="3200"/>
              <a:t>Monitoring - Metrics</a:t>
            </a:r>
          </a:p>
        </p:txBody>
      </p:sp>
      <p:sp>
        <p:nvSpPr>
          <p:cNvPr id="3" name="Text Placeholder 2">
            <a:extLst>
              <a:ext uri="{FF2B5EF4-FFF2-40B4-BE49-F238E27FC236}">
                <a16:creationId xmlns:a16="http://schemas.microsoft.com/office/drawing/2014/main" id="{581419A7-90ED-4FEC-80E1-335256306BBA}"/>
              </a:ext>
            </a:extLst>
          </p:cNvPr>
          <p:cNvSpPr>
            <a:spLocks noGrp="1"/>
          </p:cNvSpPr>
          <p:nvPr>
            <p:ph type="body" sz="quarter" idx="4294967295"/>
          </p:nvPr>
        </p:nvSpPr>
        <p:spPr>
          <a:xfrm>
            <a:off x="620485" y="1428750"/>
            <a:ext cx="4561113" cy="2831544"/>
          </a:xfrm>
        </p:spPr>
        <p:txBody>
          <a:bodyPr/>
          <a:lstStyle/>
          <a:p>
            <a:pPr marL="0" indent="0">
              <a:spcBef>
                <a:spcPts val="0"/>
              </a:spcBef>
              <a:buNone/>
            </a:pPr>
            <a:r>
              <a:rPr lang="en-US" sz="1800" dirty="0">
                <a:latin typeface="+mn-lt"/>
              </a:rPr>
              <a:t>Metrics shown on the overview page</a:t>
            </a:r>
          </a:p>
          <a:p>
            <a:pPr marL="0" indent="0">
              <a:spcBef>
                <a:spcPts val="0"/>
              </a:spcBef>
              <a:buNone/>
            </a:pPr>
            <a:r>
              <a:rPr lang="en-US" sz="1800" dirty="0">
                <a:latin typeface="+mn-lt"/>
              </a:rPr>
              <a:t>See additional details on the metrics page </a:t>
            </a:r>
          </a:p>
          <a:p>
            <a:pPr marL="233363" lvl="1" indent="-233363">
              <a:spcBef>
                <a:spcPts val="1200"/>
              </a:spcBef>
              <a:spcAft>
                <a:spcPts val="400"/>
              </a:spcAft>
              <a:buNone/>
            </a:pPr>
            <a:r>
              <a:rPr lang="en-US" sz="1800" b="1" dirty="0">
                <a:solidFill>
                  <a:schemeClr val="accent1"/>
                </a:solidFill>
                <a:latin typeface="+mj-lt"/>
              </a:rPr>
              <a:t>Traffic</a:t>
            </a:r>
          </a:p>
          <a:p>
            <a:pPr marL="233363" lvl="2" indent="-233363">
              <a:spcBef>
                <a:spcPts val="0"/>
              </a:spcBef>
              <a:buFont typeface="Arial" panose="020B0604020202020204" pitchFamily="34" charset="0"/>
              <a:buChar char="•"/>
            </a:pPr>
            <a:r>
              <a:rPr lang="en-US" sz="1800" dirty="0"/>
              <a:t>Connection, Query Count etc.</a:t>
            </a:r>
          </a:p>
          <a:p>
            <a:pPr marL="233363" lvl="1" indent="-233363">
              <a:spcBef>
                <a:spcPts val="1200"/>
              </a:spcBef>
              <a:spcAft>
                <a:spcPts val="400"/>
              </a:spcAft>
              <a:buNone/>
            </a:pPr>
            <a:r>
              <a:rPr lang="en-US" sz="1800" b="1" dirty="0">
                <a:solidFill>
                  <a:schemeClr val="accent1"/>
                </a:solidFill>
                <a:latin typeface="+mj-lt"/>
              </a:rPr>
              <a:t>Saturation</a:t>
            </a:r>
          </a:p>
          <a:p>
            <a:pPr marL="233363" lvl="2" indent="-233363">
              <a:spcBef>
                <a:spcPts val="0"/>
              </a:spcBef>
              <a:buFont typeface="Arial" panose="020B0604020202020204" pitchFamily="34" charset="0"/>
              <a:buChar char="•"/>
            </a:pPr>
            <a:r>
              <a:rPr lang="en-US" sz="1800" dirty="0"/>
              <a:t>CPU, memory, IO Percent, Query count etc.</a:t>
            </a:r>
          </a:p>
          <a:p>
            <a:pPr marL="233363" lvl="1" indent="-233363">
              <a:spcBef>
                <a:spcPts val="1200"/>
              </a:spcBef>
              <a:spcAft>
                <a:spcPts val="400"/>
              </a:spcAft>
              <a:buNone/>
            </a:pPr>
            <a:r>
              <a:rPr lang="en-US" sz="1800" b="1" dirty="0">
                <a:solidFill>
                  <a:schemeClr val="accent1"/>
                </a:solidFill>
                <a:latin typeface="+mj-lt"/>
              </a:rPr>
              <a:t>Errors</a:t>
            </a:r>
          </a:p>
          <a:p>
            <a:pPr marL="233363" lvl="2" indent="-233363">
              <a:spcBef>
                <a:spcPts val="0"/>
              </a:spcBef>
              <a:buFont typeface="Arial" panose="020B0604020202020204" pitchFamily="34" charset="0"/>
              <a:buChar char="•"/>
            </a:pPr>
            <a:r>
              <a:rPr lang="en-US" sz="1800" dirty="0"/>
              <a:t>Aborted connections</a:t>
            </a:r>
          </a:p>
        </p:txBody>
      </p:sp>
      <p:cxnSp>
        <p:nvCxnSpPr>
          <p:cNvPr id="6" name="Straight Connector 5">
            <a:extLst>
              <a:ext uri="{FF2B5EF4-FFF2-40B4-BE49-F238E27FC236}">
                <a16:creationId xmlns:a16="http://schemas.microsoft.com/office/drawing/2014/main" id="{CA59AA16-2EA3-1546-8B90-B7E2D5959236}"/>
              </a:ext>
              <a:ext uri="{C183D7F6-B498-43B3-948B-1728B52AA6E4}">
                <adec:decorative xmlns:adec="http://schemas.microsoft.com/office/drawing/2017/decorative" val="1"/>
              </a:ext>
            </a:extLst>
          </p:cNvPr>
          <p:cNvCxnSpPr>
            <a:cxnSpLocks/>
          </p:cNvCxnSpPr>
          <p:nvPr/>
        </p:nvCxnSpPr>
        <p:spPr>
          <a:xfrm>
            <a:off x="5404884" y="962167"/>
            <a:ext cx="0" cy="5339373"/>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descr="Screenshots of the following data:&#10;&#10;CPU and Memory, IO Percent, DB Connections, Queries">
            <a:extLst>
              <a:ext uri="{FF2B5EF4-FFF2-40B4-BE49-F238E27FC236}">
                <a16:creationId xmlns:a16="http://schemas.microsoft.com/office/drawing/2014/main" id="{8D7ABC71-6A91-D32A-8D01-C4C5D9C4C8A6}"/>
              </a:ext>
            </a:extLst>
          </p:cNvPr>
          <p:cNvGrpSpPr/>
          <p:nvPr/>
        </p:nvGrpSpPr>
        <p:grpSpPr>
          <a:xfrm>
            <a:off x="5568292" y="946074"/>
            <a:ext cx="6510290" cy="5387968"/>
            <a:chOff x="5273369" y="703422"/>
            <a:chExt cx="6807069" cy="5633584"/>
          </a:xfrm>
        </p:grpSpPr>
        <p:pic>
          <p:nvPicPr>
            <p:cNvPr id="10" name="Picture 9">
              <a:extLst>
                <a:ext uri="{FF2B5EF4-FFF2-40B4-BE49-F238E27FC236}">
                  <a16:creationId xmlns:a16="http://schemas.microsoft.com/office/drawing/2014/main" id="{1B562146-6B0C-4E4F-BDF5-C88210439EF0}"/>
                </a:ext>
              </a:extLst>
            </p:cNvPr>
            <p:cNvPicPr>
              <a:picLocks noChangeAspect="1"/>
            </p:cNvPicPr>
            <p:nvPr/>
          </p:nvPicPr>
          <p:blipFill>
            <a:blip r:embed="rId3"/>
            <a:stretch>
              <a:fillRect/>
            </a:stretch>
          </p:blipFill>
          <p:spPr>
            <a:xfrm>
              <a:off x="5332274" y="703422"/>
              <a:ext cx="6611966" cy="2685320"/>
            </a:xfrm>
            <a:prstGeom prst="rect">
              <a:avLst/>
            </a:prstGeom>
          </p:spPr>
        </p:pic>
        <p:pic>
          <p:nvPicPr>
            <p:cNvPr id="12" name="Picture 11">
              <a:extLst>
                <a:ext uri="{FF2B5EF4-FFF2-40B4-BE49-F238E27FC236}">
                  <a16:creationId xmlns:a16="http://schemas.microsoft.com/office/drawing/2014/main" id="{2DA32B1C-AE82-4099-A656-D7B475B3D375}"/>
                </a:ext>
              </a:extLst>
            </p:cNvPr>
            <p:cNvPicPr>
              <a:picLocks noChangeAspect="1"/>
            </p:cNvPicPr>
            <p:nvPr/>
          </p:nvPicPr>
          <p:blipFill>
            <a:blip r:embed="rId4"/>
            <a:stretch>
              <a:fillRect/>
            </a:stretch>
          </p:blipFill>
          <p:spPr>
            <a:xfrm>
              <a:off x="5273369" y="3497775"/>
              <a:ext cx="6807069" cy="2839231"/>
            </a:xfrm>
            <a:prstGeom prst="rect">
              <a:avLst/>
            </a:prstGeom>
          </p:spPr>
        </p:pic>
      </p:grpSp>
    </p:spTree>
    <p:extLst>
      <p:ext uri="{BB962C8B-B14F-4D97-AF65-F5344CB8AC3E}">
        <p14:creationId xmlns:p14="http://schemas.microsoft.com/office/powerpoint/2010/main" val="3363381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8212-FF63-46EF-BC47-BA42B81D6550}"/>
              </a:ext>
            </a:extLst>
          </p:cNvPr>
          <p:cNvSpPr>
            <a:spLocks noGrp="1"/>
          </p:cNvSpPr>
          <p:nvPr>
            <p:ph type="title"/>
          </p:nvPr>
        </p:nvSpPr>
        <p:spPr>
          <a:xfrm>
            <a:off x="588263" y="457201"/>
            <a:ext cx="11018520" cy="492443"/>
          </a:xfrm>
        </p:spPr>
        <p:txBody>
          <a:bodyPr/>
          <a:lstStyle/>
          <a:p>
            <a:r>
              <a:rPr lang="en-US" sz="3200"/>
              <a:t>Alerts</a:t>
            </a:r>
          </a:p>
        </p:txBody>
      </p:sp>
      <p:sp>
        <p:nvSpPr>
          <p:cNvPr id="3" name="Text Placeholder 2">
            <a:extLst>
              <a:ext uri="{FF2B5EF4-FFF2-40B4-BE49-F238E27FC236}">
                <a16:creationId xmlns:a16="http://schemas.microsoft.com/office/drawing/2014/main" id="{017F2E4B-5891-4EA7-92D2-643BA14A2BC0}"/>
              </a:ext>
            </a:extLst>
          </p:cNvPr>
          <p:cNvSpPr>
            <a:spLocks noGrp="1"/>
          </p:cNvSpPr>
          <p:nvPr>
            <p:ph type="body" sz="quarter" idx="4294967295"/>
          </p:nvPr>
        </p:nvSpPr>
        <p:spPr>
          <a:xfrm>
            <a:off x="571500" y="1435100"/>
            <a:ext cx="4503997" cy="2554545"/>
          </a:xfrm>
        </p:spPr>
        <p:txBody>
          <a:bodyPr/>
          <a:lstStyle/>
          <a:p>
            <a:pPr marL="0" indent="0">
              <a:spcBef>
                <a:spcPts val="1200"/>
              </a:spcBef>
              <a:spcAft>
                <a:spcPts val="400"/>
              </a:spcAft>
              <a:buNone/>
            </a:pPr>
            <a:r>
              <a:rPr lang="en-US" sz="1800">
                <a:latin typeface="+mn-lt"/>
              </a:rPr>
              <a:t>Define condition and action</a:t>
            </a:r>
          </a:p>
          <a:p>
            <a:pPr marL="0" indent="0">
              <a:spcBef>
                <a:spcPts val="1200"/>
              </a:spcBef>
              <a:spcAft>
                <a:spcPts val="400"/>
              </a:spcAft>
              <a:buNone/>
            </a:pPr>
            <a:r>
              <a:rPr lang="en-US" sz="1800">
                <a:latin typeface="+mn-lt"/>
              </a:rPr>
              <a:t>Condition</a:t>
            </a:r>
          </a:p>
          <a:p>
            <a:pPr marL="231775" lvl="1" indent="0">
              <a:spcBef>
                <a:spcPts val="0"/>
              </a:spcBef>
              <a:buNone/>
            </a:pPr>
            <a:r>
              <a:rPr lang="en-US" sz="1800">
                <a:solidFill>
                  <a:schemeClr val="accent1"/>
                </a:solidFill>
              </a:rPr>
              <a:t>CPU, storage, memory, IO Percentage, etc.</a:t>
            </a:r>
          </a:p>
          <a:p>
            <a:pPr marL="231775" lvl="1" indent="0">
              <a:spcBef>
                <a:spcPts val="600"/>
              </a:spcBef>
              <a:buNone/>
            </a:pPr>
            <a:r>
              <a:rPr lang="en-US" sz="1800">
                <a:solidFill>
                  <a:schemeClr val="accent1"/>
                </a:solidFill>
              </a:rPr>
              <a:t>Example: CPU exceeds %</a:t>
            </a:r>
          </a:p>
          <a:p>
            <a:pPr marL="0" lvl="1" indent="0">
              <a:spcBef>
                <a:spcPts val="1200"/>
              </a:spcBef>
              <a:spcAft>
                <a:spcPts val="400"/>
              </a:spcAft>
              <a:buNone/>
            </a:pPr>
            <a:r>
              <a:rPr lang="en-US" sz="1800">
                <a:latin typeface="+mn-lt"/>
              </a:rPr>
              <a:t>Action</a:t>
            </a:r>
          </a:p>
          <a:p>
            <a:pPr marL="231775" lvl="1" indent="0">
              <a:spcBef>
                <a:spcPts val="0"/>
              </a:spcBef>
              <a:buNone/>
            </a:pPr>
            <a:r>
              <a:rPr lang="en-US" sz="1800">
                <a:solidFill>
                  <a:schemeClr val="accent1"/>
                </a:solidFill>
              </a:rPr>
              <a:t>Create action group</a:t>
            </a:r>
          </a:p>
          <a:p>
            <a:pPr marL="460375" lvl="2" indent="-233363">
              <a:spcBef>
                <a:spcPts val="600"/>
              </a:spcBef>
              <a:buFont typeface="Arial" panose="020B0604020202020204" pitchFamily="34" charset="0"/>
              <a:buChar char="•"/>
            </a:pPr>
            <a:r>
              <a:rPr lang="en-US" sz="1800"/>
              <a:t>Email/SMS/Push/Voice</a:t>
            </a:r>
          </a:p>
        </p:txBody>
      </p:sp>
      <p:pic>
        <p:nvPicPr>
          <p:cNvPr id="7" name="Picture 6" descr="screenshot">
            <a:extLst>
              <a:ext uri="{FF2B5EF4-FFF2-40B4-BE49-F238E27FC236}">
                <a16:creationId xmlns:a16="http://schemas.microsoft.com/office/drawing/2014/main" id="{4ECEE775-7F85-46BC-A2A0-E2D3CD726E9D}"/>
              </a:ext>
            </a:extLst>
          </p:cNvPr>
          <p:cNvPicPr>
            <a:picLocks noChangeAspect="1"/>
          </p:cNvPicPr>
          <p:nvPr/>
        </p:nvPicPr>
        <p:blipFill rotWithShape="1">
          <a:blip r:embed="rId3"/>
          <a:srcRect l="349" r="1"/>
          <a:stretch/>
        </p:blipFill>
        <p:spPr>
          <a:xfrm>
            <a:off x="5645854" y="605458"/>
            <a:ext cx="5957883" cy="5608679"/>
          </a:xfrm>
          <a:prstGeom prst="rect">
            <a:avLst/>
          </a:prstGeom>
          <a:ln w="19050">
            <a:solidFill>
              <a:schemeClr val="accent5"/>
            </a:solidFill>
          </a:ln>
        </p:spPr>
      </p:pic>
      <p:cxnSp>
        <p:nvCxnSpPr>
          <p:cNvPr id="8" name="Straight Connector 7">
            <a:extLst>
              <a:ext uri="{FF2B5EF4-FFF2-40B4-BE49-F238E27FC236}">
                <a16:creationId xmlns:a16="http://schemas.microsoft.com/office/drawing/2014/main" id="{5CC91C93-3233-9A58-DEDA-6176A13BFEAE}"/>
              </a:ext>
              <a:ext uri="{C183D7F6-B498-43B3-948B-1728B52AA6E4}">
                <adec:decorative xmlns:adec="http://schemas.microsoft.com/office/drawing/2017/decorative" val="1"/>
              </a:ext>
            </a:extLst>
          </p:cNvPr>
          <p:cNvCxnSpPr>
            <a:cxnSpLocks/>
          </p:cNvCxnSpPr>
          <p:nvPr/>
        </p:nvCxnSpPr>
        <p:spPr>
          <a:xfrm>
            <a:off x="5404884" y="585788"/>
            <a:ext cx="0" cy="5687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6840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8212-FF63-46EF-BC47-BA42B81D6550}"/>
              </a:ext>
            </a:extLst>
          </p:cNvPr>
          <p:cNvSpPr>
            <a:spLocks noGrp="1"/>
          </p:cNvSpPr>
          <p:nvPr>
            <p:ph type="title"/>
          </p:nvPr>
        </p:nvSpPr>
        <p:spPr>
          <a:xfrm>
            <a:off x="588263" y="457201"/>
            <a:ext cx="11018520" cy="492443"/>
          </a:xfrm>
        </p:spPr>
        <p:txBody>
          <a:bodyPr/>
          <a:lstStyle/>
          <a:p>
            <a:r>
              <a:rPr lang="en-US" sz="3200"/>
              <a:t>Resource health</a:t>
            </a:r>
          </a:p>
        </p:txBody>
      </p:sp>
      <p:sp>
        <p:nvSpPr>
          <p:cNvPr id="13" name="Text Placeholder 2">
            <a:extLst>
              <a:ext uri="{FF2B5EF4-FFF2-40B4-BE49-F238E27FC236}">
                <a16:creationId xmlns:a16="http://schemas.microsoft.com/office/drawing/2014/main" id="{6BE599FC-BAA1-952E-42E6-D6C396A07F61}"/>
              </a:ext>
            </a:extLst>
          </p:cNvPr>
          <p:cNvSpPr txBox="1">
            <a:spLocks/>
          </p:cNvSpPr>
          <p:nvPr/>
        </p:nvSpPr>
        <p:spPr>
          <a:xfrm>
            <a:off x="571500" y="1435100"/>
            <a:ext cx="4503997" cy="2780248"/>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spcAft>
                <a:spcPts val="400"/>
              </a:spcAft>
              <a:buFont typeface="Wingdings" panose="05000000000000000000" pitchFamily="2" charset="2"/>
              <a:buNone/>
            </a:pPr>
            <a:r>
              <a:rPr lang="en-US" sz="1800" dirty="0">
                <a:latin typeface="+mn-lt"/>
              </a:rPr>
              <a:t>Resource health watches your resource and tells you if it's running as expected.</a:t>
            </a:r>
          </a:p>
          <a:p>
            <a:pPr marL="0" lvl="1" indent="0">
              <a:spcBef>
                <a:spcPts val="1200"/>
              </a:spcBef>
              <a:spcAft>
                <a:spcPts val="400"/>
              </a:spcAft>
              <a:buFont typeface="Wingdings" panose="05000000000000000000" pitchFamily="2" charset="2"/>
              <a:buNone/>
            </a:pPr>
            <a:r>
              <a:rPr lang="en-US" sz="1800" dirty="0"/>
              <a:t>The health of a resource is displayed as one of the following statuses:</a:t>
            </a:r>
          </a:p>
          <a:p>
            <a:pPr marL="233363" lvl="2" indent="-233363">
              <a:spcBef>
                <a:spcPts val="600"/>
              </a:spcBef>
              <a:buFont typeface="Arial" panose="020B0604020202020204" pitchFamily="34" charset="0"/>
              <a:buChar char="•"/>
            </a:pPr>
            <a:r>
              <a:rPr lang="en-US" sz="1800" dirty="0">
                <a:solidFill>
                  <a:schemeClr val="accent1"/>
                </a:solidFill>
              </a:rPr>
              <a:t>Available </a:t>
            </a:r>
          </a:p>
          <a:p>
            <a:pPr marL="233363" lvl="2" indent="-233363">
              <a:spcBef>
                <a:spcPts val="600"/>
              </a:spcBef>
              <a:buFont typeface="Arial" panose="020B0604020202020204" pitchFamily="34" charset="0"/>
              <a:buChar char="•"/>
            </a:pPr>
            <a:r>
              <a:rPr lang="en-US" sz="1800" dirty="0">
                <a:solidFill>
                  <a:schemeClr val="accent1"/>
                </a:solidFill>
              </a:rPr>
              <a:t>Unavailable </a:t>
            </a:r>
          </a:p>
          <a:p>
            <a:pPr marL="233363" lvl="2" indent="-233363">
              <a:spcBef>
                <a:spcPts val="600"/>
              </a:spcBef>
              <a:buFont typeface="Arial" panose="020B0604020202020204" pitchFamily="34" charset="0"/>
              <a:buChar char="•"/>
            </a:pPr>
            <a:r>
              <a:rPr lang="en-US" sz="1800" dirty="0">
                <a:solidFill>
                  <a:schemeClr val="accent1"/>
                </a:solidFill>
              </a:rPr>
              <a:t>Unknown</a:t>
            </a:r>
          </a:p>
          <a:p>
            <a:pPr marL="233363" lvl="2" indent="-233363">
              <a:spcBef>
                <a:spcPts val="600"/>
              </a:spcBef>
              <a:buFont typeface="Arial" panose="020B0604020202020204" pitchFamily="34" charset="0"/>
              <a:buChar char="•"/>
            </a:pPr>
            <a:r>
              <a:rPr lang="en-US" sz="1800" dirty="0">
                <a:solidFill>
                  <a:schemeClr val="accent1"/>
                </a:solidFill>
              </a:rPr>
              <a:t>Degraded</a:t>
            </a:r>
          </a:p>
        </p:txBody>
      </p:sp>
      <p:sp>
        <p:nvSpPr>
          <p:cNvPr id="20" name="Health_E95E" descr="Resource health icon">
            <a:extLst>
              <a:ext uri="{FF2B5EF4-FFF2-40B4-BE49-F238E27FC236}">
                <a16:creationId xmlns:a16="http://schemas.microsoft.com/office/drawing/2014/main" id="{90309BF9-783C-3056-9C50-833EC4AB7B85}"/>
              </a:ext>
            </a:extLst>
          </p:cNvPr>
          <p:cNvSpPr>
            <a:spLocks noChangeAspect="1"/>
          </p:cNvSpPr>
          <p:nvPr/>
        </p:nvSpPr>
        <p:spPr bwMode="auto">
          <a:xfrm>
            <a:off x="6041307" y="1568998"/>
            <a:ext cx="1050227" cy="889366"/>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pic>
        <p:nvPicPr>
          <p:cNvPr id="12" name="Picture 11" descr="Screenshot showing Resource Health">
            <a:extLst>
              <a:ext uri="{FF2B5EF4-FFF2-40B4-BE49-F238E27FC236}">
                <a16:creationId xmlns:a16="http://schemas.microsoft.com/office/drawing/2014/main" id="{57310D2F-3A5E-467B-BA7C-43813A25AD55}"/>
              </a:ext>
            </a:extLst>
          </p:cNvPr>
          <p:cNvPicPr>
            <a:picLocks noChangeAspect="1"/>
          </p:cNvPicPr>
          <p:nvPr/>
        </p:nvPicPr>
        <p:blipFill>
          <a:blip r:embed="rId3"/>
          <a:stretch>
            <a:fillRect/>
          </a:stretch>
        </p:blipFill>
        <p:spPr>
          <a:xfrm>
            <a:off x="7638820" y="1039507"/>
            <a:ext cx="1971950" cy="1933845"/>
          </a:xfrm>
          <a:prstGeom prst="rect">
            <a:avLst/>
          </a:prstGeom>
          <a:ln w="19050">
            <a:solidFill>
              <a:schemeClr val="accent5"/>
            </a:solidFill>
          </a:ln>
        </p:spPr>
      </p:pic>
      <p:pic>
        <p:nvPicPr>
          <p:cNvPr id="8" name="Picture 7" descr="Screenshot">
            <a:extLst>
              <a:ext uri="{FF2B5EF4-FFF2-40B4-BE49-F238E27FC236}">
                <a16:creationId xmlns:a16="http://schemas.microsoft.com/office/drawing/2014/main" id="{FAEF4049-2FE2-4808-B596-FBE0A2FD7EDE}"/>
              </a:ext>
            </a:extLst>
          </p:cNvPr>
          <p:cNvPicPr>
            <a:picLocks noChangeAspect="1"/>
          </p:cNvPicPr>
          <p:nvPr/>
        </p:nvPicPr>
        <p:blipFill>
          <a:blip r:embed="rId4"/>
          <a:stretch>
            <a:fillRect/>
          </a:stretch>
        </p:blipFill>
        <p:spPr>
          <a:xfrm>
            <a:off x="5645854" y="3605754"/>
            <a:ext cx="5957883" cy="2667602"/>
          </a:xfrm>
          <a:prstGeom prst="rect">
            <a:avLst/>
          </a:prstGeom>
          <a:ln w="19050">
            <a:solidFill>
              <a:schemeClr val="accent5"/>
            </a:solidFill>
          </a:ln>
        </p:spPr>
      </p:pic>
      <p:cxnSp>
        <p:nvCxnSpPr>
          <p:cNvPr id="19" name="Straight Connector 18">
            <a:extLst>
              <a:ext uri="{FF2B5EF4-FFF2-40B4-BE49-F238E27FC236}">
                <a16:creationId xmlns:a16="http://schemas.microsoft.com/office/drawing/2014/main" id="{71652BD0-D4CB-CB9E-F2E1-3E51E5EC704E}"/>
              </a:ext>
              <a:ext uri="{C183D7F6-B498-43B3-948B-1728B52AA6E4}">
                <adec:decorative xmlns:adec="http://schemas.microsoft.com/office/drawing/2017/decorative" val="1"/>
              </a:ext>
            </a:extLst>
          </p:cNvPr>
          <p:cNvCxnSpPr>
            <a:cxnSpLocks/>
          </p:cNvCxnSpPr>
          <p:nvPr/>
        </p:nvCxnSpPr>
        <p:spPr>
          <a:xfrm>
            <a:off x="5404884" y="585788"/>
            <a:ext cx="0" cy="5687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222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37D4-2A09-4BAF-A1AE-34BDE19CFB4B}"/>
              </a:ext>
            </a:extLst>
          </p:cNvPr>
          <p:cNvSpPr>
            <a:spLocks noGrp="1"/>
          </p:cNvSpPr>
          <p:nvPr>
            <p:ph type="title"/>
          </p:nvPr>
        </p:nvSpPr>
        <p:spPr>
          <a:xfrm>
            <a:off x="588263" y="457201"/>
            <a:ext cx="11018520" cy="492443"/>
          </a:xfrm>
        </p:spPr>
        <p:txBody>
          <a:bodyPr/>
          <a:lstStyle/>
          <a:p>
            <a:r>
              <a:rPr lang="en-US" sz="3200"/>
              <a:t>Workbooks</a:t>
            </a:r>
          </a:p>
        </p:txBody>
      </p:sp>
      <p:pic>
        <p:nvPicPr>
          <p:cNvPr id="7" name="Picture 6" descr="Gif of many screenshots">
            <a:extLst>
              <a:ext uri="{FF2B5EF4-FFF2-40B4-BE49-F238E27FC236}">
                <a16:creationId xmlns:a16="http://schemas.microsoft.com/office/drawing/2014/main" id="{819C7F8E-1E5B-417B-B49F-352E31677AA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1461012"/>
            <a:ext cx="4462549" cy="1781301"/>
          </a:xfrm>
          <a:prstGeom prst="rect">
            <a:avLst/>
          </a:prstGeom>
          <a:ln w="19050">
            <a:solidFill>
              <a:schemeClr val="accent5"/>
            </a:solidFill>
          </a:ln>
        </p:spPr>
      </p:pic>
      <p:grpSp>
        <p:nvGrpSpPr>
          <p:cNvPr id="3" name="Group 2" descr="Azure Monitor">
            <a:extLst>
              <a:ext uri="{FF2B5EF4-FFF2-40B4-BE49-F238E27FC236}">
                <a16:creationId xmlns:a16="http://schemas.microsoft.com/office/drawing/2014/main" id="{49C61407-DC1F-171E-66C8-DB843286C36A}"/>
              </a:ext>
              <a:ext uri="{C183D7F6-B498-43B3-948B-1728B52AA6E4}">
                <adec:decorative xmlns:adec="http://schemas.microsoft.com/office/drawing/2017/decorative" val="0"/>
              </a:ext>
            </a:extLst>
          </p:cNvPr>
          <p:cNvGrpSpPr/>
          <p:nvPr/>
        </p:nvGrpSpPr>
        <p:grpSpPr>
          <a:xfrm>
            <a:off x="1580360" y="3666566"/>
            <a:ext cx="2280556" cy="670190"/>
            <a:chOff x="1580360" y="3666566"/>
            <a:chExt cx="2280556" cy="670190"/>
          </a:xfrm>
        </p:grpSpPr>
        <p:pic>
          <p:nvPicPr>
            <p:cNvPr id="13" name="Picture 12">
              <a:extLst>
                <a:ext uri="{FF2B5EF4-FFF2-40B4-BE49-F238E27FC236}">
                  <a16:creationId xmlns:a16="http://schemas.microsoft.com/office/drawing/2014/main" id="{7860CF77-9D20-40EA-AB0C-264ABA9666E5}"/>
                </a:ext>
              </a:extLst>
            </p:cNvPr>
            <p:cNvPicPr>
              <a:picLocks noChangeAspect="1"/>
            </p:cNvPicPr>
            <p:nvPr/>
          </p:nvPicPr>
          <p:blipFill>
            <a:blip r:embed="rId4"/>
            <a:stretch>
              <a:fillRect/>
            </a:stretch>
          </p:blipFill>
          <p:spPr>
            <a:xfrm>
              <a:off x="1580360" y="3666566"/>
              <a:ext cx="642835" cy="670190"/>
            </a:xfrm>
            <a:prstGeom prst="rect">
              <a:avLst/>
            </a:prstGeom>
          </p:spPr>
        </p:pic>
        <p:sp>
          <p:nvSpPr>
            <p:cNvPr id="6" name="Arrow: Chevron 5">
              <a:extLst>
                <a:ext uri="{FF2B5EF4-FFF2-40B4-BE49-F238E27FC236}">
                  <a16:creationId xmlns:a16="http://schemas.microsoft.com/office/drawing/2014/main" id="{135EF46E-608E-48BB-8A41-2EF1C710828E}"/>
                </a:ext>
              </a:extLst>
            </p:cNvPr>
            <p:cNvSpPr/>
            <p:nvPr/>
          </p:nvSpPr>
          <p:spPr>
            <a:xfrm>
              <a:off x="2609269" y="3753681"/>
              <a:ext cx="387076" cy="46423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BA98717B-DAD4-E7AD-E1EF-4877F3056C79}"/>
                </a:ext>
              </a:extLst>
            </p:cNvPr>
            <p:cNvPicPr>
              <a:picLocks noChangeAspect="1"/>
            </p:cNvPicPr>
            <p:nvPr/>
          </p:nvPicPr>
          <p:blipFill rotWithShape="1">
            <a:blip r:embed="rId5"/>
            <a:srcRect l="16804" t="16180" r="15580" b="17049"/>
            <a:stretch/>
          </p:blipFill>
          <p:spPr>
            <a:xfrm>
              <a:off x="3382419" y="3753681"/>
              <a:ext cx="478497" cy="464239"/>
            </a:xfrm>
            <a:prstGeom prst="roundRect">
              <a:avLst>
                <a:gd name="adj" fmla="val 10420"/>
              </a:avLst>
            </a:prstGeom>
          </p:spPr>
        </p:pic>
      </p:grpSp>
      <p:grpSp>
        <p:nvGrpSpPr>
          <p:cNvPr id="4" name="Group 3" descr="Azure Database for MySQL&#10;">
            <a:extLst>
              <a:ext uri="{FF2B5EF4-FFF2-40B4-BE49-F238E27FC236}">
                <a16:creationId xmlns:a16="http://schemas.microsoft.com/office/drawing/2014/main" id="{BEA39459-2C64-D584-785E-DFD5548663F8}"/>
              </a:ext>
            </a:extLst>
          </p:cNvPr>
          <p:cNvGrpSpPr/>
          <p:nvPr/>
        </p:nvGrpSpPr>
        <p:grpSpPr>
          <a:xfrm>
            <a:off x="1332507" y="4698188"/>
            <a:ext cx="2834888" cy="1259376"/>
            <a:chOff x="1332507" y="4698188"/>
            <a:chExt cx="2834888" cy="1259376"/>
          </a:xfrm>
        </p:grpSpPr>
        <p:sp>
          <p:nvSpPr>
            <p:cNvPr id="11" name="TextBox 10">
              <a:extLst>
                <a:ext uri="{FF2B5EF4-FFF2-40B4-BE49-F238E27FC236}">
                  <a16:creationId xmlns:a16="http://schemas.microsoft.com/office/drawing/2014/main" id="{F29D2CB0-65AE-4357-B663-BB646104A743}"/>
                </a:ext>
              </a:extLst>
            </p:cNvPr>
            <p:cNvSpPr txBox="1"/>
            <p:nvPr/>
          </p:nvSpPr>
          <p:spPr>
            <a:xfrm>
              <a:off x="1332507" y="5680565"/>
              <a:ext cx="283488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Azure Database for MySQL</a:t>
              </a:r>
            </a:p>
          </p:txBody>
        </p:sp>
        <p:pic>
          <p:nvPicPr>
            <p:cNvPr id="14" name="Picture 2" descr="See the source image">
              <a:extLst>
                <a:ext uri="{FF2B5EF4-FFF2-40B4-BE49-F238E27FC236}">
                  <a16:creationId xmlns:a16="http://schemas.microsoft.com/office/drawing/2014/main" id="{895BDBBA-3C80-4D26-8FB0-6BF7A04EE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2551" y="4698188"/>
              <a:ext cx="1689117" cy="886787"/>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978F5162-5623-4004-8CC6-3FA419DC54AF}"/>
              </a:ext>
            </a:extLst>
          </p:cNvPr>
          <p:cNvSpPr txBox="1"/>
          <p:nvPr/>
        </p:nvSpPr>
        <p:spPr>
          <a:xfrm>
            <a:off x="5737803" y="1461012"/>
            <a:ext cx="5865934" cy="609719"/>
          </a:xfrm>
          <a:prstGeom prst="rect">
            <a:avLst/>
          </a:prstGeom>
          <a:noFill/>
        </p:spPr>
        <p:txBody>
          <a:bodyPr wrap="square" lIns="0" tIns="0" rIns="0" bIns="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Flexible canvas for analyzing data and creating rich</a:t>
            </a:r>
            <a:b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visual reports within the Azure portal. </a:t>
            </a:r>
          </a:p>
        </p:txBody>
      </p:sp>
      <p:sp>
        <p:nvSpPr>
          <p:cNvPr id="30" name="TextBox 29">
            <a:extLst>
              <a:ext uri="{FF2B5EF4-FFF2-40B4-BE49-F238E27FC236}">
                <a16:creationId xmlns:a16="http://schemas.microsoft.com/office/drawing/2014/main" id="{D1E1FFD0-6447-44CF-BC0E-914841CEB193}"/>
              </a:ext>
            </a:extLst>
          </p:cNvPr>
          <p:cNvSpPr txBox="1"/>
          <p:nvPr/>
        </p:nvSpPr>
        <p:spPr>
          <a:xfrm>
            <a:off x="5737803" y="2369530"/>
            <a:ext cx="6208602" cy="609719"/>
          </a:xfrm>
          <a:prstGeom prst="rect">
            <a:avLst/>
          </a:prstGeom>
          <a:noFill/>
        </p:spPr>
        <p:txBody>
          <a:bodyPr wrap="square" lIns="0" tIns="0" rIns="0" bIns="0">
            <a:spAutoFit/>
          </a:bodyPr>
          <a:lstStyle/>
          <a:p>
            <a:pPr>
              <a:lnSpc>
                <a:spcPct val="115000"/>
              </a:lnSpc>
              <a:defRPr/>
            </a:pPr>
            <a:r>
              <a:rPr lang="en-US" dirty="0">
                <a:solidFill>
                  <a:srgbClr val="171717"/>
                </a:solidFill>
                <a:latin typeface="Segoe UI" panose="020B0502040204020203" pitchFamily="34" charset="0"/>
              </a:rPr>
              <a:t>Workbooks allow you to tap into multiple data sources across Azure and combine them into unified interactive experiences. </a:t>
            </a:r>
          </a:p>
        </p:txBody>
      </p:sp>
      <p:sp>
        <p:nvSpPr>
          <p:cNvPr id="32" name="TextBox 31">
            <a:extLst>
              <a:ext uri="{FF2B5EF4-FFF2-40B4-BE49-F238E27FC236}">
                <a16:creationId xmlns:a16="http://schemas.microsoft.com/office/drawing/2014/main" id="{51903A2B-C41C-4DA5-B516-665B744FC2BF}"/>
              </a:ext>
            </a:extLst>
          </p:cNvPr>
          <p:cNvSpPr txBox="1"/>
          <p:nvPr/>
        </p:nvSpPr>
        <p:spPr>
          <a:xfrm>
            <a:off x="5737803" y="3278048"/>
            <a:ext cx="6160510" cy="609719"/>
          </a:xfrm>
          <a:prstGeom prst="rect">
            <a:avLst/>
          </a:prstGeom>
          <a:noFill/>
        </p:spPr>
        <p:txBody>
          <a:bodyPr wrap="square" lIns="0" tIns="0" rIns="0" bIns="0">
            <a:spAutoFit/>
          </a:bodyPr>
          <a:lstStyle/>
          <a:p>
            <a:pPr>
              <a:lnSpc>
                <a:spcPct val="115000"/>
              </a:lnSpc>
              <a:defRPr/>
            </a:pPr>
            <a:r>
              <a:rPr lang="en-US" dirty="0">
                <a:solidFill>
                  <a:srgbClr val="171717"/>
                </a:solidFill>
                <a:latin typeface="Segoe UI" panose="020B0502040204020203" pitchFamily="34" charset="0"/>
              </a:rPr>
              <a:t>Workbook templates serve as curated reports that are designed for flexible reuse by multiple users and teams.</a:t>
            </a:r>
            <a:endParaRPr lang="en-IN" dirty="0">
              <a:solidFill>
                <a:srgbClr val="171717"/>
              </a:solidFill>
              <a:latin typeface="Segoe UI" panose="020B0502040204020203" pitchFamily="34" charset="0"/>
            </a:endParaRPr>
          </a:p>
        </p:txBody>
      </p:sp>
      <p:sp>
        <p:nvSpPr>
          <p:cNvPr id="34" name="TextBox 33">
            <a:extLst>
              <a:ext uri="{FF2B5EF4-FFF2-40B4-BE49-F238E27FC236}">
                <a16:creationId xmlns:a16="http://schemas.microsoft.com/office/drawing/2014/main" id="{F5932840-7B62-4D54-A469-43D20C27552C}"/>
              </a:ext>
            </a:extLst>
          </p:cNvPr>
          <p:cNvSpPr txBox="1"/>
          <p:nvPr/>
        </p:nvSpPr>
        <p:spPr>
          <a:xfrm>
            <a:off x="5737802" y="4186566"/>
            <a:ext cx="6254649" cy="17709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Segoe UI" panose="020B0502040204020203" pitchFamily="34" charset="0"/>
                <a:ea typeface="Calibri" panose="020F0502020204030204" pitchFamily="34" charset="0"/>
                <a:cs typeface="+mn-cs"/>
              </a:rPr>
              <a:t> </a:t>
            </a:r>
            <a:r>
              <a:rPr lang="en-US" dirty="0">
                <a:solidFill>
                  <a:srgbClr val="171717"/>
                </a:solidFill>
                <a:latin typeface="Segoe UI" panose="020B0502040204020203" pitchFamily="34" charset="0"/>
              </a:rPr>
              <a:t>We currently have three templates: </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457200" marR="0" lvl="0" indent="-290513" algn="l" defTabSz="914400" rtl="0" eaLnBrk="1" fontAlgn="ctr" latinLnBrk="0" hangingPunct="1">
              <a:lnSpc>
                <a:spcPct val="114000"/>
              </a:lnSpc>
              <a:spcBef>
                <a:spcPts val="0"/>
              </a:spcBef>
              <a:spcAft>
                <a:spcPts val="600"/>
              </a:spcAft>
              <a:buClrTx/>
              <a:buSzTx/>
              <a:buFont typeface="+mj-lt"/>
              <a:buAutoNum type="arabicPeriod"/>
              <a:defRPr/>
            </a:pPr>
            <a:r>
              <a:rPr kumimoji="0" lang="en-US" b="0" i="0" u="none"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rPr>
              <a:t>Overview: Gives the Instance Summary and top metrics. </a:t>
            </a:r>
          </a:p>
          <a:p>
            <a:pPr marL="457200" marR="0" lvl="0" indent="-290513" algn="l" defTabSz="914400" rtl="0" eaLnBrk="1" fontAlgn="ctr" latinLnBrk="0" hangingPunct="1">
              <a:lnSpc>
                <a:spcPct val="114000"/>
              </a:lnSpc>
              <a:spcBef>
                <a:spcPts val="0"/>
              </a:spcBef>
              <a:spcAft>
                <a:spcPts val="600"/>
              </a:spcAft>
              <a:buClrTx/>
              <a:buSzTx/>
              <a:buFont typeface="+mj-lt"/>
              <a:buAutoNum type="arabicPeriod"/>
              <a:defRPr/>
            </a:pPr>
            <a:r>
              <a:rPr kumimoji="0" lang="en-US" b="0" i="0" u="sng"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hlinkClick r:id="rId7"/>
              </a:rPr>
              <a:t>Auditing</a:t>
            </a:r>
            <a:r>
              <a:rPr kumimoji="0" lang="en-US" b="0" i="0" u="none"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rPr>
              <a:t>: Details of the Auditing events collected for </a:t>
            </a:r>
            <a:br>
              <a:rPr kumimoji="0" lang="en-US" b="0" i="0" u="none"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rPr>
            </a:br>
            <a:r>
              <a:rPr kumimoji="0" lang="en-US" b="0" i="0" u="none"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rPr>
              <a:t>the server.</a:t>
            </a:r>
          </a:p>
          <a:p>
            <a:pPr marL="457200" marR="0" lvl="0" indent="-290513" algn="l" defTabSz="914400" rtl="0" eaLnBrk="1" fontAlgn="ctr" latinLnBrk="0" hangingPunct="1">
              <a:lnSpc>
                <a:spcPct val="114000"/>
              </a:lnSpc>
              <a:spcBef>
                <a:spcPts val="0"/>
              </a:spcBef>
              <a:spcAft>
                <a:spcPts val="600"/>
              </a:spcAft>
              <a:buClrTx/>
              <a:buSzTx/>
              <a:buFont typeface="+mj-lt"/>
              <a:buAutoNum type="arabicPeriod"/>
              <a:defRPr/>
            </a:pPr>
            <a:r>
              <a:rPr kumimoji="0" lang="en-US" b="0" i="0" u="sng"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hlinkClick r:id="rId8"/>
              </a:rPr>
              <a:t>Query Performance Insights</a:t>
            </a:r>
            <a:r>
              <a:rPr kumimoji="0" lang="en-US" b="0" i="0" u="none" strike="noStrike" kern="1200" cap="none" spc="0" normalizeH="0" baseline="0" noProof="0" dirty="0">
                <a:ln>
                  <a:noFill/>
                </a:ln>
                <a:solidFill>
                  <a:srgbClr val="333333"/>
                </a:solidFill>
                <a:effectLst/>
                <a:uLnTx/>
                <a:uFillTx/>
                <a:latin typeface="Segoe UI" panose="020B0502040204020203" pitchFamily="34" charset="0"/>
                <a:ea typeface="Times New Roman" panose="02020603050405020304" pitchFamily="18" charset="0"/>
                <a:cs typeface="+mn-cs"/>
              </a:rPr>
              <a:t>: Details of instance workload  </a:t>
            </a:r>
            <a:endParaRPr kumimoji="0" lang="en-IN"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endParaRPr>
          </a:p>
        </p:txBody>
      </p:sp>
      <p:cxnSp>
        <p:nvCxnSpPr>
          <p:cNvPr id="18" name="Straight Connector 17">
            <a:extLst>
              <a:ext uri="{FF2B5EF4-FFF2-40B4-BE49-F238E27FC236}">
                <a16:creationId xmlns:a16="http://schemas.microsoft.com/office/drawing/2014/main" id="{37B019C6-A128-3B4E-03D7-DD774F9A80BA}"/>
              </a:ext>
              <a:ext uri="{C183D7F6-B498-43B3-948B-1728B52AA6E4}">
                <adec:decorative xmlns:adec="http://schemas.microsoft.com/office/drawing/2017/decorative" val="1"/>
              </a:ext>
            </a:extLst>
          </p:cNvPr>
          <p:cNvCxnSpPr>
            <a:cxnSpLocks/>
          </p:cNvCxnSpPr>
          <p:nvPr/>
        </p:nvCxnSpPr>
        <p:spPr>
          <a:xfrm>
            <a:off x="5404884" y="585788"/>
            <a:ext cx="0" cy="5687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011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BAE66-7B19-9A56-7889-F6DD20C04EEB}"/>
              </a:ext>
            </a:extLst>
          </p:cNvPr>
          <p:cNvSpPr>
            <a:spLocks noGrp="1"/>
          </p:cNvSpPr>
          <p:nvPr>
            <p:ph type="title"/>
          </p:nvPr>
        </p:nvSpPr>
        <p:spPr>
          <a:xfrm>
            <a:off x="588263" y="457201"/>
            <a:ext cx="11018520" cy="492443"/>
          </a:xfrm>
        </p:spPr>
        <p:txBody>
          <a:bodyPr/>
          <a:lstStyle/>
          <a:p>
            <a:r>
              <a:rPr lang="en-US" sz="3200"/>
              <a:t>Slow query logs </a:t>
            </a:r>
          </a:p>
        </p:txBody>
      </p:sp>
      <p:sp>
        <p:nvSpPr>
          <p:cNvPr id="21" name="TextBox 20">
            <a:extLst>
              <a:ext uri="{FF2B5EF4-FFF2-40B4-BE49-F238E27FC236}">
                <a16:creationId xmlns:a16="http://schemas.microsoft.com/office/drawing/2014/main" id="{F41861BB-99C3-D549-A305-F8BAA3015104}"/>
              </a:ext>
            </a:extLst>
          </p:cNvPr>
          <p:cNvSpPr txBox="1"/>
          <p:nvPr/>
        </p:nvSpPr>
        <p:spPr>
          <a:xfrm>
            <a:off x="1516356" y="1555579"/>
            <a:ext cx="6284491" cy="276999"/>
          </a:xfrm>
          <a:prstGeom prst="rect">
            <a:avLst/>
          </a:prstGeom>
          <a:noFill/>
        </p:spPr>
        <p:txBody>
          <a:bodyPr wrap="square" lIns="0" tIns="0" rIns="0" bIns="0" anchor="t">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800" b="1" i="0" u="none" strike="noStrike" kern="1200" cap="none" spc="0" normalizeH="0" baseline="0" noProof="0" dirty="0">
                <a:ln>
                  <a:noFill/>
                </a:ln>
                <a:solidFill>
                  <a:srgbClr val="171717"/>
                </a:solidFill>
                <a:effectLst/>
                <a:uLnTx/>
                <a:uFillTx/>
                <a:latin typeface="Segoe UI Semibold"/>
                <a:ea typeface="+mn-ea"/>
                <a:cs typeface="Segoe UI"/>
              </a:rPr>
              <a:t>Configure server parameters for audit logging.</a:t>
            </a:r>
            <a:endParaRPr kumimoji="0" lang="en-IN" sz="1800" b="1" i="0" u="none" strike="noStrike" kern="1200" cap="none" spc="0" normalizeH="0" baseline="0" noProof="0" dirty="0">
              <a:ln>
                <a:noFill/>
              </a:ln>
              <a:solidFill>
                <a:srgbClr val="171717"/>
              </a:solidFill>
              <a:effectLst/>
              <a:uLnTx/>
              <a:uFillTx/>
              <a:latin typeface="Segoe UI Semibold"/>
              <a:ea typeface="+mn-ea"/>
              <a:cs typeface="+mn-cs"/>
            </a:endParaRPr>
          </a:p>
        </p:txBody>
      </p:sp>
      <p:graphicFrame>
        <p:nvGraphicFramePr>
          <p:cNvPr id="42" name="Table 43">
            <a:extLst>
              <a:ext uri="{FF2B5EF4-FFF2-40B4-BE49-F238E27FC236}">
                <a16:creationId xmlns:a16="http://schemas.microsoft.com/office/drawing/2014/main" id="{75D96808-3069-8842-A97D-928E9F9AAA79}"/>
              </a:ext>
            </a:extLst>
          </p:cNvPr>
          <p:cNvGraphicFramePr>
            <a:graphicFrameLocks noGrp="1"/>
          </p:cNvGraphicFramePr>
          <p:nvPr/>
        </p:nvGraphicFramePr>
        <p:xfrm>
          <a:off x="1791824" y="2025650"/>
          <a:ext cx="3618705" cy="1147156"/>
        </p:xfrm>
        <a:graphic>
          <a:graphicData uri="http://schemas.openxmlformats.org/drawingml/2006/table">
            <a:tbl>
              <a:tblPr firstRow="1" bandRow="1">
                <a:tableStyleId>{5940675A-B579-460E-94D1-54222C63F5DA}</a:tableStyleId>
              </a:tblPr>
              <a:tblGrid>
                <a:gridCol w="3618705">
                  <a:extLst>
                    <a:ext uri="{9D8B030D-6E8A-4147-A177-3AD203B41FA5}">
                      <a16:colId xmlns:a16="http://schemas.microsoft.com/office/drawing/2014/main" val="4188790867"/>
                    </a:ext>
                  </a:extLst>
                </a:gridCol>
              </a:tblGrid>
              <a:tr h="415636">
                <a:tc>
                  <a:txBody>
                    <a:bodyPr/>
                    <a:lstStyle/>
                    <a:p>
                      <a:pPr algn="l"/>
                      <a:r>
                        <a:rPr lang="en-US" sz="1600" b="1" dirty="0">
                          <a:latin typeface="+mj-lt"/>
                        </a:rPr>
                        <a:t>Audit Logs</a:t>
                      </a:r>
                      <a:endParaRPr lang="en-US" sz="1600" b="1" dirty="0">
                        <a:latin typeface="+mj-lt"/>
                        <a:cs typeface="Segoe UI" panose="020B0502040204020203" pitchFamily="34" charset="0"/>
                      </a:endParaRPr>
                    </a:p>
                  </a:txBody>
                  <a:tcPr anchor="ctr">
                    <a:solidFill>
                      <a:schemeClr val="bg2"/>
                    </a:solidFill>
                  </a:tcPr>
                </a:tc>
                <a:extLst>
                  <a:ext uri="{0D108BD9-81ED-4DB2-BD59-A6C34878D82A}">
                    <a16:rowId xmlns:a16="http://schemas.microsoft.com/office/drawing/2014/main" val="1876215504"/>
                  </a:ext>
                </a:extLst>
              </a:tr>
              <a:tr h="731520">
                <a:tc>
                  <a:txBody>
                    <a:bodyPr/>
                    <a:lstStyle/>
                    <a:p>
                      <a:pPr algn="l"/>
                      <a:r>
                        <a:rPr lang="en-IN" sz="1100" b="0" dirty="0" err="1">
                          <a:latin typeface="Menlo" panose="020B0609030804020204" pitchFamily="49" charset="0"/>
                          <a:ea typeface="Menlo" panose="020B0609030804020204" pitchFamily="49" charset="0"/>
                          <a:cs typeface="Menlo" panose="020B0609030804020204" pitchFamily="49" charset="0"/>
                        </a:rPr>
                        <a:t>audit_log_enabled</a:t>
                      </a:r>
                      <a:r>
                        <a:rPr lang="en-IN" sz="1100" b="0" dirty="0">
                          <a:latin typeface="Menlo" panose="020B0609030804020204" pitchFamily="49" charset="0"/>
                          <a:ea typeface="Menlo" panose="020B0609030804020204" pitchFamily="49" charset="0"/>
                          <a:cs typeface="Menlo" panose="020B0609030804020204" pitchFamily="49" charset="0"/>
                        </a:rPr>
                        <a:t>, </a:t>
                      </a:r>
                      <a:r>
                        <a:rPr lang="en-IN" sz="1100" b="0" dirty="0" err="1">
                          <a:latin typeface="Menlo" panose="020B0609030804020204" pitchFamily="49" charset="0"/>
                          <a:ea typeface="Menlo" panose="020B0609030804020204" pitchFamily="49" charset="0"/>
                          <a:cs typeface="Menlo" panose="020B0609030804020204" pitchFamily="49" charset="0"/>
                        </a:rPr>
                        <a:t>audit_log_events</a:t>
                      </a:r>
                      <a:r>
                        <a:rPr lang="en-IN" sz="1100" b="0" dirty="0">
                          <a:latin typeface="Menlo" panose="020B0609030804020204" pitchFamily="49" charset="0"/>
                          <a:ea typeface="Menlo" panose="020B0609030804020204" pitchFamily="49" charset="0"/>
                          <a:cs typeface="Menlo" panose="020B0609030804020204" pitchFamily="49" charset="0"/>
                        </a:rPr>
                        <a:t>, </a:t>
                      </a:r>
                      <a:r>
                        <a:rPr lang="en-IN" sz="1100" b="0" dirty="0" err="1">
                          <a:latin typeface="Menlo" panose="020B0609030804020204" pitchFamily="49" charset="0"/>
                          <a:ea typeface="Menlo" panose="020B0609030804020204" pitchFamily="49" charset="0"/>
                          <a:cs typeface="Menlo" panose="020B0609030804020204" pitchFamily="49" charset="0"/>
                        </a:rPr>
                        <a:t>audit_log_include_users</a:t>
                      </a:r>
                      <a:r>
                        <a:rPr lang="en-IN" sz="1100" b="0" dirty="0">
                          <a:latin typeface="Menlo" panose="020B0609030804020204" pitchFamily="49" charset="0"/>
                          <a:ea typeface="Menlo" panose="020B0609030804020204" pitchFamily="49" charset="0"/>
                          <a:cs typeface="Menlo" panose="020B0609030804020204" pitchFamily="49" charset="0"/>
                        </a:rPr>
                        <a:t>,</a:t>
                      </a:r>
                      <a:r>
                        <a:rPr lang="en-US" sz="1100" b="0" dirty="0">
                          <a:latin typeface="Menlo" panose="020B0609030804020204" pitchFamily="49" charset="0"/>
                          <a:ea typeface="Menlo" panose="020B0609030804020204" pitchFamily="49" charset="0"/>
                          <a:cs typeface="Menlo" panose="020B0609030804020204" pitchFamily="49" charset="0"/>
                        </a:rPr>
                        <a:t> </a:t>
                      </a:r>
                      <a:r>
                        <a:rPr lang="en-US" sz="1100" b="0" dirty="0" err="1">
                          <a:latin typeface="Menlo" panose="020B0609030804020204" pitchFamily="49" charset="0"/>
                          <a:ea typeface="Menlo" panose="020B0609030804020204" pitchFamily="49" charset="0"/>
                          <a:cs typeface="Menlo" panose="020B0609030804020204" pitchFamily="49" charset="0"/>
                        </a:rPr>
                        <a:t>audit_log_exclude_users</a:t>
                      </a:r>
                      <a:r>
                        <a:rPr lang="en-US" sz="1100" b="0" dirty="0">
                          <a:latin typeface="Menlo" panose="020B0609030804020204" pitchFamily="49" charset="0"/>
                          <a:ea typeface="Menlo" panose="020B0609030804020204" pitchFamily="49" charset="0"/>
                          <a:cs typeface="Menlo" panose="020B0609030804020204" pitchFamily="49" charset="0"/>
                        </a:rPr>
                        <a:t>, </a:t>
                      </a:r>
                      <a:r>
                        <a:rPr lang="en-US" sz="1100" b="0" dirty="0" err="1">
                          <a:latin typeface="Menlo" panose="020B0609030804020204" pitchFamily="49" charset="0"/>
                          <a:ea typeface="Menlo" panose="020B0609030804020204" pitchFamily="49" charset="0"/>
                          <a:cs typeface="Menlo" panose="020B0609030804020204" pitchFamily="49" charset="0"/>
                        </a:rPr>
                        <a:t>audit_slow_log_enabled</a:t>
                      </a:r>
                      <a:endParaRPr lang="en-US" sz="1100" b="0" dirty="0">
                        <a:latin typeface="Menlo" panose="020B0609030804020204" pitchFamily="49" charset="0"/>
                        <a:ea typeface="Menlo" panose="020B0609030804020204" pitchFamily="49" charset="0"/>
                        <a:cs typeface="Menlo" panose="020B0609030804020204" pitchFamily="49" charset="0"/>
                      </a:endParaRPr>
                    </a:p>
                  </a:txBody>
                  <a:tcPr marT="91440" marB="91440"/>
                </a:tc>
                <a:extLst>
                  <a:ext uri="{0D108BD9-81ED-4DB2-BD59-A6C34878D82A}">
                    <a16:rowId xmlns:a16="http://schemas.microsoft.com/office/drawing/2014/main" val="2525361598"/>
                  </a:ext>
                </a:extLst>
              </a:tr>
            </a:tbl>
          </a:graphicData>
        </a:graphic>
      </p:graphicFrame>
      <p:sp>
        <p:nvSpPr>
          <p:cNvPr id="22" name="TextBox 21">
            <a:extLst>
              <a:ext uri="{FF2B5EF4-FFF2-40B4-BE49-F238E27FC236}">
                <a16:creationId xmlns:a16="http://schemas.microsoft.com/office/drawing/2014/main" id="{8D2EC802-E67A-A948-B7C0-5939C2ADAC03}"/>
              </a:ext>
            </a:extLst>
          </p:cNvPr>
          <p:cNvSpPr txBox="1"/>
          <p:nvPr/>
        </p:nvSpPr>
        <p:spPr>
          <a:xfrm>
            <a:off x="1516356" y="3488214"/>
            <a:ext cx="8442032" cy="276999"/>
          </a:xfrm>
          <a:prstGeom prst="rect">
            <a:avLst/>
          </a:prstGeom>
          <a:noFill/>
        </p:spPr>
        <p:txBody>
          <a:bodyPr wrap="square" lIns="0" tIns="0" rIns="0" bIns="0">
            <a:spAutoFit/>
          </a:bodyPr>
          <a:lstStyle/>
          <a:p>
            <a:pPr marL="287338" marR="0" lvl="0" indent="-287338"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IN" sz="1800" b="1" i="0" u="none" strike="noStrike" kern="1200" cap="none" spc="0" normalizeH="0" baseline="0" noProof="0" dirty="0">
                <a:ln>
                  <a:noFill/>
                </a:ln>
                <a:solidFill>
                  <a:srgbClr val="171717"/>
                </a:solidFill>
                <a:effectLst/>
                <a:uLnTx/>
                <a:uFillTx/>
                <a:latin typeface="Segoe UI Semibold"/>
                <a:ea typeface="+mn-ea"/>
                <a:cs typeface="Segoe UI"/>
              </a:rPr>
              <a:t>Configure Diagnostics settings to specify the destination for the log files.</a:t>
            </a:r>
          </a:p>
        </p:txBody>
      </p:sp>
      <p:pic>
        <p:nvPicPr>
          <p:cNvPr id="35" name="Picture 34" descr="Graphical user interface showing diagnostic settings">
            <a:extLst>
              <a:ext uri="{FF2B5EF4-FFF2-40B4-BE49-F238E27FC236}">
                <a16:creationId xmlns:a16="http://schemas.microsoft.com/office/drawing/2014/main" id="{55228E54-2AB1-DD47-BB4A-7938E7F56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824" y="3949533"/>
            <a:ext cx="4768330" cy="1589443"/>
          </a:xfrm>
          <a:prstGeom prst="rect">
            <a:avLst/>
          </a:prstGeom>
          <a:effectLst>
            <a:outerShdw blurRad="139700" dist="38100" dir="5400000" algn="t" rotWithShape="0">
              <a:prstClr val="black">
                <a:alpha val="30000"/>
              </a:prstClr>
            </a:outerShdw>
          </a:effectLst>
        </p:spPr>
      </p:pic>
      <p:sp>
        <p:nvSpPr>
          <p:cNvPr id="40" name="TextBox 39">
            <a:extLst>
              <a:ext uri="{FF2B5EF4-FFF2-40B4-BE49-F238E27FC236}">
                <a16:creationId xmlns:a16="http://schemas.microsoft.com/office/drawing/2014/main" id="{A7F212FE-F7AA-3145-BB78-53B9394FCC1E}"/>
              </a:ext>
            </a:extLst>
          </p:cNvPr>
          <p:cNvSpPr txBox="1"/>
          <p:nvPr/>
        </p:nvSpPr>
        <p:spPr>
          <a:xfrm>
            <a:off x="1516356" y="5882168"/>
            <a:ext cx="6048425" cy="276999"/>
          </a:xfrm>
          <a:prstGeom prst="rect">
            <a:avLst/>
          </a:prstGeom>
          <a:noFill/>
        </p:spPr>
        <p:txBody>
          <a:bodyPr wrap="square" lIns="0" tIns="0" rIns="0" bIns="0">
            <a:spAutoFit/>
          </a:bodyPr>
          <a:lstStyle/>
          <a:p>
            <a:pPr marL="287338" marR="0" lvl="0" indent="-287338"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IN" sz="1800" b="1" i="0" u="none" strike="noStrike" kern="1200" cap="none" spc="0" normalizeH="0" baseline="0" noProof="0" dirty="0">
                <a:ln>
                  <a:noFill/>
                </a:ln>
                <a:solidFill>
                  <a:srgbClr val="171717"/>
                </a:solidFill>
                <a:effectLst/>
                <a:uLnTx/>
                <a:uFillTx/>
                <a:latin typeface="Segoe UI Semibold"/>
                <a:ea typeface="+mn-ea"/>
                <a:cs typeface="Segoe UI"/>
              </a:rPr>
              <a:t>Access the data in Azure Monitor.</a:t>
            </a:r>
          </a:p>
        </p:txBody>
      </p:sp>
      <p:pic>
        <p:nvPicPr>
          <p:cNvPr id="1026" name="Picture 2">
            <a:extLst>
              <a:ext uri="{FF2B5EF4-FFF2-40B4-BE49-F238E27FC236}">
                <a16:creationId xmlns:a16="http://schemas.microsoft.com/office/drawing/2014/main" id="{6C2CCD9A-4588-844A-9922-1ACAE4E01390}"/>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50875" y="5770604"/>
            <a:ext cx="585216" cy="53090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0">
            <a:extLst>
              <a:ext uri="{FF2B5EF4-FFF2-40B4-BE49-F238E27FC236}">
                <a16:creationId xmlns:a16="http://schemas.microsoft.com/office/drawing/2014/main" id="{93A75B66-B0EF-F0B6-6B48-D4722DC3AAE1}"/>
              </a:ext>
              <a:ext uri="{C183D7F6-B498-43B3-948B-1728B52AA6E4}">
                <adec:decorative xmlns:adec="http://schemas.microsoft.com/office/drawing/2017/decorative" val="1"/>
              </a:ext>
            </a:extLst>
          </p:cNvPr>
          <p:cNvGrpSpPr>
            <a:grpSpLocks noChangeAspect="1"/>
          </p:cNvGrpSpPr>
          <p:nvPr/>
        </p:nvGrpSpPr>
        <p:grpSpPr bwMode="auto">
          <a:xfrm>
            <a:off x="650875" y="1493568"/>
            <a:ext cx="585216" cy="577808"/>
            <a:chOff x="410" y="999"/>
            <a:chExt cx="316" cy="312"/>
          </a:xfrm>
        </p:grpSpPr>
        <p:sp>
          <p:nvSpPr>
            <p:cNvPr id="15" name="Freeform 11">
              <a:extLst>
                <a:ext uri="{FF2B5EF4-FFF2-40B4-BE49-F238E27FC236}">
                  <a16:creationId xmlns:a16="http://schemas.microsoft.com/office/drawing/2014/main" id="{692FCB96-535E-8FA3-03F5-0B28F35B1DBE}"/>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99E1ABDB-ED46-A701-1412-58DA92A70BD5}"/>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CCBF3F8C-CE8D-6AED-2FBB-8E0CA1231631}"/>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430D928-8C71-8D6C-9374-320079A1E917}"/>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15">
              <a:extLst>
                <a:ext uri="{FF2B5EF4-FFF2-40B4-BE49-F238E27FC236}">
                  <a16:creationId xmlns:a16="http://schemas.microsoft.com/office/drawing/2014/main" id="{9E52C651-EE58-8394-5706-39467CF44039}"/>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AE5F55B2-37E4-AAEF-1BC1-8B43C0510F0D}"/>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0755622A-20A2-F3B6-7DA2-E4825E4A053E}"/>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8">
              <a:extLst>
                <a:ext uri="{FF2B5EF4-FFF2-40B4-BE49-F238E27FC236}">
                  <a16:creationId xmlns:a16="http://schemas.microsoft.com/office/drawing/2014/main" id="{916BFF07-C0AE-D0BF-EF9D-12829CA4DD11}"/>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9">
              <a:extLst>
                <a:ext uri="{FF2B5EF4-FFF2-40B4-BE49-F238E27FC236}">
                  <a16:creationId xmlns:a16="http://schemas.microsoft.com/office/drawing/2014/main" id="{D99ED9CC-1F2B-A1A3-94E9-90B5A3563F12}"/>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20">
              <a:extLst>
                <a:ext uri="{FF2B5EF4-FFF2-40B4-BE49-F238E27FC236}">
                  <a16:creationId xmlns:a16="http://schemas.microsoft.com/office/drawing/2014/main" id="{5720109A-4028-36F2-9442-5B7BB6BA4D72}"/>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21">
              <a:extLst>
                <a:ext uri="{FF2B5EF4-FFF2-40B4-BE49-F238E27FC236}">
                  <a16:creationId xmlns:a16="http://schemas.microsoft.com/office/drawing/2014/main" id="{ECB465EB-B7B6-6008-CB00-079A4C58DFC7}"/>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2">
              <a:extLst>
                <a:ext uri="{FF2B5EF4-FFF2-40B4-BE49-F238E27FC236}">
                  <a16:creationId xmlns:a16="http://schemas.microsoft.com/office/drawing/2014/main" id="{9C47C68B-9036-C1B4-721D-539B63E30BD9}"/>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23">
              <a:extLst>
                <a:ext uri="{FF2B5EF4-FFF2-40B4-BE49-F238E27FC236}">
                  <a16:creationId xmlns:a16="http://schemas.microsoft.com/office/drawing/2014/main" id="{A9D7C339-1A91-383A-F40C-FB6E729D9BC1}"/>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24">
              <a:extLst>
                <a:ext uri="{FF2B5EF4-FFF2-40B4-BE49-F238E27FC236}">
                  <a16:creationId xmlns:a16="http://schemas.microsoft.com/office/drawing/2014/main" id="{F21466DA-698D-E6AA-C839-403406276046}"/>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5">
              <a:extLst>
                <a:ext uri="{FF2B5EF4-FFF2-40B4-BE49-F238E27FC236}">
                  <a16:creationId xmlns:a16="http://schemas.microsoft.com/office/drawing/2014/main" id="{A9572467-7761-5A2E-45AC-7B4B78FB5E4E}"/>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26">
              <a:extLst>
                <a:ext uri="{FF2B5EF4-FFF2-40B4-BE49-F238E27FC236}">
                  <a16:creationId xmlns:a16="http://schemas.microsoft.com/office/drawing/2014/main" id="{89162DFD-1795-843C-31E1-60730E8EE38F}"/>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27">
              <a:extLst>
                <a:ext uri="{FF2B5EF4-FFF2-40B4-BE49-F238E27FC236}">
                  <a16:creationId xmlns:a16="http://schemas.microsoft.com/office/drawing/2014/main" id="{328A1466-A203-D0CF-7430-9D5063D46F8B}"/>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28">
              <a:extLst>
                <a:ext uri="{FF2B5EF4-FFF2-40B4-BE49-F238E27FC236}">
                  <a16:creationId xmlns:a16="http://schemas.microsoft.com/office/drawing/2014/main" id="{D6281823-A143-A426-9BDD-FF70B46D8B9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8" name="Graphic 1">
            <a:extLst>
              <a:ext uri="{FF2B5EF4-FFF2-40B4-BE49-F238E27FC236}">
                <a16:creationId xmlns:a16="http://schemas.microsoft.com/office/drawing/2014/main" id="{4F193A2C-1076-4FE4-F079-BCA452E91227}"/>
              </a:ext>
              <a:ext uri="{C183D7F6-B498-43B3-948B-1728B52AA6E4}">
                <adec:decorative xmlns:adec="http://schemas.microsoft.com/office/drawing/2017/decorative" val="1"/>
              </a:ext>
            </a:extLst>
          </p:cNvPr>
          <p:cNvGrpSpPr>
            <a:grpSpLocks noChangeAspect="1"/>
          </p:cNvGrpSpPr>
          <p:nvPr/>
        </p:nvGrpSpPr>
        <p:grpSpPr>
          <a:xfrm>
            <a:off x="624326" y="3285098"/>
            <a:ext cx="523494" cy="585216"/>
            <a:chOff x="8862384" y="7516899"/>
            <a:chExt cx="353951" cy="395683"/>
          </a:xfrm>
          <a:solidFill>
            <a:schemeClr val="accent1"/>
          </a:solidFill>
        </p:grpSpPr>
        <p:sp>
          <p:nvSpPr>
            <p:cNvPr id="39" name="Freeform: Shape 38">
              <a:extLst>
                <a:ext uri="{FF2B5EF4-FFF2-40B4-BE49-F238E27FC236}">
                  <a16:creationId xmlns:a16="http://schemas.microsoft.com/office/drawing/2014/main" id="{29451B79-1DB7-5320-523E-9785E95086BE}"/>
                </a:ext>
              </a:extLst>
            </p:cNvPr>
            <p:cNvSpPr/>
            <p:nvPr/>
          </p:nvSpPr>
          <p:spPr>
            <a:xfrm>
              <a:off x="8966560" y="7537611"/>
              <a:ext cx="249774" cy="374972"/>
            </a:xfrm>
            <a:custGeom>
              <a:avLst/>
              <a:gdLst>
                <a:gd name="connsiteX0" fmla="*/ 249775 w 249774"/>
                <a:gd name="connsiteY0" fmla="*/ 0 h 374972"/>
                <a:gd name="connsiteX1" fmla="*/ 0 w 249774"/>
                <a:gd name="connsiteY1" fmla="*/ 0 h 374972"/>
                <a:gd name="connsiteX2" fmla="*/ 0 w 249774"/>
                <a:gd name="connsiteY2" fmla="*/ 374972 h 374972"/>
                <a:gd name="connsiteX3" fmla="*/ 249775 w 249774"/>
                <a:gd name="connsiteY3" fmla="*/ 374972 h 374972"/>
                <a:gd name="connsiteX4" fmla="*/ 249775 w 249774"/>
                <a:gd name="connsiteY4" fmla="*/ 0 h 3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74" h="374972">
                  <a:moveTo>
                    <a:pt x="249775" y="0"/>
                  </a:moveTo>
                  <a:lnTo>
                    <a:pt x="0" y="0"/>
                  </a:lnTo>
                  <a:lnTo>
                    <a:pt x="0" y="374972"/>
                  </a:lnTo>
                  <a:lnTo>
                    <a:pt x="249775" y="374972"/>
                  </a:lnTo>
                  <a:lnTo>
                    <a:pt x="249775" y="0"/>
                  </a:lnTo>
                  <a:close/>
                </a:path>
              </a:pathLst>
            </a:custGeom>
            <a:solidFill>
              <a:srgbClr val="000000"/>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8C573B8-5EB2-165F-5354-D2C2747719AF}"/>
                </a:ext>
              </a:extLst>
            </p:cNvPr>
            <p:cNvSpPr/>
            <p:nvPr/>
          </p:nvSpPr>
          <p:spPr>
            <a:xfrm>
              <a:off x="9008293" y="7516899"/>
              <a:ext cx="166619" cy="41732"/>
            </a:xfrm>
            <a:custGeom>
              <a:avLst/>
              <a:gdLst>
                <a:gd name="connsiteX0" fmla="*/ 166620 w 166619"/>
                <a:gd name="connsiteY0" fmla="*/ 0 h 41732"/>
                <a:gd name="connsiteX1" fmla="*/ 0 w 166619"/>
                <a:gd name="connsiteY1" fmla="*/ 0 h 41732"/>
                <a:gd name="connsiteX2" fmla="*/ 0 w 166619"/>
                <a:gd name="connsiteY2" fmla="*/ 41732 h 41732"/>
                <a:gd name="connsiteX3" fmla="*/ 166620 w 166619"/>
                <a:gd name="connsiteY3" fmla="*/ 41732 h 41732"/>
                <a:gd name="connsiteX4" fmla="*/ 166620 w 166619"/>
                <a:gd name="connsiteY4" fmla="*/ 0 h 4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19" h="41732">
                  <a:moveTo>
                    <a:pt x="166620" y="0"/>
                  </a:moveTo>
                  <a:lnTo>
                    <a:pt x="0" y="0"/>
                  </a:lnTo>
                  <a:lnTo>
                    <a:pt x="0" y="41732"/>
                  </a:lnTo>
                  <a:lnTo>
                    <a:pt x="166620" y="41732"/>
                  </a:lnTo>
                  <a:lnTo>
                    <a:pt x="166620"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076D8B2-55E6-C5DD-8E89-75A61C157DBB}"/>
                </a:ext>
              </a:extLst>
            </p:cNvPr>
            <p:cNvSpPr/>
            <p:nvPr/>
          </p:nvSpPr>
          <p:spPr>
            <a:xfrm>
              <a:off x="8862384" y="7590560"/>
              <a:ext cx="321405" cy="321405"/>
            </a:xfrm>
            <a:custGeom>
              <a:avLst/>
              <a:gdLst>
                <a:gd name="connsiteX0" fmla="*/ 263686 w 321405"/>
                <a:gd name="connsiteY0" fmla="*/ 113671 h 321405"/>
                <a:gd name="connsiteX1" fmla="*/ 208043 w 321405"/>
                <a:gd name="connsiteY1" fmla="*/ 58028 h 321405"/>
                <a:gd name="connsiteX2" fmla="*/ 258122 w 321405"/>
                <a:gd name="connsiteY2" fmla="*/ 7950 h 321405"/>
                <a:gd name="connsiteX3" fmla="*/ 199079 w 321405"/>
                <a:gd name="connsiteY3" fmla="*/ 1767 h 321405"/>
                <a:gd name="connsiteX4" fmla="*/ 146527 w 321405"/>
                <a:gd name="connsiteY4" fmla="*/ 29279 h 321405"/>
                <a:gd name="connsiteX5" fmla="*/ 117778 w 321405"/>
                <a:gd name="connsiteY5" fmla="*/ 81213 h 321405"/>
                <a:gd name="connsiteX6" fmla="*/ 122415 w 321405"/>
                <a:gd name="connsiteY6" fmla="*/ 140256 h 321405"/>
                <a:gd name="connsiteX7" fmla="*/ 12056 w 321405"/>
                <a:gd name="connsiteY7" fmla="*/ 250615 h 321405"/>
                <a:gd name="connsiteX8" fmla="*/ 0 w 321405"/>
                <a:gd name="connsiteY8" fmla="*/ 279982 h 321405"/>
                <a:gd name="connsiteX9" fmla="*/ 12056 w 321405"/>
                <a:gd name="connsiteY9" fmla="*/ 309349 h 321405"/>
                <a:gd name="connsiteX10" fmla="*/ 41424 w 321405"/>
                <a:gd name="connsiteY10" fmla="*/ 321405 h 321405"/>
                <a:gd name="connsiteX11" fmla="*/ 70791 w 321405"/>
                <a:gd name="connsiteY11" fmla="*/ 309349 h 321405"/>
                <a:gd name="connsiteX12" fmla="*/ 181149 w 321405"/>
                <a:gd name="connsiteY12" fmla="*/ 198991 h 321405"/>
                <a:gd name="connsiteX13" fmla="*/ 240193 w 321405"/>
                <a:gd name="connsiteY13" fmla="*/ 203627 h 321405"/>
                <a:gd name="connsiteX14" fmla="*/ 292126 w 321405"/>
                <a:gd name="connsiteY14" fmla="*/ 174879 h 321405"/>
                <a:gd name="connsiteX15" fmla="*/ 319639 w 321405"/>
                <a:gd name="connsiteY15" fmla="*/ 122327 h 321405"/>
                <a:gd name="connsiteX16" fmla="*/ 313456 w 321405"/>
                <a:gd name="connsiteY16" fmla="*/ 63283 h 321405"/>
                <a:gd name="connsiteX17" fmla="*/ 263686 w 321405"/>
                <a:gd name="connsiteY17" fmla="*/ 113671 h 321405"/>
                <a:gd name="connsiteX18" fmla="*/ 56262 w 321405"/>
                <a:gd name="connsiteY18" fmla="*/ 295129 h 321405"/>
                <a:gd name="connsiteX19" fmla="*/ 45751 w 321405"/>
                <a:gd name="connsiteY19" fmla="*/ 300694 h 321405"/>
                <a:gd name="connsiteX20" fmla="*/ 33695 w 321405"/>
                <a:gd name="connsiteY20" fmla="*/ 299457 h 321405"/>
                <a:gd name="connsiteX21" fmla="*/ 24422 w 321405"/>
                <a:gd name="connsiteY21" fmla="*/ 291729 h 321405"/>
                <a:gd name="connsiteX22" fmla="*/ 21021 w 321405"/>
                <a:gd name="connsiteY22" fmla="*/ 280291 h 321405"/>
                <a:gd name="connsiteX23" fmla="*/ 24422 w 321405"/>
                <a:gd name="connsiteY23" fmla="*/ 268853 h 321405"/>
                <a:gd name="connsiteX24" fmla="*/ 33695 w 321405"/>
                <a:gd name="connsiteY24" fmla="*/ 261125 h 321405"/>
                <a:gd name="connsiteX25" fmla="*/ 45751 w 321405"/>
                <a:gd name="connsiteY25" fmla="*/ 259889 h 321405"/>
                <a:gd name="connsiteX26" fmla="*/ 56262 w 321405"/>
                <a:gd name="connsiteY26" fmla="*/ 265453 h 321405"/>
                <a:gd name="connsiteX27" fmla="*/ 62444 w 321405"/>
                <a:gd name="connsiteY27" fmla="*/ 280291 h 321405"/>
                <a:gd name="connsiteX28" fmla="*/ 56262 w 321405"/>
                <a:gd name="connsiteY28" fmla="*/ 295129 h 3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405" h="321405">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9"/>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80697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a:t>Best practices for metrics - Storage</a:t>
            </a:r>
          </a:p>
        </p:txBody>
      </p:sp>
      <p:sp>
        <p:nvSpPr>
          <p:cNvPr id="3" name="Text Placeholder 2"/>
          <p:cNvSpPr>
            <a:spLocks noGrp="1"/>
          </p:cNvSpPr>
          <p:nvPr>
            <p:ph type="body" sz="quarter" idx="4294967295"/>
          </p:nvPr>
        </p:nvSpPr>
        <p:spPr>
          <a:xfrm>
            <a:off x="588264" y="1428750"/>
            <a:ext cx="6474536" cy="1979709"/>
          </a:xfrm>
        </p:spPr>
        <p:txBody>
          <a:bodyPr vert="horz" wrap="square" lIns="0" tIns="0" rIns="0" bIns="0" rtlCol="0" anchor="t">
            <a:spAutoFit/>
          </a:bodyPr>
          <a:lstStyle/>
          <a:p>
            <a:pPr marL="0" indent="0">
              <a:spcBef>
                <a:spcPts val="0"/>
              </a:spcBef>
              <a:spcAft>
                <a:spcPts val="900"/>
              </a:spcAft>
              <a:buNone/>
            </a:pPr>
            <a:r>
              <a:rPr lang="en-US" sz="1800" dirty="0">
                <a:solidFill>
                  <a:schemeClr val="accent1"/>
                </a:solidFill>
                <a:latin typeface="Segoe UI" panose="020B0502040204020203" pitchFamily="34" charset="0"/>
                <a:cs typeface="Segoe UI" panose="020B0502040204020203" pitchFamily="34" charset="0"/>
              </a:rPr>
              <a:t>Monitor </a:t>
            </a:r>
            <a:r>
              <a:rPr lang="en-US" sz="1800" b="1" dirty="0" err="1">
                <a:solidFill>
                  <a:schemeClr val="accent1"/>
                </a:solidFill>
                <a:latin typeface="Segoe UI" panose="020B0502040204020203" pitchFamily="34" charset="0"/>
                <a:cs typeface="Segoe UI" panose="020B0502040204020203" pitchFamily="34" charset="0"/>
              </a:rPr>
              <a:t>storage_used</a:t>
            </a:r>
            <a:r>
              <a:rPr lang="en-US" sz="1800" dirty="0">
                <a:solidFill>
                  <a:schemeClr val="accent1"/>
                </a:solidFill>
                <a:latin typeface="Segoe UI" panose="020B0502040204020203" pitchFamily="34" charset="0"/>
                <a:cs typeface="Segoe UI" panose="020B0502040204020203" pitchFamily="34" charset="0"/>
              </a:rPr>
              <a:t> and </a:t>
            </a:r>
            <a:r>
              <a:rPr lang="en-US" sz="1800" b="1" dirty="0" err="1">
                <a:solidFill>
                  <a:schemeClr val="accent1"/>
                </a:solidFill>
                <a:latin typeface="Segoe UI" panose="020B0502040204020203" pitchFamily="34" charset="0"/>
                <a:cs typeface="Segoe UI" panose="020B0502040204020203" pitchFamily="34" charset="0"/>
              </a:rPr>
              <a:t>storage_percent</a:t>
            </a:r>
            <a:r>
              <a:rPr lang="en-US" sz="1800" dirty="0">
                <a:solidFill>
                  <a:schemeClr val="accent1"/>
                </a:solidFill>
                <a:latin typeface="Segoe UI" panose="020B0502040204020203" pitchFamily="34" charset="0"/>
                <a:cs typeface="Segoe UI" panose="020B0502040204020203" pitchFamily="34" charset="0"/>
              </a:rPr>
              <a:t>. Remember to configure alerting.</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The server is marked read-only when the amount of free storage reaches less than 5 GB or 5% of provisioned storage, whichever is less.</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The storage provisioned is used for database data and logs.</a:t>
            </a:r>
          </a:p>
        </p:txBody>
      </p:sp>
      <p:sp>
        <p:nvSpPr>
          <p:cNvPr id="35" name="TextBox 34">
            <a:extLst>
              <a:ext uri="{FF2B5EF4-FFF2-40B4-BE49-F238E27FC236}">
                <a16:creationId xmlns:a16="http://schemas.microsoft.com/office/drawing/2014/main" id="{B1786777-6AC2-47CE-9D98-AC7D057C8F12}"/>
              </a:ext>
            </a:extLst>
          </p:cNvPr>
          <p:cNvSpPr txBox="1"/>
          <p:nvPr/>
        </p:nvSpPr>
        <p:spPr>
          <a:xfrm>
            <a:off x="588263" y="4394686"/>
            <a:ext cx="6688837" cy="604909"/>
          </a:xfrm>
          <a:prstGeom prst="rect">
            <a:avLst/>
          </a:prstGeom>
          <a:noFill/>
        </p:spPr>
        <p:txBody>
          <a:bodyPr wrap="square" lIns="0" tIns="0" rIns="0" bIns="0" rtlCol="0">
            <a:spAutoFit/>
          </a:bodyPr>
          <a:lstStyle/>
          <a:p>
            <a:pPr>
              <a:lnSpc>
                <a:spcPct val="114000"/>
              </a:lnSpc>
            </a:pPr>
            <a:r>
              <a:rPr lang="en-US">
                <a:solidFill>
                  <a:schemeClr val="accent1"/>
                </a:solidFill>
                <a:latin typeface="+mj-lt"/>
              </a:rPr>
              <a:t>Scale up storage size before hitting the limit. The service allows you to increase storage elastically with no application impact. </a:t>
            </a:r>
          </a:p>
        </p:txBody>
      </p:sp>
      <p:grpSp>
        <p:nvGrpSpPr>
          <p:cNvPr id="59" name="Group 58">
            <a:extLst>
              <a:ext uri="{FF2B5EF4-FFF2-40B4-BE49-F238E27FC236}">
                <a16:creationId xmlns:a16="http://schemas.microsoft.com/office/drawing/2014/main" id="{2A047ACD-CDD3-40B9-AA91-E7A35ABBAEC0}"/>
              </a:ext>
              <a:ext uri="{C183D7F6-B498-43B3-948B-1728B52AA6E4}">
                <adec:decorative xmlns:adec="http://schemas.microsoft.com/office/drawing/2017/decorative" val="1"/>
              </a:ext>
            </a:extLst>
          </p:cNvPr>
          <p:cNvGrpSpPr/>
          <p:nvPr/>
        </p:nvGrpSpPr>
        <p:grpSpPr>
          <a:xfrm>
            <a:off x="588263" y="3792281"/>
            <a:ext cx="483614" cy="496899"/>
            <a:chOff x="11215815" y="4785325"/>
            <a:chExt cx="500855" cy="496899"/>
          </a:xfrm>
        </p:grpSpPr>
        <p:sp>
          <p:nvSpPr>
            <p:cNvPr id="60" name="light" title="Icon of a lightbulb">
              <a:extLst>
                <a:ext uri="{FF2B5EF4-FFF2-40B4-BE49-F238E27FC236}">
                  <a16:creationId xmlns:a16="http://schemas.microsoft.com/office/drawing/2014/main" id="{F441E662-9838-4A0F-9EA3-91246663DD8C}"/>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1" name="Straight Connector 60">
              <a:extLst>
                <a:ext uri="{FF2B5EF4-FFF2-40B4-BE49-F238E27FC236}">
                  <a16:creationId xmlns:a16="http://schemas.microsoft.com/office/drawing/2014/main" id="{BD10695D-01DE-45F0-B42A-E2321707F804}"/>
                </a:ext>
              </a:extLst>
            </p:cNvPr>
            <p:cNvCxnSpPr>
              <a:cxnSpLocks/>
            </p:cNvCxnSpPr>
            <p:nvPr/>
          </p:nvCxnSpPr>
          <p:spPr>
            <a:xfrm flipV="1">
              <a:off x="11469537" y="4785325"/>
              <a:ext cx="0" cy="9144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5B3AB4-E8FC-4732-8496-0EB314AC9385}"/>
                </a:ext>
              </a:extLst>
            </p:cNvPr>
            <p:cNvCxnSpPr>
              <a:cxnSpLocks/>
            </p:cNvCxnSpPr>
            <p:nvPr/>
          </p:nvCxnSpPr>
          <p:spPr>
            <a:xfrm>
              <a:off x="11625230" y="5037024"/>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E2DBAC-7B5A-4122-A972-C665899D6A6E}"/>
                </a:ext>
              </a:extLst>
            </p:cNvPr>
            <p:cNvCxnSpPr>
              <a:cxnSpLocks/>
            </p:cNvCxnSpPr>
            <p:nvPr/>
          </p:nvCxnSpPr>
          <p:spPr>
            <a:xfrm>
              <a:off x="11215815" y="5042200"/>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E72E36-114D-466E-A538-064E6CC4D9AD}"/>
                </a:ext>
              </a:extLst>
            </p:cNvPr>
            <p:cNvCxnSpPr>
              <a:cxnSpLocks/>
            </p:cNvCxnSpPr>
            <p:nvPr/>
          </p:nvCxnSpPr>
          <p:spPr>
            <a:xfrm flipV="1">
              <a:off x="11580017" y="4868567"/>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5DFFCD-EA85-4638-8263-01A4CC350EC4}"/>
                </a:ext>
              </a:extLst>
            </p:cNvPr>
            <p:cNvCxnSpPr>
              <a:cxnSpLocks/>
            </p:cNvCxnSpPr>
            <p:nvPr/>
          </p:nvCxnSpPr>
          <p:spPr>
            <a:xfrm flipH="1" flipV="1">
              <a:off x="11262548" y="4868111"/>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1F696F9-BBA8-5967-7336-E3423B2B715A}"/>
              </a:ext>
              <a:ext uri="{C183D7F6-B498-43B3-948B-1728B52AA6E4}">
                <adec:decorative xmlns:adec="http://schemas.microsoft.com/office/drawing/2017/decorative" val="1"/>
              </a:ext>
            </a:extLst>
          </p:cNvPr>
          <p:cNvGrpSpPr/>
          <p:nvPr/>
        </p:nvGrpSpPr>
        <p:grpSpPr>
          <a:xfrm>
            <a:off x="8399216" y="2209801"/>
            <a:ext cx="3028274" cy="2841080"/>
            <a:chOff x="8180141" y="2209801"/>
            <a:chExt cx="3028274" cy="2841080"/>
          </a:xfrm>
        </p:grpSpPr>
        <p:pic>
          <p:nvPicPr>
            <p:cNvPr id="19" name="Graphic 18">
              <a:extLst>
                <a:ext uri="{FF2B5EF4-FFF2-40B4-BE49-F238E27FC236}">
                  <a16:creationId xmlns:a16="http://schemas.microsoft.com/office/drawing/2014/main" id="{BBE6EA01-A03F-EE95-1E29-336EFFC50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0141" y="2209801"/>
              <a:ext cx="2079379" cy="2079379"/>
            </a:xfrm>
            <a:prstGeom prst="rect">
              <a:avLst/>
            </a:prstGeom>
          </p:spPr>
        </p:pic>
        <p:grpSp>
          <p:nvGrpSpPr>
            <p:cNvPr id="20" name="Group 19">
              <a:extLst>
                <a:ext uri="{FF2B5EF4-FFF2-40B4-BE49-F238E27FC236}">
                  <a16:creationId xmlns:a16="http://schemas.microsoft.com/office/drawing/2014/main" id="{4DBC1108-5935-8F54-3C71-526CD4938D6E}"/>
                </a:ext>
              </a:extLst>
            </p:cNvPr>
            <p:cNvGrpSpPr/>
            <p:nvPr/>
          </p:nvGrpSpPr>
          <p:grpSpPr>
            <a:xfrm>
              <a:off x="9708915" y="3551381"/>
              <a:ext cx="1499500" cy="1499500"/>
              <a:chOff x="9759050" y="3644936"/>
              <a:chExt cx="1499500" cy="1499500"/>
            </a:xfrm>
          </p:grpSpPr>
          <p:sp>
            <p:nvSpPr>
              <p:cNvPr id="21" name="Oval 20">
                <a:extLst>
                  <a:ext uri="{FF2B5EF4-FFF2-40B4-BE49-F238E27FC236}">
                    <a16:creationId xmlns:a16="http://schemas.microsoft.com/office/drawing/2014/main" id="{3A66E280-5119-18A0-4FF3-7688FBA56FB3}"/>
                  </a:ext>
                </a:extLst>
              </p:cNvPr>
              <p:cNvSpPr/>
              <p:nvPr/>
            </p:nvSpPr>
            <p:spPr bwMode="auto">
              <a:xfrm>
                <a:off x="9759050" y="3644936"/>
                <a:ext cx="1499500" cy="1499500"/>
              </a:xfrm>
              <a:prstGeom prst="ellipse">
                <a:avLst/>
              </a:prstGeom>
              <a:solidFill>
                <a:srgbClr val="FFFFFF"/>
              </a:solidFill>
              <a:ln w="9525" cap="flat" cmpd="sng" algn="ctr">
                <a:noFill/>
                <a:prstDash val="solid"/>
                <a:headEnd type="none" w="med" len="med"/>
                <a:tailEnd type="none" w="med" len="med"/>
              </a:ln>
              <a:effectLst>
                <a:outerShdw blurRad="260284"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5C5AD4"/>
                  </a:solidFill>
                  <a:latin typeface="Segoe UI"/>
                  <a:cs typeface="Segoe UI" pitchFamily="34" charset="0"/>
                </a:endParaRPr>
              </a:p>
            </p:txBody>
          </p:sp>
          <p:pic>
            <p:nvPicPr>
              <p:cNvPr id="22" name="Graphic 21">
                <a:extLst>
                  <a:ext uri="{FF2B5EF4-FFF2-40B4-BE49-F238E27FC236}">
                    <a16:creationId xmlns:a16="http://schemas.microsoft.com/office/drawing/2014/main" id="{74A91BD2-4361-8A2F-6BE0-7275CA1DD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5590" y="3921476"/>
                <a:ext cx="946420" cy="946420"/>
              </a:xfrm>
              <a:prstGeom prst="rect">
                <a:avLst/>
              </a:prstGeom>
            </p:spPr>
          </p:pic>
        </p:grpSp>
      </p:grpSp>
    </p:spTree>
    <p:extLst>
      <p:ext uri="{BB962C8B-B14F-4D97-AF65-F5344CB8AC3E}">
        <p14:creationId xmlns:p14="http://schemas.microsoft.com/office/powerpoint/2010/main" val="2634945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980410"/>
            <a:ext cx="9144000" cy="553998"/>
          </a:xfrm>
        </p:spPr>
        <p:txBody>
          <a:bodyPr/>
          <a:lstStyle/>
          <a:p>
            <a:pPr>
              <a:lnSpc>
                <a:spcPct val="100000"/>
              </a:lnSpc>
            </a:pPr>
            <a:r>
              <a:rPr lang="en-US">
                <a:latin typeface="Segoe UI Semibold" panose="020B0502040204020203" pitchFamily="34" charset="0"/>
                <a:ea typeface="Segoe UI Semibold" panose="020B0502040204020203" pitchFamily="34" charset="0"/>
                <a:cs typeface="Segoe UI Semibold" panose="020B0502040204020203" pitchFamily="34" charset="0"/>
              </a:rPr>
              <a:t>Overview</a:t>
            </a:r>
          </a:p>
        </p:txBody>
      </p:sp>
      <p:grpSp>
        <p:nvGrpSpPr>
          <p:cNvPr id="18" name="Group 12">
            <a:extLst>
              <a:ext uri="{FF2B5EF4-FFF2-40B4-BE49-F238E27FC236}">
                <a16:creationId xmlns:a16="http://schemas.microsoft.com/office/drawing/2014/main" id="{FD4002D5-55D1-B266-D669-29CCACF2D90B}"/>
              </a:ext>
              <a:ext uri="{C183D7F6-B498-43B3-948B-1728B52AA6E4}">
                <adec:decorative xmlns:adec="http://schemas.microsoft.com/office/drawing/2017/decorative" val="1"/>
              </a:ext>
            </a:extLst>
          </p:cNvPr>
          <p:cNvGrpSpPr>
            <a:grpSpLocks noChangeAspect="1"/>
          </p:cNvGrpSpPr>
          <p:nvPr/>
        </p:nvGrpSpPr>
        <p:grpSpPr bwMode="auto">
          <a:xfrm>
            <a:off x="7548160" y="1847850"/>
            <a:ext cx="2949464" cy="2949464"/>
            <a:chOff x="1614" y="999"/>
            <a:chExt cx="312" cy="312"/>
          </a:xfrm>
        </p:grpSpPr>
        <p:sp>
          <p:nvSpPr>
            <p:cNvPr id="19" name="Oval 13">
              <a:extLst>
                <a:ext uri="{FF2B5EF4-FFF2-40B4-BE49-F238E27FC236}">
                  <a16:creationId xmlns:a16="http://schemas.microsoft.com/office/drawing/2014/main" id="{83163328-6359-DF55-45CB-C6503B855855}"/>
                </a:ext>
              </a:extLst>
            </p:cNvPr>
            <p:cNvSpPr>
              <a:spLocks noChangeArrowheads="1"/>
            </p:cNvSpPr>
            <p:nvPr/>
          </p:nvSpPr>
          <p:spPr bwMode="auto">
            <a:xfrm>
              <a:off x="1809"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4">
              <a:extLst>
                <a:ext uri="{FF2B5EF4-FFF2-40B4-BE49-F238E27FC236}">
                  <a16:creationId xmlns:a16="http://schemas.microsoft.com/office/drawing/2014/main" id="{EA317730-3ACA-4370-3977-08BF8BCA03FB}"/>
                </a:ext>
              </a:extLst>
            </p:cNvPr>
            <p:cNvSpPr>
              <a:spLocks noChangeArrowheads="1"/>
            </p:cNvSpPr>
            <p:nvPr/>
          </p:nvSpPr>
          <p:spPr bwMode="auto">
            <a:xfrm>
              <a:off x="1809"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5">
              <a:extLst>
                <a:ext uri="{FF2B5EF4-FFF2-40B4-BE49-F238E27FC236}">
                  <a16:creationId xmlns:a16="http://schemas.microsoft.com/office/drawing/2014/main" id="{F1711684-52D4-3A89-88BA-EDCF39AEE15E}"/>
                </a:ext>
              </a:extLst>
            </p:cNvPr>
            <p:cNvSpPr>
              <a:spLocks noChangeArrowheads="1"/>
            </p:cNvSpPr>
            <p:nvPr/>
          </p:nvSpPr>
          <p:spPr bwMode="auto">
            <a:xfrm>
              <a:off x="1692"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6">
              <a:extLst>
                <a:ext uri="{FF2B5EF4-FFF2-40B4-BE49-F238E27FC236}">
                  <a16:creationId xmlns:a16="http://schemas.microsoft.com/office/drawing/2014/main" id="{DC974582-699E-2CA4-C166-47F2F9E2B2A9}"/>
                </a:ext>
              </a:extLst>
            </p:cNvPr>
            <p:cNvSpPr>
              <a:spLocks noChangeArrowheads="1"/>
            </p:cNvSpPr>
            <p:nvPr/>
          </p:nvSpPr>
          <p:spPr bwMode="auto">
            <a:xfrm>
              <a:off x="1692"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6F21CD36-5F6D-D029-661C-337EC4F4CF0A}"/>
                </a:ext>
              </a:extLst>
            </p:cNvPr>
            <p:cNvSpPr>
              <a:spLocks noChangeArrowheads="1"/>
            </p:cNvSpPr>
            <p:nvPr/>
          </p:nvSpPr>
          <p:spPr bwMode="auto">
            <a:xfrm>
              <a:off x="1741" y="1048"/>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BDDEF25D-A22C-F7C7-9401-EC627F40C710}"/>
                </a:ext>
              </a:extLst>
            </p:cNvPr>
            <p:cNvSpPr>
              <a:spLocks noChangeArrowheads="1"/>
            </p:cNvSpPr>
            <p:nvPr/>
          </p:nvSpPr>
          <p:spPr bwMode="auto">
            <a:xfrm>
              <a:off x="1741" y="120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66C1F0F3-2648-3209-15DF-6AAEF35B34D2}"/>
                </a:ext>
              </a:extLst>
            </p:cNvPr>
            <p:cNvSpPr>
              <a:spLocks noChangeArrowheads="1"/>
            </p:cNvSpPr>
            <p:nvPr/>
          </p:nvSpPr>
          <p:spPr bwMode="auto">
            <a:xfrm>
              <a:off x="1755" y="999"/>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1B5B05C3-2051-717B-1DAE-D87404285A73}"/>
                </a:ext>
              </a:extLst>
            </p:cNvPr>
            <p:cNvSpPr>
              <a:spLocks noChangeArrowheads="1"/>
            </p:cNvSpPr>
            <p:nvPr/>
          </p:nvSpPr>
          <p:spPr bwMode="auto">
            <a:xfrm>
              <a:off x="1755" y="1282"/>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3ECF6E33-C118-61BF-79A7-024CD7B17F24}"/>
                </a:ext>
              </a:extLst>
            </p:cNvPr>
            <p:cNvSpPr>
              <a:spLocks noChangeArrowheads="1"/>
            </p:cNvSpPr>
            <p:nvPr/>
          </p:nvSpPr>
          <p:spPr bwMode="auto">
            <a:xfrm>
              <a:off x="1755" y="999"/>
              <a:ext cx="30" cy="29"/>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22">
              <a:extLst>
                <a:ext uri="{FF2B5EF4-FFF2-40B4-BE49-F238E27FC236}">
                  <a16:creationId xmlns:a16="http://schemas.microsoft.com/office/drawing/2014/main" id="{5B7B1409-9363-5811-39A4-E23239B06426}"/>
                </a:ext>
              </a:extLst>
            </p:cNvPr>
            <p:cNvSpPr>
              <a:spLocks noChangeArrowheads="1"/>
            </p:cNvSpPr>
            <p:nvPr/>
          </p:nvSpPr>
          <p:spPr bwMode="auto">
            <a:xfrm>
              <a:off x="1755" y="1282"/>
              <a:ext cx="30" cy="29"/>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3">
              <a:extLst>
                <a:ext uri="{FF2B5EF4-FFF2-40B4-BE49-F238E27FC236}">
                  <a16:creationId xmlns:a16="http://schemas.microsoft.com/office/drawing/2014/main" id="{F920E8A3-BF7A-121E-DF88-C3D55B5EAD3D}"/>
                </a:ext>
              </a:extLst>
            </p:cNvPr>
            <p:cNvSpPr>
              <a:spLocks noChangeArrowheads="1"/>
            </p:cNvSpPr>
            <p:nvPr/>
          </p:nvSpPr>
          <p:spPr bwMode="auto">
            <a:xfrm>
              <a:off x="1663"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4">
              <a:extLst>
                <a:ext uri="{FF2B5EF4-FFF2-40B4-BE49-F238E27FC236}">
                  <a16:creationId xmlns:a16="http://schemas.microsoft.com/office/drawing/2014/main" id="{AD5AD4E7-8CE8-E01F-C286-E7C4AD78B377}"/>
                </a:ext>
              </a:extLst>
            </p:cNvPr>
            <p:cNvSpPr>
              <a:spLocks noChangeArrowheads="1"/>
            </p:cNvSpPr>
            <p:nvPr/>
          </p:nvSpPr>
          <p:spPr bwMode="auto">
            <a:xfrm>
              <a:off x="1819"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5">
              <a:extLst>
                <a:ext uri="{FF2B5EF4-FFF2-40B4-BE49-F238E27FC236}">
                  <a16:creationId xmlns:a16="http://schemas.microsoft.com/office/drawing/2014/main" id="{D75C0558-1E36-519F-D6A7-5022402E6287}"/>
                </a:ext>
              </a:extLst>
            </p:cNvPr>
            <p:cNvSpPr>
              <a:spLocks noChangeArrowheads="1"/>
            </p:cNvSpPr>
            <p:nvPr/>
          </p:nvSpPr>
          <p:spPr bwMode="auto">
            <a:xfrm>
              <a:off x="1614"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F1071D87-7CAB-FF29-D8E8-4123C27B05E7}"/>
                </a:ext>
              </a:extLst>
            </p:cNvPr>
            <p:cNvSpPr>
              <a:spLocks noChangeArrowheads="1"/>
            </p:cNvSpPr>
            <p:nvPr/>
          </p:nvSpPr>
          <p:spPr bwMode="auto">
            <a:xfrm>
              <a:off x="1897"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79B1B9A0-3AC6-926D-3BE6-5DD8C8B62D6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18E52383-F971-635A-4BED-623AD813C58E}"/>
                </a:ext>
              </a:extLst>
            </p:cNvPr>
            <p:cNvSpPr>
              <a:spLocks noChangeArrowheads="1"/>
            </p:cNvSpPr>
            <p:nvPr/>
          </p:nvSpPr>
          <p:spPr bwMode="auto">
            <a:xfrm>
              <a:off x="1614" y="1140"/>
              <a:ext cx="29" cy="30"/>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60D744FE-CEE7-B982-D023-87E89AC288CB}"/>
                </a:ext>
              </a:extLst>
            </p:cNvPr>
            <p:cNvSpPr>
              <a:spLocks noChangeArrowheads="1"/>
            </p:cNvSpPr>
            <p:nvPr/>
          </p:nvSpPr>
          <p:spPr bwMode="auto">
            <a:xfrm>
              <a:off x="1897" y="1140"/>
              <a:ext cx="29" cy="30"/>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0">
              <a:extLst>
                <a:ext uri="{FF2B5EF4-FFF2-40B4-BE49-F238E27FC236}">
                  <a16:creationId xmlns:a16="http://schemas.microsoft.com/office/drawing/2014/main" id="{FE6FA72C-6457-F69A-7A5B-9506B42A8A4D}"/>
                </a:ext>
              </a:extLst>
            </p:cNvPr>
            <p:cNvSpPr>
              <a:spLocks/>
            </p:cNvSpPr>
            <p:nvPr/>
          </p:nvSpPr>
          <p:spPr bwMode="auto">
            <a:xfrm>
              <a:off x="1856" y="1037"/>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1">
              <a:extLst>
                <a:ext uri="{FF2B5EF4-FFF2-40B4-BE49-F238E27FC236}">
                  <a16:creationId xmlns:a16="http://schemas.microsoft.com/office/drawing/2014/main" id="{D09F15A2-5821-A950-E453-FA26B5E6D32F}"/>
                </a:ext>
              </a:extLst>
            </p:cNvPr>
            <p:cNvSpPr>
              <a:spLocks/>
            </p:cNvSpPr>
            <p:nvPr/>
          </p:nvSpPr>
          <p:spPr bwMode="auto">
            <a:xfrm>
              <a:off x="1652" y="1241"/>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1F78C104-098D-3461-4E30-4F05A3FB02B0}"/>
                </a:ext>
              </a:extLst>
            </p:cNvPr>
            <p:cNvSpPr>
              <a:spLocks/>
            </p:cNvSpPr>
            <p:nvPr/>
          </p:nvSpPr>
          <p:spPr bwMode="auto">
            <a:xfrm>
              <a:off x="1652" y="1037"/>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6DB8C41C-3129-22B3-5643-2CA93771C4C8}"/>
                </a:ext>
              </a:extLst>
            </p:cNvPr>
            <p:cNvSpPr>
              <a:spLocks/>
            </p:cNvSpPr>
            <p:nvPr/>
          </p:nvSpPr>
          <p:spPr bwMode="auto">
            <a:xfrm>
              <a:off x="1856" y="1241"/>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00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a:t>Best practices for metrics - Storage </a:t>
            </a:r>
            <a:r>
              <a:rPr lang="en-US" sz="3200">
                <a:latin typeface="+mn-lt"/>
              </a:rPr>
              <a:t>(cont.)</a:t>
            </a:r>
          </a:p>
        </p:txBody>
      </p:sp>
      <p:sp>
        <p:nvSpPr>
          <p:cNvPr id="3" name="Text Placeholder 2"/>
          <p:cNvSpPr>
            <a:spLocks noGrp="1"/>
          </p:cNvSpPr>
          <p:nvPr>
            <p:ph type="body" sz="quarter" idx="4294967295"/>
          </p:nvPr>
        </p:nvSpPr>
        <p:spPr>
          <a:xfrm>
            <a:off x="588264" y="1428750"/>
            <a:ext cx="7200316" cy="3877152"/>
          </a:xfrm>
        </p:spPr>
        <p:txBody>
          <a:bodyPr/>
          <a:lstStyle/>
          <a:p>
            <a:pPr marL="0" indent="0">
              <a:spcBef>
                <a:spcPts val="0"/>
              </a:spcBef>
              <a:spcAft>
                <a:spcPts val="900"/>
              </a:spcAft>
              <a:buNone/>
            </a:pPr>
            <a:r>
              <a:rPr lang="en-US" sz="1800" dirty="0">
                <a:solidFill>
                  <a:schemeClr val="accent1"/>
                </a:solidFill>
                <a:latin typeface="+mn-lt"/>
              </a:rPr>
              <a:t>Monitor </a:t>
            </a:r>
            <a:r>
              <a:rPr lang="en-US" sz="1800" b="1" dirty="0" err="1">
                <a:solidFill>
                  <a:schemeClr val="accent1"/>
                </a:solidFill>
                <a:latin typeface="+mn-lt"/>
              </a:rPr>
              <a:t>io_percent</a:t>
            </a:r>
            <a:r>
              <a:rPr lang="en-US" sz="1800" b="1" dirty="0">
                <a:solidFill>
                  <a:schemeClr val="accent1"/>
                </a:solidFill>
                <a:latin typeface="+mn-lt"/>
              </a:rPr>
              <a:t> </a:t>
            </a:r>
            <a:r>
              <a:rPr lang="en-US" sz="1800" dirty="0">
                <a:solidFill>
                  <a:schemeClr val="accent1"/>
                </a:solidFill>
                <a:latin typeface="+mn-lt"/>
              </a:rPr>
              <a:t>and remember to configure alerting.</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Azure Database for MySQL – Flexible Server supports the provisioning of additional IOPs above the complimentary IOPs limit. </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Complimentary IOPs are equal to MINIMUM("Max </a:t>
            </a:r>
            <a:r>
              <a:rPr lang="en-US" sz="1800" dirty="0" err="1">
                <a:solidFill>
                  <a:prstClr val="black"/>
                </a:solidFill>
                <a:latin typeface="Segoe UI"/>
              </a:rPr>
              <a:t>uncached</a:t>
            </a:r>
            <a:r>
              <a:rPr lang="en-US" sz="1800" dirty="0">
                <a:solidFill>
                  <a:prstClr val="black"/>
                </a:solidFill>
                <a:latin typeface="Segoe UI"/>
              </a:rPr>
              <a:t> disk throughput: IOPS/</a:t>
            </a:r>
            <a:r>
              <a:rPr lang="en-US" sz="1800" dirty="0" err="1">
                <a:solidFill>
                  <a:prstClr val="black"/>
                </a:solidFill>
                <a:latin typeface="Segoe UI"/>
              </a:rPr>
              <a:t>MBps</a:t>
            </a:r>
            <a:r>
              <a:rPr lang="en-US" sz="1800" dirty="0">
                <a:solidFill>
                  <a:prstClr val="black"/>
                </a:solidFill>
                <a:latin typeface="Segoe UI"/>
              </a:rPr>
              <a:t>" of compute size, 300 + storage provisioned in GiB * 3)</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 Minimum IOPs is 360 across all compute sizes</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 Maximum IOPs is determined by the selected compute size. </a:t>
            </a:r>
            <a:br>
              <a:rPr lang="en-US" sz="1800" dirty="0">
                <a:solidFill>
                  <a:prstClr val="black"/>
                </a:solidFill>
                <a:latin typeface="Segoe UI"/>
              </a:rPr>
            </a:br>
            <a:r>
              <a:rPr lang="en-US" sz="1800" dirty="0">
                <a:solidFill>
                  <a:prstClr val="black"/>
                </a:solidFill>
                <a:latin typeface="Segoe UI"/>
              </a:rPr>
              <a:t>Max – 20000 IOPS</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 </a:t>
            </a:r>
            <a:r>
              <a:rPr lang="en-US" sz="1800" dirty="0" err="1">
                <a:solidFill>
                  <a:prstClr val="black"/>
                </a:solidFill>
                <a:latin typeface="Segoe UI"/>
              </a:rPr>
              <a:t>io_percent</a:t>
            </a:r>
            <a:r>
              <a:rPr lang="en-US" sz="1800" dirty="0">
                <a:solidFill>
                  <a:prstClr val="black"/>
                </a:solidFill>
                <a:latin typeface="Segoe UI"/>
              </a:rPr>
              <a:t> at 100% would cause excessive throttling, impacting database performance. </a:t>
            </a:r>
          </a:p>
        </p:txBody>
      </p:sp>
      <p:sp>
        <p:nvSpPr>
          <p:cNvPr id="7" name="TextBox 6">
            <a:extLst>
              <a:ext uri="{FF2B5EF4-FFF2-40B4-BE49-F238E27FC236}">
                <a16:creationId xmlns:a16="http://schemas.microsoft.com/office/drawing/2014/main" id="{6D339B80-542D-4E87-B394-6CFF870648C2}"/>
              </a:ext>
            </a:extLst>
          </p:cNvPr>
          <p:cNvSpPr txBox="1"/>
          <p:nvPr/>
        </p:nvSpPr>
        <p:spPr>
          <a:xfrm>
            <a:off x="588263" y="6050462"/>
            <a:ext cx="7355125" cy="289118"/>
          </a:xfrm>
          <a:prstGeom prst="rect">
            <a:avLst/>
          </a:prstGeom>
          <a:noFill/>
        </p:spPr>
        <p:txBody>
          <a:bodyPr wrap="square" lIns="0" tIns="0" rIns="0" bIns="0" rtlCol="0">
            <a:spAutoFit/>
          </a:bodyPr>
          <a:lstStyle/>
          <a:p>
            <a:pPr>
              <a:lnSpc>
                <a:spcPct val="114000"/>
              </a:lnSpc>
              <a:spcAft>
                <a:spcPts val="900"/>
              </a:spcAft>
            </a:pPr>
            <a:r>
              <a:rPr lang="en-US" dirty="0">
                <a:solidFill>
                  <a:schemeClr val="accent1"/>
                </a:solidFill>
                <a:latin typeface="+mj-lt"/>
              </a:rPr>
              <a:t>Evaluate/tune indexes and queries as necessary.</a:t>
            </a:r>
          </a:p>
        </p:txBody>
      </p:sp>
      <p:grpSp>
        <p:nvGrpSpPr>
          <p:cNvPr id="12" name="Group 11">
            <a:extLst>
              <a:ext uri="{FF2B5EF4-FFF2-40B4-BE49-F238E27FC236}">
                <a16:creationId xmlns:a16="http://schemas.microsoft.com/office/drawing/2014/main" id="{458522A9-0AFE-5219-0AAA-DE138A11D5D1}"/>
              </a:ext>
              <a:ext uri="{C183D7F6-B498-43B3-948B-1728B52AA6E4}">
                <adec:decorative xmlns:adec="http://schemas.microsoft.com/office/drawing/2017/decorative" val="1"/>
              </a:ext>
            </a:extLst>
          </p:cNvPr>
          <p:cNvGrpSpPr/>
          <p:nvPr/>
        </p:nvGrpSpPr>
        <p:grpSpPr>
          <a:xfrm>
            <a:off x="588263" y="5429250"/>
            <a:ext cx="493776" cy="496899"/>
            <a:chOff x="11215815" y="4785325"/>
            <a:chExt cx="500855" cy="496899"/>
          </a:xfrm>
        </p:grpSpPr>
        <p:sp>
          <p:nvSpPr>
            <p:cNvPr id="13" name="light" title="Icon of a lightbulb">
              <a:extLst>
                <a:ext uri="{FF2B5EF4-FFF2-40B4-BE49-F238E27FC236}">
                  <a16:creationId xmlns:a16="http://schemas.microsoft.com/office/drawing/2014/main" id="{16855013-0532-BE38-DF8A-8983C5FE3D13}"/>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14" name="Straight Connector 13">
              <a:extLst>
                <a:ext uri="{FF2B5EF4-FFF2-40B4-BE49-F238E27FC236}">
                  <a16:creationId xmlns:a16="http://schemas.microsoft.com/office/drawing/2014/main" id="{DE55BD87-C6D2-3367-E0B7-4A556A858E08}"/>
                </a:ext>
              </a:extLst>
            </p:cNvPr>
            <p:cNvCxnSpPr>
              <a:cxnSpLocks/>
            </p:cNvCxnSpPr>
            <p:nvPr/>
          </p:nvCxnSpPr>
          <p:spPr>
            <a:xfrm flipV="1">
              <a:off x="11469537" y="4785325"/>
              <a:ext cx="0" cy="9144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445566-D743-90C2-4EC3-CC51F994EEEE}"/>
                </a:ext>
              </a:extLst>
            </p:cNvPr>
            <p:cNvCxnSpPr>
              <a:cxnSpLocks/>
            </p:cNvCxnSpPr>
            <p:nvPr/>
          </p:nvCxnSpPr>
          <p:spPr>
            <a:xfrm>
              <a:off x="11625230" y="5037024"/>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B7A03D-562E-AD4E-D49E-C345EC4BACD3}"/>
                </a:ext>
              </a:extLst>
            </p:cNvPr>
            <p:cNvCxnSpPr>
              <a:cxnSpLocks/>
            </p:cNvCxnSpPr>
            <p:nvPr/>
          </p:nvCxnSpPr>
          <p:spPr>
            <a:xfrm>
              <a:off x="11215815" y="5042200"/>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A97328-01BD-BAA1-E7E4-AA4CE5BEA3B3}"/>
                </a:ext>
              </a:extLst>
            </p:cNvPr>
            <p:cNvCxnSpPr>
              <a:cxnSpLocks/>
            </p:cNvCxnSpPr>
            <p:nvPr/>
          </p:nvCxnSpPr>
          <p:spPr>
            <a:xfrm flipV="1">
              <a:off x="11580017" y="4868567"/>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35AE5B-D994-EF2A-1F49-995CE3FBD0A0}"/>
                </a:ext>
              </a:extLst>
            </p:cNvPr>
            <p:cNvCxnSpPr>
              <a:cxnSpLocks/>
            </p:cNvCxnSpPr>
            <p:nvPr/>
          </p:nvCxnSpPr>
          <p:spPr>
            <a:xfrm flipH="1" flipV="1">
              <a:off x="11262548" y="4868111"/>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FD27293-A954-641E-0516-808A7CAA43FC}"/>
              </a:ext>
              <a:ext uri="{C183D7F6-B498-43B3-948B-1728B52AA6E4}">
                <adec:decorative xmlns:adec="http://schemas.microsoft.com/office/drawing/2017/decorative" val="1"/>
              </a:ext>
            </a:extLst>
          </p:cNvPr>
          <p:cNvGrpSpPr/>
          <p:nvPr/>
        </p:nvGrpSpPr>
        <p:grpSpPr>
          <a:xfrm>
            <a:off x="8399216" y="2209801"/>
            <a:ext cx="3028274" cy="2841080"/>
            <a:chOff x="8180141" y="2209801"/>
            <a:chExt cx="3028274" cy="2841080"/>
          </a:xfrm>
        </p:grpSpPr>
        <p:pic>
          <p:nvPicPr>
            <p:cNvPr id="22" name="Graphic 21">
              <a:extLst>
                <a:ext uri="{FF2B5EF4-FFF2-40B4-BE49-F238E27FC236}">
                  <a16:creationId xmlns:a16="http://schemas.microsoft.com/office/drawing/2014/main" id="{569742BF-E067-9696-B830-7F983996C1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0141" y="2209801"/>
              <a:ext cx="2079379" cy="2079379"/>
            </a:xfrm>
            <a:prstGeom prst="rect">
              <a:avLst/>
            </a:prstGeom>
          </p:spPr>
        </p:pic>
        <p:grpSp>
          <p:nvGrpSpPr>
            <p:cNvPr id="23" name="Group 22">
              <a:extLst>
                <a:ext uri="{FF2B5EF4-FFF2-40B4-BE49-F238E27FC236}">
                  <a16:creationId xmlns:a16="http://schemas.microsoft.com/office/drawing/2014/main" id="{F9BF4617-7968-8044-8941-FDB8B4AB004A}"/>
                </a:ext>
              </a:extLst>
            </p:cNvPr>
            <p:cNvGrpSpPr/>
            <p:nvPr/>
          </p:nvGrpSpPr>
          <p:grpSpPr>
            <a:xfrm>
              <a:off x="9708915" y="3551381"/>
              <a:ext cx="1499500" cy="1499500"/>
              <a:chOff x="9759050" y="3644936"/>
              <a:chExt cx="1499500" cy="1499500"/>
            </a:xfrm>
          </p:grpSpPr>
          <p:sp>
            <p:nvSpPr>
              <p:cNvPr id="24" name="Oval 23">
                <a:extLst>
                  <a:ext uri="{FF2B5EF4-FFF2-40B4-BE49-F238E27FC236}">
                    <a16:creationId xmlns:a16="http://schemas.microsoft.com/office/drawing/2014/main" id="{C0AADA4A-E05E-1C3A-2480-528DB8B9B9C8}"/>
                  </a:ext>
                </a:extLst>
              </p:cNvPr>
              <p:cNvSpPr/>
              <p:nvPr/>
            </p:nvSpPr>
            <p:spPr bwMode="auto">
              <a:xfrm>
                <a:off x="9759050" y="3644936"/>
                <a:ext cx="1499500" cy="1499500"/>
              </a:xfrm>
              <a:prstGeom prst="ellipse">
                <a:avLst/>
              </a:prstGeom>
              <a:solidFill>
                <a:srgbClr val="FFFFFF"/>
              </a:solidFill>
              <a:ln w="9525" cap="flat" cmpd="sng" algn="ctr">
                <a:noFill/>
                <a:prstDash val="solid"/>
                <a:headEnd type="none" w="med" len="med"/>
                <a:tailEnd type="none" w="med" len="med"/>
              </a:ln>
              <a:effectLst>
                <a:outerShdw blurRad="260284"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5C5AD4"/>
                  </a:solidFill>
                  <a:latin typeface="Segoe UI"/>
                  <a:cs typeface="Segoe UI" pitchFamily="34" charset="0"/>
                </a:endParaRPr>
              </a:p>
            </p:txBody>
          </p:sp>
          <p:pic>
            <p:nvPicPr>
              <p:cNvPr id="25" name="Graphic 24">
                <a:extLst>
                  <a:ext uri="{FF2B5EF4-FFF2-40B4-BE49-F238E27FC236}">
                    <a16:creationId xmlns:a16="http://schemas.microsoft.com/office/drawing/2014/main" id="{C97FFD0C-19C4-01B1-8360-772CE19B17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5590" y="3921476"/>
                <a:ext cx="946420" cy="946420"/>
              </a:xfrm>
              <a:prstGeom prst="rect">
                <a:avLst/>
              </a:prstGeom>
            </p:spPr>
          </p:pic>
        </p:grpSp>
      </p:grpSp>
    </p:spTree>
    <p:extLst>
      <p:ext uri="{BB962C8B-B14F-4D97-AF65-F5344CB8AC3E}">
        <p14:creationId xmlns:p14="http://schemas.microsoft.com/office/powerpoint/2010/main" val="25935113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 - Memory</a:t>
            </a:r>
          </a:p>
        </p:txBody>
      </p:sp>
      <p:sp>
        <p:nvSpPr>
          <p:cNvPr id="3" name="Text Placeholder 2"/>
          <p:cNvSpPr>
            <a:spLocks noGrp="1"/>
          </p:cNvSpPr>
          <p:nvPr>
            <p:ph type="body" sz="quarter" idx="4294967295"/>
          </p:nvPr>
        </p:nvSpPr>
        <p:spPr>
          <a:xfrm>
            <a:off x="588262" y="1428750"/>
            <a:ext cx="7209613" cy="2438296"/>
          </a:xfrm>
        </p:spPr>
        <p:txBody>
          <a:bodyPr wrap="square">
            <a:spAutoFit/>
          </a:bodyPr>
          <a:lstStyle/>
          <a:p>
            <a:pPr marL="0" indent="0">
              <a:spcBef>
                <a:spcPts val="0"/>
              </a:spcBef>
              <a:spcAft>
                <a:spcPts val="1200"/>
              </a:spcAft>
              <a:buNone/>
            </a:pPr>
            <a:r>
              <a:rPr lang="en-US" sz="1800" dirty="0">
                <a:solidFill>
                  <a:schemeClr val="accent1"/>
                </a:solidFill>
                <a:latin typeface="+mn-lt"/>
              </a:rPr>
              <a:t>Monitor </a:t>
            </a:r>
            <a:r>
              <a:rPr lang="en-US" sz="1800" b="1" dirty="0" err="1">
                <a:solidFill>
                  <a:schemeClr val="accent1"/>
                </a:solidFill>
                <a:latin typeface="+mn-lt"/>
              </a:rPr>
              <a:t>cpu_percent</a:t>
            </a:r>
            <a:r>
              <a:rPr lang="en-US" sz="1800" b="1" dirty="0">
                <a:solidFill>
                  <a:schemeClr val="accent1"/>
                </a:solidFill>
                <a:latin typeface="+mn-lt"/>
              </a:rPr>
              <a:t> </a:t>
            </a:r>
            <a:r>
              <a:rPr lang="en-US" sz="1800" dirty="0">
                <a:solidFill>
                  <a:schemeClr val="accent1"/>
                </a:solidFill>
                <a:latin typeface="+mn-lt"/>
              </a:rPr>
              <a:t>and </a:t>
            </a:r>
            <a:r>
              <a:rPr lang="en-US" sz="1800" b="1" dirty="0" err="1">
                <a:solidFill>
                  <a:schemeClr val="accent1"/>
                </a:solidFill>
                <a:latin typeface="+mn-lt"/>
              </a:rPr>
              <a:t>memory_percent</a:t>
            </a:r>
            <a:r>
              <a:rPr lang="en-US" sz="1800" dirty="0">
                <a:solidFill>
                  <a:schemeClr val="accent1"/>
                </a:solidFill>
                <a:latin typeface="+mn-lt"/>
              </a:rPr>
              <a:t>, and remember to configure alerting.</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Memory usage should be mostly consistent at steady state. </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Key drivers for excessive memory usage are number of connections, or non-optimal query execution. </a:t>
            </a:r>
          </a:p>
          <a:p>
            <a:pPr marL="301625" indent="-285750">
              <a:lnSpc>
                <a:spcPct val="110000"/>
              </a:lnSpc>
              <a:spcBef>
                <a:spcPts val="0"/>
              </a:spcBef>
              <a:spcAft>
                <a:spcPts val="900"/>
              </a:spcAft>
              <a:buFont typeface="Arial" panose="020B0604020202020204" pitchFamily="34" charset="0"/>
              <a:buChar char="•"/>
              <a:defRPr/>
            </a:pPr>
            <a:r>
              <a:rPr lang="en-US" sz="1800" dirty="0">
                <a:solidFill>
                  <a:prstClr val="black"/>
                </a:solidFill>
                <a:latin typeface="Segoe UI"/>
              </a:rPr>
              <a:t>Opening and closing connections may drive excessive CPU usage. Consider using connection pooling.</a:t>
            </a:r>
          </a:p>
        </p:txBody>
      </p:sp>
      <p:sp>
        <p:nvSpPr>
          <p:cNvPr id="8" name="TextBox 7">
            <a:extLst>
              <a:ext uri="{FF2B5EF4-FFF2-40B4-BE49-F238E27FC236}">
                <a16:creationId xmlns:a16="http://schemas.microsoft.com/office/drawing/2014/main" id="{3488BDD2-CA12-47A5-9A20-085FCAACC5E9}"/>
              </a:ext>
            </a:extLst>
          </p:cNvPr>
          <p:cNvSpPr txBox="1"/>
          <p:nvPr/>
        </p:nvSpPr>
        <p:spPr>
          <a:xfrm>
            <a:off x="588262" y="4684733"/>
            <a:ext cx="7498463" cy="1667701"/>
          </a:xfrm>
          <a:prstGeom prst="rect">
            <a:avLst/>
          </a:prstGeom>
          <a:noFill/>
        </p:spPr>
        <p:txBody>
          <a:bodyPr wrap="square" lIns="0" tIns="0" rIns="0" bIns="0" rtlCol="0">
            <a:spAutoFit/>
          </a:bodyPr>
          <a:lstStyle/>
          <a:p>
            <a:pPr>
              <a:lnSpc>
                <a:spcPct val="114000"/>
              </a:lnSpc>
              <a:spcAft>
                <a:spcPts val="900"/>
              </a:spcAft>
            </a:pPr>
            <a:r>
              <a:rPr lang="en-US" dirty="0">
                <a:solidFill>
                  <a:schemeClr val="accent1"/>
                </a:solidFill>
                <a:latin typeface="+mj-lt"/>
              </a:rPr>
              <a:t>Scale up compute before hitting the limit. The service allows you to dynamically scale compute up or down. Memory scales per </a:t>
            </a:r>
            <a:r>
              <a:rPr lang="en-US" dirty="0" err="1">
                <a:solidFill>
                  <a:schemeClr val="accent1"/>
                </a:solidFill>
                <a:latin typeface="+mj-lt"/>
              </a:rPr>
              <a:t>vCore</a:t>
            </a:r>
            <a:r>
              <a:rPr lang="en-US" dirty="0">
                <a:solidFill>
                  <a:schemeClr val="accent1"/>
                </a:solidFill>
                <a:latin typeface="+mj-lt"/>
              </a:rPr>
              <a:t> and consider using Business Critical tier for better price/performance.</a:t>
            </a:r>
          </a:p>
          <a:p>
            <a:pPr>
              <a:lnSpc>
                <a:spcPct val="114000"/>
              </a:lnSpc>
              <a:spcAft>
                <a:spcPts val="900"/>
              </a:spcAft>
            </a:pPr>
            <a:r>
              <a:rPr lang="en-US" dirty="0">
                <a:solidFill>
                  <a:schemeClr val="accent1"/>
                </a:solidFill>
                <a:latin typeface="+mj-lt"/>
              </a:rPr>
              <a:t>High CPU usage is not the only indicator of CPU bottleneck. </a:t>
            </a:r>
            <a:br>
              <a:rPr lang="en-US" dirty="0">
                <a:solidFill>
                  <a:schemeClr val="accent1"/>
                </a:solidFill>
                <a:latin typeface="+mj-lt"/>
              </a:rPr>
            </a:br>
            <a:r>
              <a:rPr lang="en-US" dirty="0">
                <a:solidFill>
                  <a:schemeClr val="accent1"/>
                </a:solidFill>
                <a:latin typeface="+mj-lt"/>
              </a:rPr>
              <a:t>Watch out for those single threaded jobs!</a:t>
            </a:r>
          </a:p>
        </p:txBody>
      </p:sp>
      <p:grpSp>
        <p:nvGrpSpPr>
          <p:cNvPr id="4" name="Group 3">
            <a:extLst>
              <a:ext uri="{FF2B5EF4-FFF2-40B4-BE49-F238E27FC236}">
                <a16:creationId xmlns:a16="http://schemas.microsoft.com/office/drawing/2014/main" id="{D919C09F-6EF3-3C3D-89AD-0DE2C0922FE2}"/>
              </a:ext>
              <a:ext uri="{C183D7F6-B498-43B3-948B-1728B52AA6E4}">
                <adec:decorative xmlns:adec="http://schemas.microsoft.com/office/drawing/2017/decorative" val="1"/>
              </a:ext>
            </a:extLst>
          </p:cNvPr>
          <p:cNvGrpSpPr/>
          <p:nvPr/>
        </p:nvGrpSpPr>
        <p:grpSpPr>
          <a:xfrm>
            <a:off x="8399216" y="2209801"/>
            <a:ext cx="3028274" cy="2841080"/>
            <a:chOff x="8399216" y="2209801"/>
            <a:chExt cx="3028274" cy="2841080"/>
          </a:xfrm>
        </p:grpSpPr>
        <p:pic>
          <p:nvPicPr>
            <p:cNvPr id="22" name="Graphic 21">
              <a:extLst>
                <a:ext uri="{FF2B5EF4-FFF2-40B4-BE49-F238E27FC236}">
                  <a16:creationId xmlns:a16="http://schemas.microsoft.com/office/drawing/2014/main" id="{FF4B4A26-00D6-7178-FD7A-DB4D0105B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216" y="2209801"/>
              <a:ext cx="2079379" cy="2079379"/>
            </a:xfrm>
            <a:prstGeom prst="rect">
              <a:avLst/>
            </a:prstGeom>
          </p:spPr>
        </p:pic>
        <p:sp>
          <p:nvSpPr>
            <p:cNvPr id="24" name="Oval 23">
              <a:extLst>
                <a:ext uri="{FF2B5EF4-FFF2-40B4-BE49-F238E27FC236}">
                  <a16:creationId xmlns:a16="http://schemas.microsoft.com/office/drawing/2014/main" id="{7A75A921-810E-A6E3-3403-0FF82C06AB1C}"/>
                </a:ext>
              </a:extLst>
            </p:cNvPr>
            <p:cNvSpPr/>
            <p:nvPr/>
          </p:nvSpPr>
          <p:spPr bwMode="auto">
            <a:xfrm>
              <a:off x="9927990" y="3551381"/>
              <a:ext cx="1499500" cy="1499500"/>
            </a:xfrm>
            <a:prstGeom prst="ellipse">
              <a:avLst/>
            </a:prstGeom>
            <a:solidFill>
              <a:srgbClr val="FFFFFF"/>
            </a:solidFill>
            <a:ln w="9525" cap="flat" cmpd="sng" algn="ctr">
              <a:noFill/>
              <a:prstDash val="solid"/>
              <a:headEnd type="none" w="med" len="med"/>
              <a:tailEnd type="none" w="med" len="med"/>
            </a:ln>
            <a:effectLst>
              <a:outerShdw blurRad="260284"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5C5AD4"/>
                </a:solidFill>
                <a:latin typeface="Segoe UI"/>
                <a:cs typeface="Segoe UI" pitchFamily="34" charset="0"/>
              </a:endParaRPr>
            </a:p>
          </p:txBody>
        </p:sp>
        <p:pic>
          <p:nvPicPr>
            <p:cNvPr id="20" name="Graphic 19">
              <a:extLst>
                <a:ext uri="{FF2B5EF4-FFF2-40B4-BE49-F238E27FC236}">
                  <a16:creationId xmlns:a16="http://schemas.microsoft.com/office/drawing/2014/main" id="{7B348A40-B11D-9658-E872-336CE25372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5497" y="3868888"/>
              <a:ext cx="864487" cy="864487"/>
            </a:xfrm>
            <a:prstGeom prst="rect">
              <a:avLst/>
            </a:prstGeom>
          </p:spPr>
        </p:pic>
      </p:grpSp>
      <p:grpSp>
        <p:nvGrpSpPr>
          <p:cNvPr id="19" name="Group 18">
            <a:extLst>
              <a:ext uri="{FF2B5EF4-FFF2-40B4-BE49-F238E27FC236}">
                <a16:creationId xmlns:a16="http://schemas.microsoft.com/office/drawing/2014/main" id="{808C541E-920E-498E-1F00-50D1F04AF831}"/>
              </a:ext>
              <a:ext uri="{C183D7F6-B498-43B3-948B-1728B52AA6E4}">
                <adec:decorative xmlns:adec="http://schemas.microsoft.com/office/drawing/2017/decorative" val="1"/>
              </a:ext>
            </a:extLst>
          </p:cNvPr>
          <p:cNvGrpSpPr/>
          <p:nvPr/>
        </p:nvGrpSpPr>
        <p:grpSpPr>
          <a:xfrm>
            <a:off x="588263" y="4097702"/>
            <a:ext cx="493776" cy="496899"/>
            <a:chOff x="11215815" y="4785325"/>
            <a:chExt cx="500855" cy="496899"/>
          </a:xfrm>
        </p:grpSpPr>
        <p:sp>
          <p:nvSpPr>
            <p:cNvPr id="21" name="light" title="Icon of a lightbulb">
              <a:extLst>
                <a:ext uri="{FF2B5EF4-FFF2-40B4-BE49-F238E27FC236}">
                  <a16:creationId xmlns:a16="http://schemas.microsoft.com/office/drawing/2014/main" id="{9A13C8B0-9D2E-8F8C-6725-9CAC68EF6B33}"/>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23" name="Straight Connector 22">
              <a:extLst>
                <a:ext uri="{FF2B5EF4-FFF2-40B4-BE49-F238E27FC236}">
                  <a16:creationId xmlns:a16="http://schemas.microsoft.com/office/drawing/2014/main" id="{3493034C-5272-A5A7-6FAE-AA0CCD03EFE3}"/>
                </a:ext>
              </a:extLst>
            </p:cNvPr>
            <p:cNvCxnSpPr>
              <a:cxnSpLocks/>
            </p:cNvCxnSpPr>
            <p:nvPr/>
          </p:nvCxnSpPr>
          <p:spPr>
            <a:xfrm flipV="1">
              <a:off x="11469537" y="4785325"/>
              <a:ext cx="0" cy="9144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516E03-CA34-8024-EBCD-33E0FCFA733D}"/>
                </a:ext>
              </a:extLst>
            </p:cNvPr>
            <p:cNvCxnSpPr>
              <a:cxnSpLocks/>
            </p:cNvCxnSpPr>
            <p:nvPr/>
          </p:nvCxnSpPr>
          <p:spPr>
            <a:xfrm>
              <a:off x="11625230" y="5037024"/>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0DF3B5-1F27-8E4F-CAE6-84E5276EDC57}"/>
                </a:ext>
              </a:extLst>
            </p:cNvPr>
            <p:cNvCxnSpPr>
              <a:cxnSpLocks/>
            </p:cNvCxnSpPr>
            <p:nvPr/>
          </p:nvCxnSpPr>
          <p:spPr>
            <a:xfrm>
              <a:off x="11215815" y="5042200"/>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533321-096E-98C9-E4B3-3289F687919E}"/>
                </a:ext>
              </a:extLst>
            </p:cNvPr>
            <p:cNvCxnSpPr>
              <a:cxnSpLocks/>
            </p:cNvCxnSpPr>
            <p:nvPr/>
          </p:nvCxnSpPr>
          <p:spPr>
            <a:xfrm flipV="1">
              <a:off x="11580017" y="4868567"/>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D384F-E1ED-8A9E-9341-AF81A7D42274}"/>
                </a:ext>
              </a:extLst>
            </p:cNvPr>
            <p:cNvCxnSpPr>
              <a:cxnSpLocks/>
            </p:cNvCxnSpPr>
            <p:nvPr/>
          </p:nvCxnSpPr>
          <p:spPr>
            <a:xfrm flipH="1" flipV="1">
              <a:off x="11262548" y="4868111"/>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44918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sz="3200" dirty="0"/>
              <a:t>Best practices for metrics - Networking</a:t>
            </a:r>
          </a:p>
        </p:txBody>
      </p:sp>
      <p:sp>
        <p:nvSpPr>
          <p:cNvPr id="20" name="Text Placeholder 2">
            <a:extLst>
              <a:ext uri="{FF2B5EF4-FFF2-40B4-BE49-F238E27FC236}">
                <a16:creationId xmlns:a16="http://schemas.microsoft.com/office/drawing/2014/main" id="{FC7F3581-30EF-5261-D796-A70183DC00D7}"/>
              </a:ext>
            </a:extLst>
          </p:cNvPr>
          <p:cNvSpPr txBox="1">
            <a:spLocks/>
          </p:cNvSpPr>
          <p:nvPr/>
        </p:nvSpPr>
        <p:spPr>
          <a:xfrm>
            <a:off x="588263" y="1428750"/>
            <a:ext cx="8447313" cy="1005596"/>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10000"/>
              </a:lnSpc>
              <a:spcBef>
                <a:spcPts val="0"/>
              </a:spcBef>
              <a:spcAft>
                <a:spcPts val="9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Monitor network latency between application VM and the database. </a:t>
            </a:r>
            <a:br>
              <a:rPr kumimoji="0" lang="en-US" sz="18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Measure with SELECT 1 tests from the client.</a:t>
            </a:r>
          </a:p>
          <a:p>
            <a:pPr marL="301625" marR="0" lvl="0" indent="-285750" algn="l" defTabSz="932719" rtl="0" eaLnBrk="1" fontAlgn="auto" latinLnBrk="0" hangingPunct="1">
              <a:lnSpc>
                <a:spcPct val="110000"/>
              </a:lnSpc>
              <a:spcBef>
                <a:spcPts val="0"/>
              </a:spcBef>
              <a:spcAft>
                <a:spcPts val="9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Average network latency should be &lt; 2ms</a:t>
            </a:r>
          </a:p>
        </p:txBody>
      </p:sp>
      <p:sp>
        <p:nvSpPr>
          <p:cNvPr id="16" name="TextBox 15">
            <a:extLst>
              <a:ext uri="{FF2B5EF4-FFF2-40B4-BE49-F238E27FC236}">
                <a16:creationId xmlns:a16="http://schemas.microsoft.com/office/drawing/2014/main" id="{BA2A07EE-EB53-46B5-8C15-D8C4BAECBDE8}"/>
              </a:ext>
            </a:extLst>
          </p:cNvPr>
          <p:cNvSpPr txBox="1"/>
          <p:nvPr/>
        </p:nvSpPr>
        <p:spPr>
          <a:xfrm>
            <a:off x="587828" y="3429000"/>
            <a:ext cx="7332586" cy="758797"/>
          </a:xfrm>
          <a:prstGeom prst="rect">
            <a:avLst/>
          </a:prstGeom>
          <a:noFill/>
        </p:spPr>
        <p:txBody>
          <a:bodyPr wrap="square" lIns="0" tIns="0" rIns="0" bIns="0" rtlCol="0" anchor="t">
            <a:spAutoFit/>
          </a:bodyPr>
          <a:lstStyle/>
          <a:p>
            <a:pPr>
              <a:lnSpc>
                <a:spcPct val="114000"/>
              </a:lnSpc>
              <a:spcAft>
                <a:spcPts val="1200"/>
              </a:spcAft>
            </a:pPr>
            <a:r>
              <a:rPr lang="en-US" dirty="0">
                <a:solidFill>
                  <a:schemeClr val="accent1"/>
                </a:solidFill>
                <a:latin typeface="+mj-lt"/>
              </a:rPr>
              <a:t>Ensure application and database server are in the same region/zone</a:t>
            </a:r>
            <a:endParaRPr lang="en-US" dirty="0">
              <a:solidFill>
                <a:schemeClr val="accent1"/>
              </a:solidFill>
              <a:latin typeface="Segoe UI"/>
              <a:cs typeface="Segoe UI"/>
            </a:endParaRPr>
          </a:p>
          <a:p>
            <a:pPr>
              <a:lnSpc>
                <a:spcPct val="113999"/>
              </a:lnSpc>
              <a:spcAft>
                <a:spcPts val="1200"/>
              </a:spcAft>
            </a:pPr>
            <a:r>
              <a:rPr lang="en-US" dirty="0">
                <a:solidFill>
                  <a:schemeClr val="accent1"/>
                </a:solidFill>
                <a:latin typeface="+mj-lt"/>
              </a:rPr>
              <a:t>Configure VM (hosting the application) with accelerated networking</a:t>
            </a:r>
            <a:endParaRPr lang="en-US" dirty="0">
              <a:solidFill>
                <a:schemeClr val="accent1"/>
              </a:solidFill>
              <a:cs typeface="Segoe UI"/>
            </a:endParaRPr>
          </a:p>
        </p:txBody>
      </p:sp>
      <p:grpSp>
        <p:nvGrpSpPr>
          <p:cNvPr id="12" name="Group 11">
            <a:extLst>
              <a:ext uri="{FF2B5EF4-FFF2-40B4-BE49-F238E27FC236}">
                <a16:creationId xmlns:a16="http://schemas.microsoft.com/office/drawing/2014/main" id="{E62B7085-E838-68A7-A9F3-7C2E08A8CB72}"/>
              </a:ext>
              <a:ext uri="{C183D7F6-B498-43B3-948B-1728B52AA6E4}">
                <adec:decorative xmlns:adec="http://schemas.microsoft.com/office/drawing/2017/decorative" val="1"/>
              </a:ext>
            </a:extLst>
          </p:cNvPr>
          <p:cNvGrpSpPr/>
          <p:nvPr/>
        </p:nvGrpSpPr>
        <p:grpSpPr>
          <a:xfrm>
            <a:off x="588263" y="2755158"/>
            <a:ext cx="493776" cy="496899"/>
            <a:chOff x="11215815" y="4785325"/>
            <a:chExt cx="500855" cy="496899"/>
          </a:xfrm>
        </p:grpSpPr>
        <p:sp>
          <p:nvSpPr>
            <p:cNvPr id="13" name="light" title="Icon of a lightbulb">
              <a:extLst>
                <a:ext uri="{FF2B5EF4-FFF2-40B4-BE49-F238E27FC236}">
                  <a16:creationId xmlns:a16="http://schemas.microsoft.com/office/drawing/2014/main" id="{04F83AAE-EF58-9049-DF42-D5C0D67756C3}"/>
                </a:ext>
              </a:extLst>
            </p:cNvPr>
            <p:cNvSpPr>
              <a:spLocks noChangeAspect="1" noEditPoints="1"/>
            </p:cNvSpPr>
            <p:nvPr/>
          </p:nvSpPr>
          <p:spPr bwMode="auto">
            <a:xfrm>
              <a:off x="11346358" y="4916464"/>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14" name="Straight Connector 13">
              <a:extLst>
                <a:ext uri="{FF2B5EF4-FFF2-40B4-BE49-F238E27FC236}">
                  <a16:creationId xmlns:a16="http://schemas.microsoft.com/office/drawing/2014/main" id="{DA403BB4-785E-45A2-6CF8-AA939728DAEE}"/>
                </a:ext>
              </a:extLst>
            </p:cNvPr>
            <p:cNvCxnSpPr>
              <a:cxnSpLocks/>
            </p:cNvCxnSpPr>
            <p:nvPr/>
          </p:nvCxnSpPr>
          <p:spPr>
            <a:xfrm flipV="1">
              <a:off x="11469537" y="4785325"/>
              <a:ext cx="0" cy="9144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C0032E-DC3A-2CBC-9B9A-6F08B43E56C0}"/>
                </a:ext>
              </a:extLst>
            </p:cNvPr>
            <p:cNvCxnSpPr>
              <a:cxnSpLocks/>
            </p:cNvCxnSpPr>
            <p:nvPr/>
          </p:nvCxnSpPr>
          <p:spPr>
            <a:xfrm>
              <a:off x="11625230" y="5037024"/>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BC2CD0-BEED-BD5B-950A-C8CC5399C11E}"/>
                </a:ext>
              </a:extLst>
            </p:cNvPr>
            <p:cNvCxnSpPr>
              <a:cxnSpLocks/>
            </p:cNvCxnSpPr>
            <p:nvPr/>
          </p:nvCxnSpPr>
          <p:spPr>
            <a:xfrm>
              <a:off x="11215815" y="5042200"/>
              <a:ext cx="91440" cy="0"/>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CA82B-A956-07F5-FBAF-1A8D7766988C}"/>
                </a:ext>
              </a:extLst>
            </p:cNvPr>
            <p:cNvCxnSpPr>
              <a:cxnSpLocks/>
            </p:cNvCxnSpPr>
            <p:nvPr/>
          </p:nvCxnSpPr>
          <p:spPr>
            <a:xfrm flipV="1">
              <a:off x="11580017" y="4868567"/>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CB8F373-30B7-4CF5-A730-A938E0F13476}"/>
                </a:ext>
              </a:extLst>
            </p:cNvPr>
            <p:cNvCxnSpPr>
              <a:cxnSpLocks/>
            </p:cNvCxnSpPr>
            <p:nvPr/>
          </p:nvCxnSpPr>
          <p:spPr>
            <a:xfrm flipH="1" flipV="1">
              <a:off x="11262548" y="4868111"/>
              <a:ext cx="91440" cy="49776"/>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A921AC3-F12B-1A35-BDE7-62E2D006ECEF}"/>
              </a:ext>
              <a:ext uri="{C183D7F6-B498-43B3-948B-1728B52AA6E4}">
                <adec:decorative xmlns:adec="http://schemas.microsoft.com/office/drawing/2017/decorative" val="1"/>
              </a:ext>
            </a:extLst>
          </p:cNvPr>
          <p:cNvGrpSpPr/>
          <p:nvPr/>
        </p:nvGrpSpPr>
        <p:grpSpPr>
          <a:xfrm>
            <a:off x="8399216" y="2209801"/>
            <a:ext cx="3028274" cy="2841080"/>
            <a:chOff x="8399216" y="2209801"/>
            <a:chExt cx="3028274" cy="2841080"/>
          </a:xfrm>
        </p:grpSpPr>
        <p:pic>
          <p:nvPicPr>
            <p:cNvPr id="23" name="Graphic 22">
              <a:extLst>
                <a:ext uri="{FF2B5EF4-FFF2-40B4-BE49-F238E27FC236}">
                  <a16:creationId xmlns:a16="http://schemas.microsoft.com/office/drawing/2014/main" id="{ABBBBD55-3A49-CA1D-21E3-1692B01EC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216" y="2209801"/>
              <a:ext cx="2079379" cy="2079379"/>
            </a:xfrm>
            <a:prstGeom prst="rect">
              <a:avLst/>
            </a:prstGeom>
          </p:spPr>
        </p:pic>
        <p:sp>
          <p:nvSpPr>
            <p:cNvPr id="24" name="Oval 23">
              <a:extLst>
                <a:ext uri="{FF2B5EF4-FFF2-40B4-BE49-F238E27FC236}">
                  <a16:creationId xmlns:a16="http://schemas.microsoft.com/office/drawing/2014/main" id="{0ACC6F08-D730-3DF8-D3A1-18D4D4DCE437}"/>
                </a:ext>
              </a:extLst>
            </p:cNvPr>
            <p:cNvSpPr/>
            <p:nvPr/>
          </p:nvSpPr>
          <p:spPr bwMode="auto">
            <a:xfrm>
              <a:off x="9927990" y="3551381"/>
              <a:ext cx="1499500" cy="1499500"/>
            </a:xfrm>
            <a:prstGeom prst="ellipse">
              <a:avLst/>
            </a:prstGeom>
            <a:solidFill>
              <a:srgbClr val="FFFFFF"/>
            </a:solidFill>
            <a:ln w="9525" cap="flat" cmpd="sng" algn="ctr">
              <a:noFill/>
              <a:prstDash val="solid"/>
              <a:headEnd type="none" w="med" len="med"/>
              <a:tailEnd type="none" w="med" len="med"/>
            </a:ln>
            <a:effectLst>
              <a:outerShdw blurRad="260284"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5C5AD4"/>
                </a:solidFill>
                <a:latin typeface="Segoe UI"/>
                <a:cs typeface="Segoe UI" pitchFamily="34" charset="0"/>
              </a:endParaRPr>
            </a:p>
          </p:txBody>
        </p:sp>
        <p:pic>
          <p:nvPicPr>
            <p:cNvPr id="26" name="Graphic 25">
              <a:extLst>
                <a:ext uri="{FF2B5EF4-FFF2-40B4-BE49-F238E27FC236}">
                  <a16:creationId xmlns:a16="http://schemas.microsoft.com/office/drawing/2014/main" id="{13922352-E48B-2ACE-D5D7-7FBD94C31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4737" y="3838128"/>
              <a:ext cx="926006" cy="926006"/>
            </a:xfrm>
            <a:prstGeom prst="rect">
              <a:avLst/>
            </a:prstGeom>
          </p:spPr>
        </p:pic>
      </p:grpSp>
    </p:spTree>
    <p:extLst>
      <p:ext uri="{BB962C8B-B14F-4D97-AF65-F5344CB8AC3E}">
        <p14:creationId xmlns:p14="http://schemas.microsoft.com/office/powerpoint/2010/main" val="41021109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797977"/>
            <a:ext cx="5515781" cy="1231106"/>
          </a:xfrm>
        </p:spPr>
        <p:txBody>
          <a:bodyPr/>
          <a:lstStyle/>
          <a:p>
            <a:pPr>
              <a:lnSpc>
                <a:spcPct val="100000"/>
              </a:lnSpc>
            </a:pPr>
            <a:r>
              <a:rPr lang="en-US">
                <a:latin typeface="Segoe UI Semibold" panose="020B0502040204020203" pitchFamily="34" charset="0"/>
                <a:ea typeface="Segoe UI Semibold" panose="020B0502040204020203" pitchFamily="34" charset="0"/>
                <a:cs typeface="Segoe UI Semibold" panose="020B0502040204020203" pitchFamily="34" charset="0"/>
              </a:rPr>
              <a:t>High availability and business continuity</a:t>
            </a:r>
          </a:p>
        </p:txBody>
      </p:sp>
      <p:grpSp>
        <p:nvGrpSpPr>
          <p:cNvPr id="11" name="Group 78">
            <a:extLst>
              <a:ext uri="{FF2B5EF4-FFF2-40B4-BE49-F238E27FC236}">
                <a16:creationId xmlns:a16="http://schemas.microsoft.com/office/drawing/2014/main" id="{6F31E33E-7B51-4554-A2C6-6D3214188E54}"/>
              </a:ext>
              <a:ext uri="{C183D7F6-B498-43B3-948B-1728B52AA6E4}">
                <adec:decorative xmlns:adec="http://schemas.microsoft.com/office/drawing/2017/decorative" val="1"/>
              </a:ext>
            </a:extLst>
          </p:cNvPr>
          <p:cNvGrpSpPr>
            <a:grpSpLocks noChangeAspect="1"/>
          </p:cNvGrpSpPr>
          <p:nvPr/>
        </p:nvGrpSpPr>
        <p:grpSpPr bwMode="auto">
          <a:xfrm>
            <a:off x="7654587" y="1931822"/>
            <a:ext cx="2994356" cy="2994356"/>
            <a:chOff x="3413" y="999"/>
            <a:chExt cx="312" cy="312"/>
          </a:xfrm>
        </p:grpSpPr>
        <p:sp>
          <p:nvSpPr>
            <p:cNvPr id="12" name="AutoShape 77">
              <a:extLst>
                <a:ext uri="{FF2B5EF4-FFF2-40B4-BE49-F238E27FC236}">
                  <a16:creationId xmlns:a16="http://schemas.microsoft.com/office/drawing/2014/main" id="{2E55579C-D2E5-4C95-B483-DB186A73A318}"/>
                </a:ext>
              </a:extLst>
            </p:cNvPr>
            <p:cNvSpPr>
              <a:spLocks noChangeAspect="1" noChangeArrowheads="1" noTextEdit="1"/>
            </p:cNvSpPr>
            <p:nvPr/>
          </p:nvSpPr>
          <p:spPr bwMode="auto">
            <a:xfrm>
              <a:off x="34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79">
              <a:extLst>
                <a:ext uri="{FF2B5EF4-FFF2-40B4-BE49-F238E27FC236}">
                  <a16:creationId xmlns:a16="http://schemas.microsoft.com/office/drawing/2014/main" id="{84F51C43-F5FD-43D4-B482-8E6A1B96AB71}"/>
                </a:ext>
              </a:extLst>
            </p:cNvPr>
            <p:cNvSpPr>
              <a:spLocks noChangeArrowheads="1"/>
            </p:cNvSpPr>
            <p:nvPr/>
          </p:nvSpPr>
          <p:spPr bwMode="auto">
            <a:xfrm>
              <a:off x="3515" y="1106"/>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80">
              <a:extLst>
                <a:ext uri="{FF2B5EF4-FFF2-40B4-BE49-F238E27FC236}">
                  <a16:creationId xmlns:a16="http://schemas.microsoft.com/office/drawing/2014/main" id="{3E771873-4220-481C-80D1-A673AF828AFA}"/>
                </a:ext>
              </a:extLst>
            </p:cNvPr>
            <p:cNvSpPr>
              <a:spLocks/>
            </p:cNvSpPr>
            <p:nvPr/>
          </p:nvSpPr>
          <p:spPr bwMode="auto">
            <a:xfrm>
              <a:off x="3506" y="1155"/>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Oval 81">
              <a:extLst>
                <a:ext uri="{FF2B5EF4-FFF2-40B4-BE49-F238E27FC236}">
                  <a16:creationId xmlns:a16="http://schemas.microsoft.com/office/drawing/2014/main" id="{7FE66D04-0B7B-41D1-B8A2-64531F2A8CAC}"/>
                </a:ext>
              </a:extLst>
            </p:cNvPr>
            <p:cNvSpPr>
              <a:spLocks noChangeArrowheads="1"/>
            </p:cNvSpPr>
            <p:nvPr/>
          </p:nvSpPr>
          <p:spPr bwMode="auto">
            <a:xfrm>
              <a:off x="3572" y="1123"/>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82">
              <a:extLst>
                <a:ext uri="{FF2B5EF4-FFF2-40B4-BE49-F238E27FC236}">
                  <a16:creationId xmlns:a16="http://schemas.microsoft.com/office/drawing/2014/main" id="{A110C64D-0F55-4E33-8C40-9303FFF736AE}"/>
                </a:ext>
              </a:extLst>
            </p:cNvPr>
            <p:cNvSpPr>
              <a:spLocks/>
            </p:cNvSpPr>
            <p:nvPr/>
          </p:nvSpPr>
          <p:spPr bwMode="auto">
            <a:xfrm>
              <a:off x="3413" y="999"/>
              <a:ext cx="312" cy="312"/>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83">
              <a:extLst>
                <a:ext uri="{FF2B5EF4-FFF2-40B4-BE49-F238E27FC236}">
                  <a16:creationId xmlns:a16="http://schemas.microsoft.com/office/drawing/2014/main" id="{CA34240F-D367-4D65-9301-6C191F884AE0}"/>
                </a:ext>
              </a:extLst>
            </p:cNvPr>
            <p:cNvSpPr>
              <a:spLocks/>
            </p:cNvSpPr>
            <p:nvPr/>
          </p:nvSpPr>
          <p:spPr bwMode="auto">
            <a:xfrm>
              <a:off x="3413" y="1029"/>
              <a:ext cx="88" cy="87"/>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02001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10D5-26F0-474D-B578-1D884425AC21}"/>
              </a:ext>
            </a:extLst>
          </p:cNvPr>
          <p:cNvSpPr>
            <a:spLocks noGrp="1"/>
          </p:cNvSpPr>
          <p:nvPr>
            <p:ph type="title"/>
          </p:nvPr>
        </p:nvSpPr>
        <p:spPr/>
        <p:txBody>
          <a:bodyPr>
            <a:normAutofit/>
          </a:bodyPr>
          <a:lstStyle/>
          <a:p>
            <a:r>
              <a:rPr lang="en-US" sz="3200"/>
              <a:t>High Availability Flexible Server</a:t>
            </a:r>
          </a:p>
        </p:txBody>
      </p:sp>
      <p:sp>
        <p:nvSpPr>
          <p:cNvPr id="12" name="Freeform 11">
            <a:extLst>
              <a:ext uri="{FF2B5EF4-FFF2-40B4-BE49-F238E27FC236}">
                <a16:creationId xmlns:a16="http://schemas.microsoft.com/office/drawing/2014/main" id="{4BB2C484-778A-9143-A4D3-242569F27D04}"/>
              </a:ext>
            </a:extLst>
          </p:cNvPr>
          <p:cNvSpPr/>
          <p:nvPr/>
        </p:nvSpPr>
        <p:spPr>
          <a:xfrm>
            <a:off x="588262" y="1457906"/>
            <a:ext cx="8289519" cy="4060455"/>
          </a:xfrm>
          <a:custGeom>
            <a:avLst/>
            <a:gdLst>
              <a:gd name="connsiteX0" fmla="*/ 0 w 6740509"/>
              <a:gd name="connsiteY0" fmla="*/ 0 h 724353"/>
              <a:gd name="connsiteX1" fmla="*/ 6740509 w 6740509"/>
              <a:gd name="connsiteY1" fmla="*/ 0 h 724353"/>
              <a:gd name="connsiteX2" fmla="*/ 6740509 w 6740509"/>
              <a:gd name="connsiteY2" fmla="*/ 724353 h 724353"/>
              <a:gd name="connsiteX3" fmla="*/ 0 w 6740509"/>
              <a:gd name="connsiteY3" fmla="*/ 724353 h 724353"/>
              <a:gd name="connsiteX4" fmla="*/ 0 w 6740509"/>
              <a:gd name="connsiteY4" fmla="*/ 0 h 724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509" h="724353">
                <a:moveTo>
                  <a:pt x="0" y="0"/>
                </a:moveTo>
                <a:lnTo>
                  <a:pt x="6740509" y="0"/>
                </a:lnTo>
                <a:lnTo>
                  <a:pt x="6740509" y="724353"/>
                </a:lnTo>
                <a:lnTo>
                  <a:pt x="0" y="7243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661" tIns="76661" rIns="76661" bIns="76661" numCol="1" spcCol="1270" anchor="t" anchorCtr="0">
            <a:noAutofit/>
          </a:bodyPr>
          <a:lstStyle/>
          <a:p>
            <a:pPr marL="230188" lvl="0" indent="-230188" algn="l" defTabSz="711200">
              <a:spcBef>
                <a:spcPts val="600"/>
              </a:spcBef>
              <a:spcAft>
                <a:spcPts val="900"/>
              </a:spcAft>
              <a:buFont typeface="Arial" panose="020B0604020202020204" pitchFamily="34" charset="0"/>
              <a:buChar char="•"/>
            </a:pPr>
            <a:r>
              <a:rPr lang="en-US" b="0" i="0" dirty="0">
                <a:solidFill>
                  <a:srgbClr val="171717"/>
                </a:solidFill>
                <a:effectLst/>
              </a:rPr>
              <a:t>When high availability is configured, Flexible Server automatically provisions and manages a standby replica.</a:t>
            </a:r>
          </a:p>
          <a:p>
            <a:pPr marL="230188" lvl="0" indent="-230188" algn="l" defTabSz="711200">
              <a:spcBef>
                <a:spcPts val="600"/>
              </a:spcBef>
              <a:spcAft>
                <a:spcPts val="900"/>
              </a:spcAft>
              <a:buFont typeface="Arial" panose="020B0604020202020204" pitchFamily="34" charset="0"/>
              <a:buChar char="•"/>
            </a:pPr>
            <a:r>
              <a:rPr lang="en-US" dirty="0"/>
              <a:t>Zero data loss in the event of a planned or unplanned failover.</a:t>
            </a:r>
          </a:p>
          <a:p>
            <a:pPr marL="230188" indent="-230188" defTabSz="711200">
              <a:spcBef>
                <a:spcPts val="600"/>
              </a:spcBef>
              <a:spcAft>
                <a:spcPts val="900"/>
              </a:spcAft>
              <a:buFont typeface="Arial" panose="020B0604020202020204" pitchFamily="34" charset="0"/>
              <a:buChar char="•"/>
            </a:pPr>
            <a:r>
              <a:rPr lang="en-US" dirty="0"/>
              <a:t>Automatic failure detection and failovers using internal monitoring mechanisms.</a:t>
            </a:r>
          </a:p>
          <a:p>
            <a:pPr marL="230188" indent="-230188" defTabSz="711200">
              <a:spcBef>
                <a:spcPts val="600"/>
              </a:spcBef>
              <a:spcAft>
                <a:spcPts val="900"/>
              </a:spcAft>
              <a:buFont typeface="Arial" panose="020B0604020202020204" pitchFamily="34" charset="0"/>
              <a:buChar char="•"/>
            </a:pPr>
            <a:r>
              <a:rPr lang="en-US" dirty="0"/>
              <a:t>High uptime during planned and unplanned outages.</a:t>
            </a:r>
          </a:p>
          <a:p>
            <a:pPr marL="230188" indent="-230188" defTabSz="711200">
              <a:spcBef>
                <a:spcPts val="600"/>
              </a:spcBef>
              <a:spcAft>
                <a:spcPts val="600"/>
              </a:spcAft>
              <a:buFont typeface="Arial" panose="020B0604020202020204" pitchFamily="34" charset="0"/>
              <a:buChar char="•"/>
            </a:pPr>
            <a:r>
              <a:rPr lang="en-US" b="0" i="0" dirty="0">
                <a:solidFill>
                  <a:srgbClr val="171717"/>
                </a:solidFill>
                <a:effectLst/>
              </a:rPr>
              <a:t>Two high availability architectural models:</a:t>
            </a:r>
          </a:p>
          <a:p>
            <a:pPr marL="684213" lvl="1" indent="-171450" defTabSz="711200">
              <a:lnSpc>
                <a:spcPct val="110000"/>
              </a:lnSpc>
              <a:spcBef>
                <a:spcPct val="0"/>
              </a:spcBef>
              <a:spcAft>
                <a:spcPts val="400"/>
              </a:spcAft>
              <a:buFont typeface="Arial" panose="020B0604020202020204" pitchFamily="34" charset="0"/>
              <a:buChar char="•"/>
            </a:pPr>
            <a:r>
              <a:rPr lang="en-US" sz="1400" cap="small" dirty="0">
                <a:solidFill>
                  <a:schemeClr val="accent1"/>
                </a:solidFill>
                <a:latin typeface="+mj-lt"/>
              </a:rPr>
              <a:t>Same-zone HA</a:t>
            </a:r>
          </a:p>
          <a:p>
            <a:pPr marL="684213" lvl="1" indent="-171450" defTabSz="711200">
              <a:lnSpc>
                <a:spcPct val="110000"/>
              </a:lnSpc>
              <a:spcBef>
                <a:spcPct val="0"/>
              </a:spcBef>
              <a:buFont typeface="Arial" panose="020B0604020202020204" pitchFamily="34" charset="0"/>
              <a:buChar char="•"/>
            </a:pPr>
            <a:r>
              <a:rPr lang="en-US" sz="1400" i="0" cap="small" dirty="0">
                <a:solidFill>
                  <a:schemeClr val="accent1"/>
                </a:solidFill>
                <a:effectLst/>
                <a:latin typeface="+mj-lt"/>
              </a:rPr>
              <a:t>Zone-redundant HA</a:t>
            </a:r>
          </a:p>
        </p:txBody>
      </p:sp>
      <p:grpSp>
        <p:nvGrpSpPr>
          <p:cNvPr id="9" name="Group 8" descr="Zone-redundant HA&#10;">
            <a:extLst>
              <a:ext uri="{FF2B5EF4-FFF2-40B4-BE49-F238E27FC236}">
                <a16:creationId xmlns:a16="http://schemas.microsoft.com/office/drawing/2014/main" id="{F29F520C-BD67-4AE0-3BD1-3F399ED40419}"/>
              </a:ext>
            </a:extLst>
          </p:cNvPr>
          <p:cNvGrpSpPr/>
          <p:nvPr/>
        </p:nvGrpSpPr>
        <p:grpSpPr>
          <a:xfrm>
            <a:off x="9134865" y="3991216"/>
            <a:ext cx="2778229" cy="2400800"/>
            <a:chOff x="9134865" y="4246139"/>
            <a:chExt cx="2778229" cy="2400800"/>
          </a:xfrm>
        </p:grpSpPr>
        <p:sp>
          <p:nvSpPr>
            <p:cNvPr id="4" name="Rectangle 3">
              <a:extLst>
                <a:ext uri="{FF2B5EF4-FFF2-40B4-BE49-F238E27FC236}">
                  <a16:creationId xmlns:a16="http://schemas.microsoft.com/office/drawing/2014/main" id="{7759B44E-47EC-41D0-8206-7E9A77010D79}"/>
                </a:ext>
              </a:extLst>
            </p:cNvPr>
            <p:cNvSpPr/>
            <p:nvPr/>
          </p:nvSpPr>
          <p:spPr>
            <a:xfrm>
              <a:off x="9954341" y="4982244"/>
              <a:ext cx="1077018" cy="63870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(AZ-1)</a:t>
              </a:r>
            </a:p>
          </p:txBody>
        </p:sp>
        <p:sp>
          <p:nvSpPr>
            <p:cNvPr id="10" name="Rectangle 9">
              <a:extLst>
                <a:ext uri="{FF2B5EF4-FFF2-40B4-BE49-F238E27FC236}">
                  <a16:creationId xmlns:a16="http://schemas.microsoft.com/office/drawing/2014/main" id="{D8BB6C66-1458-4F74-B42E-74D994E6BB03}"/>
                </a:ext>
              </a:extLst>
            </p:cNvPr>
            <p:cNvSpPr/>
            <p:nvPr/>
          </p:nvSpPr>
          <p:spPr>
            <a:xfrm>
              <a:off x="9954340" y="5868912"/>
              <a:ext cx="1077018" cy="638702"/>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Standby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(AZ-</a:t>
              </a:r>
              <a:r>
                <a:rPr kumimoji="0" lang="en-US" sz="1100" b="1" i="0" u="none" strike="noStrike" kern="1200" cap="none" spc="0" normalizeH="0" baseline="0" noProof="0">
                  <a:ln>
                    <a:noFill/>
                  </a:ln>
                  <a:solidFill>
                    <a:prstClr val="black"/>
                  </a:solidFill>
                  <a:effectLst/>
                  <a:uLnTx/>
                  <a:uFillTx/>
                  <a:latin typeface="Segoe UI"/>
                  <a:ea typeface="+mn-ea"/>
                  <a:cs typeface="+mn-cs"/>
                </a:rPr>
                <a:t>2</a:t>
              </a:r>
              <a:r>
                <a:rPr kumimoji="0" lang="en-US" sz="1100" b="0" i="0" u="none" strike="noStrike" kern="1200" cap="none" spc="0" normalizeH="0" baseline="0" noProof="0">
                  <a:ln>
                    <a:noFill/>
                  </a:ln>
                  <a:solidFill>
                    <a:prstClr val="black"/>
                  </a:solidFill>
                  <a:effectLst/>
                  <a:uLnTx/>
                  <a:uFillTx/>
                  <a:latin typeface="Segoe UI"/>
                  <a:ea typeface="+mn-ea"/>
                  <a:cs typeface="+mn-cs"/>
                </a:rPr>
                <a:t>)</a:t>
              </a:r>
            </a:p>
          </p:txBody>
        </p:sp>
        <p:sp>
          <p:nvSpPr>
            <p:cNvPr id="6" name="Rectangle 5">
              <a:extLst>
                <a:ext uri="{FF2B5EF4-FFF2-40B4-BE49-F238E27FC236}">
                  <a16:creationId xmlns:a16="http://schemas.microsoft.com/office/drawing/2014/main" id="{D504D5B2-8A84-433E-A8AA-1264FB043735}"/>
                </a:ext>
              </a:extLst>
            </p:cNvPr>
            <p:cNvSpPr/>
            <p:nvPr/>
          </p:nvSpPr>
          <p:spPr>
            <a:xfrm>
              <a:off x="9141321" y="4875882"/>
              <a:ext cx="2771773" cy="1771057"/>
            </a:xfrm>
            <a:prstGeom prst="rect">
              <a:avLst/>
            </a:prstGeom>
            <a:noFill/>
            <a:ln>
              <a:solidFill>
                <a:schemeClr val="bg2">
                  <a:lumMod val="2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1" name="Connector: Elbow 10">
              <a:extLst>
                <a:ext uri="{FF2B5EF4-FFF2-40B4-BE49-F238E27FC236}">
                  <a16:creationId xmlns:a16="http://schemas.microsoft.com/office/drawing/2014/main" id="{6CDC94CE-6355-467B-97EF-420494CB6E09}"/>
                </a:ext>
              </a:extLst>
            </p:cNvPr>
            <p:cNvCxnSpPr>
              <a:stCxn id="4" idx="2"/>
              <a:endCxn id="10" idx="0"/>
            </p:cNvCxnSpPr>
            <p:nvPr/>
          </p:nvCxnSpPr>
          <p:spPr>
            <a:xfrm rot="5400000">
              <a:off x="10368867" y="5744929"/>
              <a:ext cx="247966" cy="1"/>
            </a:xfrm>
            <a:prstGeom prst="bentConnector3">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303819-9257-4B2F-B5A1-92393B5D5A90}"/>
                </a:ext>
              </a:extLst>
            </p:cNvPr>
            <p:cNvSpPr txBox="1"/>
            <p:nvPr/>
          </p:nvSpPr>
          <p:spPr>
            <a:xfrm>
              <a:off x="9134865" y="4246139"/>
              <a:ext cx="2771772" cy="338554"/>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0" normalizeH="0" noProof="0" dirty="0">
                  <a:ln>
                    <a:noFill/>
                  </a:ln>
                  <a:solidFill>
                    <a:prstClr val="white"/>
                  </a:solidFill>
                  <a:effectLst/>
                  <a:uLnTx/>
                  <a:uFillTx/>
                  <a:latin typeface="+mj-lt"/>
                  <a:ea typeface="+mn-ea"/>
                  <a:cs typeface="+mn-cs"/>
                </a:rPr>
                <a:t>Zone-redundant HA</a:t>
              </a:r>
            </a:p>
          </p:txBody>
        </p:sp>
        <p:sp>
          <p:nvSpPr>
            <p:cNvPr id="8" name="TextBox 7">
              <a:extLst>
                <a:ext uri="{FF2B5EF4-FFF2-40B4-BE49-F238E27FC236}">
                  <a16:creationId xmlns:a16="http://schemas.microsoft.com/office/drawing/2014/main" id="{4D4C47D4-70B7-4D1D-8258-1A975C891B4A}"/>
                </a:ext>
              </a:extLst>
            </p:cNvPr>
            <p:cNvSpPr txBox="1"/>
            <p:nvPr/>
          </p:nvSpPr>
          <p:spPr>
            <a:xfrm>
              <a:off x="9141322" y="4628928"/>
              <a:ext cx="2771772" cy="26161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white"/>
                  </a:solidFill>
                  <a:effectLst/>
                  <a:uLnTx/>
                  <a:uFillTx/>
                  <a:latin typeface="+mj-lt"/>
                  <a:ea typeface="+mn-ea"/>
                  <a:cs typeface="+mn-cs"/>
                </a:rPr>
                <a:t>Region 1</a:t>
              </a:r>
              <a:endParaRPr kumimoji="0" lang="en-US" sz="800" i="0" u="none" strike="noStrike" kern="1200" cap="none" spc="0" normalizeH="0" baseline="0" noProof="0">
                <a:ln>
                  <a:noFill/>
                </a:ln>
                <a:solidFill>
                  <a:prstClr val="white"/>
                </a:solidFill>
                <a:effectLst/>
                <a:uLnTx/>
                <a:uFillTx/>
                <a:latin typeface="+mj-lt"/>
                <a:ea typeface="+mn-ea"/>
                <a:cs typeface="+mn-cs"/>
              </a:endParaRPr>
            </a:p>
          </p:txBody>
        </p:sp>
      </p:grpSp>
      <p:grpSp>
        <p:nvGrpSpPr>
          <p:cNvPr id="5" name="Group 4" descr="Same-zone HA&#10;">
            <a:extLst>
              <a:ext uri="{FF2B5EF4-FFF2-40B4-BE49-F238E27FC236}">
                <a16:creationId xmlns:a16="http://schemas.microsoft.com/office/drawing/2014/main" id="{C36C8E92-24F0-EEE9-DFFC-17DB7FEEF6A6}"/>
              </a:ext>
            </a:extLst>
          </p:cNvPr>
          <p:cNvGrpSpPr/>
          <p:nvPr/>
        </p:nvGrpSpPr>
        <p:grpSpPr>
          <a:xfrm>
            <a:off x="9134865" y="1411360"/>
            <a:ext cx="2778229" cy="2400800"/>
            <a:chOff x="9134865" y="1666283"/>
            <a:chExt cx="2778229" cy="2400800"/>
          </a:xfrm>
        </p:grpSpPr>
        <p:sp>
          <p:nvSpPr>
            <p:cNvPr id="30" name="Rectangle 29">
              <a:extLst>
                <a:ext uri="{FF2B5EF4-FFF2-40B4-BE49-F238E27FC236}">
                  <a16:creationId xmlns:a16="http://schemas.microsoft.com/office/drawing/2014/main" id="{15FF5A00-4424-41E8-AE9C-5C20210117EC}"/>
                </a:ext>
              </a:extLst>
            </p:cNvPr>
            <p:cNvSpPr/>
            <p:nvPr/>
          </p:nvSpPr>
          <p:spPr>
            <a:xfrm>
              <a:off x="9954341" y="2402388"/>
              <a:ext cx="1077018" cy="63870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(AZ-1)</a:t>
              </a:r>
            </a:p>
          </p:txBody>
        </p:sp>
        <p:sp>
          <p:nvSpPr>
            <p:cNvPr id="31" name="Rectangle 30">
              <a:extLst>
                <a:ext uri="{FF2B5EF4-FFF2-40B4-BE49-F238E27FC236}">
                  <a16:creationId xmlns:a16="http://schemas.microsoft.com/office/drawing/2014/main" id="{DE6668AC-9E32-4EEC-812B-45EE20AEA451}"/>
                </a:ext>
              </a:extLst>
            </p:cNvPr>
            <p:cNvSpPr/>
            <p:nvPr/>
          </p:nvSpPr>
          <p:spPr>
            <a:xfrm>
              <a:off x="9954340" y="3289056"/>
              <a:ext cx="1077018" cy="638702"/>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Standby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(AZ-</a:t>
              </a:r>
              <a:r>
                <a:rPr kumimoji="0" lang="en-US" sz="1100" b="1" i="0" u="none" strike="noStrike" kern="1200" cap="none" spc="0" normalizeH="0" baseline="0" noProof="0">
                  <a:ln>
                    <a:noFill/>
                  </a:ln>
                  <a:solidFill>
                    <a:prstClr val="black"/>
                  </a:solidFill>
                  <a:effectLst/>
                  <a:uLnTx/>
                  <a:uFillTx/>
                  <a:latin typeface="Segoe UI"/>
                  <a:ea typeface="+mn-ea"/>
                  <a:cs typeface="+mn-cs"/>
                </a:rPr>
                <a:t>1</a:t>
              </a:r>
              <a:r>
                <a:rPr kumimoji="0" lang="en-US" sz="1100" b="0" i="0" u="none" strike="noStrike" kern="1200" cap="none" spc="0" normalizeH="0" baseline="0" noProof="0">
                  <a:ln>
                    <a:noFill/>
                  </a:ln>
                  <a:solidFill>
                    <a:prstClr val="black"/>
                  </a:solidFill>
                  <a:effectLst/>
                  <a:uLnTx/>
                  <a:uFillTx/>
                  <a:latin typeface="Segoe UI"/>
                  <a:ea typeface="+mn-ea"/>
                  <a:cs typeface="+mn-cs"/>
                </a:rPr>
                <a:t>)</a:t>
              </a:r>
            </a:p>
          </p:txBody>
        </p:sp>
        <p:sp>
          <p:nvSpPr>
            <p:cNvPr id="32" name="Rectangle 31">
              <a:extLst>
                <a:ext uri="{FF2B5EF4-FFF2-40B4-BE49-F238E27FC236}">
                  <a16:creationId xmlns:a16="http://schemas.microsoft.com/office/drawing/2014/main" id="{0D047F68-4843-4EE8-AB88-BFA9ADEC7610}"/>
                </a:ext>
              </a:extLst>
            </p:cNvPr>
            <p:cNvSpPr/>
            <p:nvPr/>
          </p:nvSpPr>
          <p:spPr>
            <a:xfrm>
              <a:off x="9141321" y="2296026"/>
              <a:ext cx="2771773" cy="1771057"/>
            </a:xfrm>
            <a:prstGeom prst="rect">
              <a:avLst/>
            </a:prstGeom>
            <a:noFill/>
            <a:ln>
              <a:solidFill>
                <a:schemeClr val="bg2">
                  <a:lumMod val="2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3" name="Connector: Elbow 32">
              <a:extLst>
                <a:ext uri="{FF2B5EF4-FFF2-40B4-BE49-F238E27FC236}">
                  <a16:creationId xmlns:a16="http://schemas.microsoft.com/office/drawing/2014/main" id="{6C3352B7-59FC-40E0-A9E5-84E379FD55D8}"/>
                </a:ext>
              </a:extLst>
            </p:cNvPr>
            <p:cNvCxnSpPr>
              <a:stCxn id="30" idx="2"/>
              <a:endCxn id="31" idx="0"/>
            </p:cNvCxnSpPr>
            <p:nvPr/>
          </p:nvCxnSpPr>
          <p:spPr>
            <a:xfrm rot="5400000">
              <a:off x="10368867" y="3165073"/>
              <a:ext cx="247966" cy="1"/>
            </a:xfrm>
            <a:prstGeom prst="bentConnector3">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FFE00F8-94AF-4ADD-945D-08F694D24A2C}"/>
                </a:ext>
              </a:extLst>
            </p:cNvPr>
            <p:cNvSpPr txBox="1"/>
            <p:nvPr/>
          </p:nvSpPr>
          <p:spPr>
            <a:xfrm>
              <a:off x="9134865" y="1666283"/>
              <a:ext cx="2771772" cy="338554"/>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0" normalizeH="0" noProof="0" dirty="0">
                  <a:ln>
                    <a:noFill/>
                  </a:ln>
                  <a:solidFill>
                    <a:prstClr val="white"/>
                  </a:solidFill>
                  <a:effectLst/>
                  <a:uLnTx/>
                  <a:uFillTx/>
                  <a:latin typeface="+mj-lt"/>
                  <a:ea typeface="+mn-ea"/>
                  <a:cs typeface="+mn-cs"/>
                </a:rPr>
                <a:t>Same-zone HA</a:t>
              </a:r>
            </a:p>
          </p:txBody>
        </p:sp>
        <p:sp>
          <p:nvSpPr>
            <p:cNvPr id="35" name="TextBox 34">
              <a:extLst>
                <a:ext uri="{FF2B5EF4-FFF2-40B4-BE49-F238E27FC236}">
                  <a16:creationId xmlns:a16="http://schemas.microsoft.com/office/drawing/2014/main" id="{064E3041-1B38-4D25-AC6F-4781471E393B}"/>
                </a:ext>
              </a:extLst>
            </p:cNvPr>
            <p:cNvSpPr txBox="1"/>
            <p:nvPr/>
          </p:nvSpPr>
          <p:spPr>
            <a:xfrm>
              <a:off x="9141322" y="2049072"/>
              <a:ext cx="2771772" cy="26161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prstClr val="white"/>
                  </a:solidFill>
                  <a:effectLst/>
                  <a:uLnTx/>
                  <a:uFillTx/>
                  <a:latin typeface="+mj-lt"/>
                  <a:ea typeface="+mn-ea"/>
                  <a:cs typeface="+mn-cs"/>
                </a:rPr>
                <a:t>Region 1</a:t>
              </a:r>
              <a:endParaRPr kumimoji="0" lang="en-US" sz="800" i="0" u="none" strike="noStrike" kern="1200" cap="none" spc="0" normalizeH="0" baseline="0" noProof="0">
                <a:ln>
                  <a:noFill/>
                </a:ln>
                <a:solidFill>
                  <a:prstClr val="white"/>
                </a:solidFill>
                <a:effectLst/>
                <a:uLnTx/>
                <a:uFillTx/>
                <a:latin typeface="+mj-lt"/>
                <a:ea typeface="+mn-ea"/>
                <a:cs typeface="+mn-cs"/>
              </a:endParaRPr>
            </a:p>
          </p:txBody>
        </p:sp>
      </p:grpSp>
    </p:spTree>
    <p:extLst>
      <p:ext uri="{BB962C8B-B14F-4D97-AF65-F5344CB8AC3E}">
        <p14:creationId xmlns:p14="http://schemas.microsoft.com/office/powerpoint/2010/main" val="15082067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a:xfrm>
            <a:off x="588263" y="141317"/>
            <a:ext cx="11018520" cy="553998"/>
          </a:xfrm>
        </p:spPr>
        <p:txBody>
          <a:bodyPr>
            <a:normAutofit/>
          </a:bodyPr>
          <a:lstStyle/>
          <a:p>
            <a:r>
              <a:rPr lang="en-US" sz="3200" dirty="0"/>
              <a:t>Flexible Server Zone-redundant HA architecture</a:t>
            </a:r>
          </a:p>
        </p:txBody>
      </p:sp>
      <p:grpSp>
        <p:nvGrpSpPr>
          <p:cNvPr id="13" name="Group 12" descr="architecture diagram">
            <a:extLst>
              <a:ext uri="{FF2B5EF4-FFF2-40B4-BE49-F238E27FC236}">
                <a16:creationId xmlns:a16="http://schemas.microsoft.com/office/drawing/2014/main" id="{0B36D9E4-A6BD-53CD-CE3D-265A2BCAA32F}"/>
              </a:ext>
            </a:extLst>
          </p:cNvPr>
          <p:cNvGrpSpPr/>
          <p:nvPr/>
        </p:nvGrpSpPr>
        <p:grpSpPr>
          <a:xfrm>
            <a:off x="393992" y="664674"/>
            <a:ext cx="11590919" cy="6051937"/>
            <a:chOff x="393992" y="664674"/>
            <a:chExt cx="11590919" cy="6051937"/>
          </a:xfrm>
        </p:grpSpPr>
        <p:grpSp>
          <p:nvGrpSpPr>
            <p:cNvPr id="3" name="Group 2" descr="architecture diagram">
              <a:extLst>
                <a:ext uri="{FF2B5EF4-FFF2-40B4-BE49-F238E27FC236}">
                  <a16:creationId xmlns:a16="http://schemas.microsoft.com/office/drawing/2014/main" id="{A087C07F-3A22-6346-BD3B-39EF7D5E39A5}"/>
                </a:ext>
              </a:extLst>
            </p:cNvPr>
            <p:cNvGrpSpPr/>
            <p:nvPr/>
          </p:nvGrpSpPr>
          <p:grpSpPr>
            <a:xfrm>
              <a:off x="393992" y="664674"/>
              <a:ext cx="11590919" cy="6051937"/>
              <a:chOff x="393992" y="664674"/>
              <a:chExt cx="11590919" cy="6051937"/>
            </a:xfrm>
          </p:grpSpPr>
          <p:sp>
            <p:nvSpPr>
              <p:cNvPr id="4" name="Rectangle 3">
                <a:extLst>
                  <a:ext uri="{FF2B5EF4-FFF2-40B4-BE49-F238E27FC236}">
                    <a16:creationId xmlns:a16="http://schemas.microsoft.com/office/drawing/2014/main" id="{35A736B0-8249-4954-AF36-2D2EFB2534CE}"/>
                  </a:ext>
                </a:extLst>
              </p:cNvPr>
              <p:cNvSpPr/>
              <p:nvPr/>
            </p:nvSpPr>
            <p:spPr>
              <a:xfrm>
                <a:off x="424144" y="664674"/>
                <a:ext cx="11343711" cy="537214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37" name="Freeform: Shape 236">
                <a:extLst>
                  <a:ext uri="{FF2B5EF4-FFF2-40B4-BE49-F238E27FC236}">
                    <a16:creationId xmlns:a16="http://schemas.microsoft.com/office/drawing/2014/main" id="{A52C7663-52A5-4C35-BDE7-4FCBE323B670}"/>
                  </a:ext>
                </a:extLst>
              </p:cNvPr>
              <p:cNvSpPr/>
              <p:nvPr/>
            </p:nvSpPr>
            <p:spPr>
              <a:xfrm>
                <a:off x="4841005" y="2494096"/>
                <a:ext cx="2446196" cy="709179"/>
              </a:xfrm>
              <a:custGeom>
                <a:avLst/>
                <a:gdLst>
                  <a:gd name="connsiteX0" fmla="*/ 486769 w 2446196"/>
                  <a:gd name="connsiteY0" fmla="*/ 0 h 709179"/>
                  <a:gd name="connsiteX1" fmla="*/ 1959427 w 2446196"/>
                  <a:gd name="connsiteY1" fmla="*/ 0 h 709179"/>
                  <a:gd name="connsiteX2" fmla="*/ 1959427 w 2446196"/>
                  <a:gd name="connsiteY2" fmla="*/ 151758 h 709179"/>
                  <a:gd name="connsiteX3" fmla="*/ 2446196 w 2446196"/>
                  <a:gd name="connsiteY3" fmla="*/ 151758 h 709179"/>
                  <a:gd name="connsiteX4" fmla="*/ 2446196 w 2446196"/>
                  <a:gd name="connsiteY4" fmla="*/ 557420 h 709179"/>
                  <a:gd name="connsiteX5" fmla="*/ 1959427 w 2446196"/>
                  <a:gd name="connsiteY5" fmla="*/ 557420 h 709179"/>
                  <a:gd name="connsiteX6" fmla="*/ 1959427 w 2446196"/>
                  <a:gd name="connsiteY6" fmla="*/ 709179 h 709179"/>
                  <a:gd name="connsiteX7" fmla="*/ 486769 w 2446196"/>
                  <a:gd name="connsiteY7" fmla="*/ 709179 h 709179"/>
                  <a:gd name="connsiteX8" fmla="*/ 486769 w 2446196"/>
                  <a:gd name="connsiteY8" fmla="*/ 557420 h 709179"/>
                  <a:gd name="connsiteX9" fmla="*/ 0 w 2446196"/>
                  <a:gd name="connsiteY9" fmla="*/ 557420 h 709179"/>
                  <a:gd name="connsiteX10" fmla="*/ 0 w 2446196"/>
                  <a:gd name="connsiteY10" fmla="*/ 151758 h 709179"/>
                  <a:gd name="connsiteX11" fmla="*/ 486769 w 2446196"/>
                  <a:gd name="connsiteY11" fmla="*/ 151758 h 70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6196" h="709179">
                    <a:moveTo>
                      <a:pt x="486769" y="0"/>
                    </a:moveTo>
                    <a:lnTo>
                      <a:pt x="1959427" y="0"/>
                    </a:lnTo>
                    <a:lnTo>
                      <a:pt x="1959427" y="151758"/>
                    </a:lnTo>
                    <a:lnTo>
                      <a:pt x="2446196" y="151758"/>
                    </a:lnTo>
                    <a:lnTo>
                      <a:pt x="2446196" y="557420"/>
                    </a:lnTo>
                    <a:lnTo>
                      <a:pt x="1959427" y="557420"/>
                    </a:lnTo>
                    <a:lnTo>
                      <a:pt x="1959427" y="709179"/>
                    </a:lnTo>
                    <a:lnTo>
                      <a:pt x="486769" y="709179"/>
                    </a:lnTo>
                    <a:lnTo>
                      <a:pt x="486769" y="557420"/>
                    </a:lnTo>
                    <a:lnTo>
                      <a:pt x="0" y="557420"/>
                    </a:lnTo>
                    <a:lnTo>
                      <a:pt x="0" y="151758"/>
                    </a:lnTo>
                    <a:lnTo>
                      <a:pt x="486769" y="151758"/>
                    </a:lnTo>
                    <a:close/>
                  </a:path>
                </a:pathLst>
              </a:custGeom>
              <a:solidFill>
                <a:schemeClr val="bg1"/>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BB2957AE-7485-4E41-979D-3280832E4D5E}"/>
                  </a:ext>
                </a:extLst>
              </p:cNvPr>
              <p:cNvSpPr/>
              <p:nvPr/>
            </p:nvSpPr>
            <p:spPr bwMode="auto">
              <a:xfrm>
                <a:off x="424144" y="664674"/>
                <a:ext cx="11343711"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Region – 1</a:t>
                </a:r>
              </a:p>
            </p:txBody>
          </p:sp>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Zone-redundant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DEF0A10B-676F-4418-9AA0-60B729BD6BBA}"/>
                  </a:ext>
                </a:extLst>
              </p:cNvPr>
              <p:cNvSpPr/>
              <p:nvPr/>
            </p:nvSpPr>
            <p:spPr>
              <a:xfrm>
                <a:off x="520736" y="1165650"/>
                <a:ext cx="4620976"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C25BCDF1-6A5B-4703-882A-EFB2677794E0}"/>
                  </a:ext>
                </a:extLst>
              </p:cNvPr>
              <p:cNvSpPr txBox="1"/>
              <p:nvPr/>
            </p:nvSpPr>
            <p:spPr>
              <a:xfrm>
                <a:off x="515655" y="1150546"/>
                <a:ext cx="46260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Availability Zone 1 </a:t>
                </a:r>
              </a:p>
            </p:txBody>
          </p:sp>
          <p:grpSp>
            <p:nvGrpSpPr>
              <p:cNvPr id="16" name="Group 15">
                <a:extLst>
                  <a:ext uri="{FF2B5EF4-FFF2-40B4-BE49-F238E27FC236}">
                    <a16:creationId xmlns:a16="http://schemas.microsoft.com/office/drawing/2014/main" id="{D4865C6C-CC1F-49F9-BF3D-BE8A32D08DE5}"/>
                  </a:ext>
                </a:extLst>
              </p:cNvPr>
              <p:cNvGrpSpPr/>
              <p:nvPr/>
            </p:nvGrpSpPr>
            <p:grpSpPr>
              <a:xfrm>
                <a:off x="2588077" y="1585374"/>
                <a:ext cx="2449057" cy="3062077"/>
                <a:chOff x="3714750" y="2124075"/>
                <a:chExt cx="2801604" cy="3062077"/>
              </a:xfrm>
            </p:grpSpPr>
            <p:sp>
              <p:nvSpPr>
                <p:cNvPr id="18" name="Graphic 137">
                  <a:extLst>
                    <a:ext uri="{FF2B5EF4-FFF2-40B4-BE49-F238E27FC236}">
                      <a16:creationId xmlns:a16="http://schemas.microsoft.com/office/drawing/2014/main" id="{F4C83915-E5CC-48C5-8EF4-EB1AA419D51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BD4465F-4A84-4AE1-8041-4C628D43F36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Primary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67" name="Rectangle: Rounded Corners 66">
                <a:extLst>
                  <a:ext uri="{FF2B5EF4-FFF2-40B4-BE49-F238E27FC236}">
                    <a16:creationId xmlns:a16="http://schemas.microsoft.com/office/drawing/2014/main" id="{F4B41CC6-FF31-4C99-8713-CDFE07810EC1}"/>
                  </a:ext>
                </a:extLst>
              </p:cNvPr>
              <p:cNvSpPr/>
              <p:nvPr/>
            </p:nvSpPr>
            <p:spPr bwMode="auto">
              <a:xfrm>
                <a:off x="2744662" y="2191536"/>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4BC3A082-5993-46F7-B9CB-86690BA79A8B}"/>
                  </a:ext>
                </a:extLst>
              </p:cNvPr>
              <p:cNvSpPr/>
              <p:nvPr/>
            </p:nvSpPr>
            <p:spPr bwMode="auto">
              <a:xfrm>
                <a:off x="2754761"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85" name="Graphic 137">
                <a:extLst>
                  <a:ext uri="{FF2B5EF4-FFF2-40B4-BE49-F238E27FC236}">
                    <a16:creationId xmlns:a16="http://schemas.microsoft.com/office/drawing/2014/main" id="{6D9A17BF-322C-4491-9DE8-4C81749AF82E}"/>
                  </a:ext>
                </a:extLst>
              </p:cNvPr>
              <p:cNvSpPr/>
              <p:nvPr/>
            </p:nvSpPr>
            <p:spPr>
              <a:xfrm>
                <a:off x="2748450"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3F4DC5E6-F7C5-4128-BA40-FC5ACDFC2B35}"/>
                  </a:ext>
                </a:extLst>
              </p:cNvPr>
              <p:cNvSpPr/>
              <p:nvPr/>
            </p:nvSpPr>
            <p:spPr bwMode="auto">
              <a:xfrm>
                <a:off x="2775229"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lvl="0">
                  <a:defRPr/>
                </a:pPr>
                <a:r>
                  <a:rPr lang="en-US" sz="1000">
                    <a:solidFill>
                      <a:srgbClr val="000000"/>
                    </a:solidFill>
                    <a:latin typeface="Segoe UI Semibold"/>
                  </a:rPr>
                  <a:t>Premium Storage </a:t>
                </a:r>
                <a:r>
                  <a:rPr kumimoji="0" lang="en-US" sz="1000" b="0" i="0" u="none" strike="noStrike" kern="1200" cap="none" spc="0" normalizeH="0" baseline="0" noProof="0">
                    <a:ln>
                      <a:noFill/>
                    </a:ln>
                    <a:solidFill>
                      <a:srgbClr val="000000"/>
                    </a:solidFill>
                    <a:effectLst/>
                    <a:uLnTx/>
                    <a:uFillTx/>
                    <a:latin typeface="Segoe UI Semibold"/>
                    <a:ea typeface="+mn-ea"/>
                    <a:cs typeface="+mn-cs"/>
                  </a:rPr>
                  <a:t>(ZRS)</a:t>
                </a:r>
              </a:p>
            </p:txBody>
          </p:sp>
          <p:sp>
            <p:nvSpPr>
              <p:cNvPr id="87" name="Rectangle 86">
                <a:extLst>
                  <a:ext uri="{FF2B5EF4-FFF2-40B4-BE49-F238E27FC236}">
                    <a16:creationId xmlns:a16="http://schemas.microsoft.com/office/drawing/2014/main" id="{7CDD8B2D-1F9F-47AC-99E1-6F0A625D6AF6}"/>
                  </a:ext>
                </a:extLst>
              </p:cNvPr>
              <p:cNvSpPr/>
              <p:nvPr/>
            </p:nvSpPr>
            <p:spPr bwMode="auto">
              <a:xfrm>
                <a:off x="3915387"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a:t>
                </a:r>
                <a:r>
                  <a:rPr kumimoji="0" lang="en-US" sz="1000" b="0" i="0" u="none" strike="noStrike" kern="1200" cap="none" spc="0" normalizeH="0" baseline="0" noProof="0" err="1">
                    <a:ln>
                      <a:noFill/>
                    </a:ln>
                    <a:solidFill>
                      <a:srgbClr val="0078D4"/>
                    </a:solidFill>
                    <a:effectLst/>
                    <a:uLnTx/>
                    <a:uFillTx/>
                    <a:latin typeface="Segoe UI Semibold"/>
                    <a:ea typeface="+mn-ea"/>
                    <a:cs typeface="+mn-cs"/>
                  </a:rPr>
                  <a:t>binlog</a:t>
                </a:r>
                <a:endParaRPr kumimoji="0" lang="en-US" sz="1000" b="0"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88" name="Group 87">
                <a:extLst>
                  <a:ext uri="{FF2B5EF4-FFF2-40B4-BE49-F238E27FC236}">
                    <a16:creationId xmlns:a16="http://schemas.microsoft.com/office/drawing/2014/main" id="{5B37BD88-D12B-4B72-B8B4-8618DF79C680}"/>
                  </a:ext>
                </a:extLst>
              </p:cNvPr>
              <p:cNvGrpSpPr/>
              <p:nvPr/>
            </p:nvGrpSpPr>
            <p:grpSpPr>
              <a:xfrm>
                <a:off x="3405720" y="3897472"/>
                <a:ext cx="440160" cy="387624"/>
                <a:chOff x="4775329" y="4523956"/>
                <a:chExt cx="463266" cy="407971"/>
              </a:xfrm>
              <a:solidFill>
                <a:schemeClr val="accent1"/>
              </a:solidFill>
            </p:grpSpPr>
            <p:grpSp>
              <p:nvGrpSpPr>
                <p:cNvPr id="89" name="Graphic 3">
                  <a:extLst>
                    <a:ext uri="{FF2B5EF4-FFF2-40B4-BE49-F238E27FC236}">
                      <a16:creationId xmlns:a16="http://schemas.microsoft.com/office/drawing/2014/main" id="{53DFD6BB-7B73-4B1B-A871-73A72AA87AEB}"/>
                    </a:ext>
                  </a:extLst>
                </p:cNvPr>
                <p:cNvGrpSpPr/>
                <p:nvPr/>
              </p:nvGrpSpPr>
              <p:grpSpPr>
                <a:xfrm>
                  <a:off x="4775329" y="4523956"/>
                  <a:ext cx="245246" cy="351327"/>
                  <a:chOff x="6796635" y="1977497"/>
                  <a:chExt cx="548123" cy="785213"/>
                </a:xfrm>
                <a:grpFill/>
              </p:grpSpPr>
              <p:sp>
                <p:nvSpPr>
                  <p:cNvPr id="94" name="Freeform: Shape 93">
                    <a:extLst>
                      <a:ext uri="{FF2B5EF4-FFF2-40B4-BE49-F238E27FC236}">
                        <a16:creationId xmlns:a16="http://schemas.microsoft.com/office/drawing/2014/main" id="{80F98911-0B57-4C84-ABCE-08E86B21A18B}"/>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0B13B7-5AFE-4174-A559-95D32C9BCF32}"/>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CABCA92-F6AC-437A-A14E-CEA8419033F9}"/>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aphic 3">
                  <a:extLst>
                    <a:ext uri="{FF2B5EF4-FFF2-40B4-BE49-F238E27FC236}">
                      <a16:creationId xmlns:a16="http://schemas.microsoft.com/office/drawing/2014/main" id="{66D15C81-0042-4239-92BF-E03DD33B4058}"/>
                    </a:ext>
                  </a:extLst>
                </p:cNvPr>
                <p:cNvGrpSpPr/>
                <p:nvPr/>
              </p:nvGrpSpPr>
              <p:grpSpPr>
                <a:xfrm>
                  <a:off x="4993349" y="4580600"/>
                  <a:ext cx="245246" cy="351327"/>
                  <a:chOff x="6796635" y="1977497"/>
                  <a:chExt cx="548123" cy="785213"/>
                </a:xfrm>
                <a:grpFill/>
              </p:grpSpPr>
              <p:sp>
                <p:nvSpPr>
                  <p:cNvPr id="91" name="Freeform: Shape 90">
                    <a:extLst>
                      <a:ext uri="{FF2B5EF4-FFF2-40B4-BE49-F238E27FC236}">
                        <a16:creationId xmlns:a16="http://schemas.microsoft.com/office/drawing/2014/main" id="{E060C5C6-6A43-4C26-9883-F692D43401B5}"/>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EC4650A-3852-43AD-99C1-E8073A23A87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F71B42-80C9-4025-B226-95FCAB469991}"/>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Arrow: Down 98">
                <a:extLst>
                  <a:ext uri="{FF2B5EF4-FFF2-40B4-BE49-F238E27FC236}">
                    <a16:creationId xmlns:a16="http://schemas.microsoft.com/office/drawing/2014/main" id="{28E1FACD-5476-4590-A519-8F6C00489C8E}"/>
                  </a:ext>
                </a:extLst>
              </p:cNvPr>
              <p:cNvSpPr/>
              <p:nvPr/>
            </p:nvSpPr>
            <p:spPr>
              <a:xfrm>
                <a:off x="3441080" y="3388483"/>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2053A79-C3CE-418F-A859-1EFCFB3365EB}"/>
                  </a:ext>
                </a:extLst>
              </p:cNvPr>
              <p:cNvSpPr/>
              <p:nvPr/>
            </p:nvSpPr>
            <p:spPr>
              <a:xfrm>
                <a:off x="613663" y="1567629"/>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A0B978A3-353D-4FF8-BBF1-0E924294F837}"/>
                  </a:ext>
                </a:extLst>
              </p:cNvPr>
              <p:cNvSpPr/>
              <p:nvPr/>
            </p:nvSpPr>
            <p:spPr bwMode="auto">
              <a:xfrm>
                <a:off x="836023" y="1790327"/>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1D3CAC2-693E-42FB-B78B-C962C1945993}"/>
                  </a:ext>
                </a:extLst>
              </p:cNvPr>
              <p:cNvSpPr txBox="1"/>
              <p:nvPr/>
            </p:nvSpPr>
            <p:spPr>
              <a:xfrm>
                <a:off x="836020" y="2414273"/>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33" name="Group 32">
                <a:extLst>
                  <a:ext uri="{FF2B5EF4-FFF2-40B4-BE49-F238E27FC236}">
                    <a16:creationId xmlns:a16="http://schemas.microsoft.com/office/drawing/2014/main" id="{66011D8C-0D41-4E4E-8726-05B1C193BC8A}"/>
                  </a:ext>
                </a:extLst>
              </p:cNvPr>
              <p:cNvGrpSpPr/>
              <p:nvPr/>
            </p:nvGrpSpPr>
            <p:grpSpPr>
              <a:xfrm>
                <a:off x="836020" y="2708537"/>
                <a:ext cx="1031254" cy="823190"/>
                <a:chOff x="3230180" y="1853120"/>
                <a:chExt cx="688127" cy="549291"/>
              </a:xfrm>
            </p:grpSpPr>
            <p:sp>
              <p:nvSpPr>
                <p:cNvPr id="35" name="Rectangle: Rounded Corners 34">
                  <a:extLst>
                    <a:ext uri="{FF2B5EF4-FFF2-40B4-BE49-F238E27FC236}">
                      <a16:creationId xmlns:a16="http://schemas.microsoft.com/office/drawing/2014/main" id="{890A8E09-1D08-43A3-95B2-F9CDF4E3AC2C}"/>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B5B7CBDD-C114-4C49-9240-ABAB159E7E14}"/>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FE011CD5-685B-4DEF-A504-AB907EEB9A1E}"/>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30" name="Rectangle: Rounded Corners 29">
                <a:extLst>
                  <a:ext uri="{FF2B5EF4-FFF2-40B4-BE49-F238E27FC236}">
                    <a16:creationId xmlns:a16="http://schemas.microsoft.com/office/drawing/2014/main" id="{523272CE-71DA-486C-B7F0-D1E277F4C730}"/>
                  </a:ext>
                </a:extLst>
              </p:cNvPr>
              <p:cNvSpPr/>
              <p:nvPr/>
            </p:nvSpPr>
            <p:spPr bwMode="auto">
              <a:xfrm>
                <a:off x="836021" y="3626747"/>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66D54588-03EA-41FF-A6AA-CB45B9DCA424}"/>
                  </a:ext>
                </a:extLst>
              </p:cNvPr>
              <p:cNvSpPr txBox="1"/>
              <p:nvPr/>
            </p:nvSpPr>
            <p:spPr>
              <a:xfrm>
                <a:off x="836021" y="4250693"/>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3" name="Rectangle 22">
                <a:extLst>
                  <a:ext uri="{FF2B5EF4-FFF2-40B4-BE49-F238E27FC236}">
                    <a16:creationId xmlns:a16="http://schemas.microsoft.com/office/drawing/2014/main" id="{4F9027C6-0EA8-42B8-BF6D-C78AACED3F18}"/>
                  </a:ext>
                </a:extLst>
              </p:cNvPr>
              <p:cNvSpPr/>
              <p:nvPr/>
            </p:nvSpPr>
            <p:spPr bwMode="auto">
              <a:xfrm>
                <a:off x="2519253" y="2924330"/>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375F02EB-A3C1-417B-BFA9-0DB2E5B9CE02}"/>
                  </a:ext>
                </a:extLst>
              </p:cNvPr>
              <p:cNvCxnSpPr>
                <a:cxnSpLocks/>
                <a:endCxn id="23" idx="3"/>
              </p:cNvCxnSpPr>
              <p:nvPr/>
            </p:nvCxnSpPr>
            <p:spPr>
              <a:xfrm flipV="1">
                <a:off x="1572512" y="3132026"/>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8EDB9D-1E1C-4F51-8A6D-077F3A3C7C28}"/>
                  </a:ext>
                </a:extLst>
              </p:cNvPr>
              <p:cNvCxnSpPr>
                <a:cxnSpLocks/>
              </p:cNvCxnSpPr>
              <p:nvPr/>
            </p:nvCxnSpPr>
            <p:spPr>
              <a:xfrm>
                <a:off x="1605350" y="2241201"/>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28D832B-D9AB-49C5-87B7-A574B2406E19}"/>
                  </a:ext>
                </a:extLst>
              </p:cNvPr>
              <p:cNvCxnSpPr>
                <a:cxnSpLocks/>
                <a:stCxn id="30" idx="3"/>
              </p:cNvCxnSpPr>
              <p:nvPr/>
            </p:nvCxnSpPr>
            <p:spPr>
              <a:xfrm flipV="1">
                <a:off x="1867273" y="3264532"/>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4E8795DF-3252-4027-9E97-A98BA1E8B31E}"/>
                  </a:ext>
                </a:extLst>
              </p:cNvPr>
              <p:cNvSpPr/>
              <p:nvPr/>
            </p:nvSpPr>
            <p:spPr bwMode="auto">
              <a:xfrm>
                <a:off x="3398646" y="4782877"/>
                <a:ext cx="321045"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Arrow: Bent 135">
                <a:extLst>
                  <a:ext uri="{FF2B5EF4-FFF2-40B4-BE49-F238E27FC236}">
                    <a16:creationId xmlns:a16="http://schemas.microsoft.com/office/drawing/2014/main" id="{E3E14353-8A9E-4B95-9770-E7CC2C2F100B}"/>
                  </a:ext>
                </a:extLst>
              </p:cNvPr>
              <p:cNvSpPr/>
              <p:nvPr/>
            </p:nvSpPr>
            <p:spPr>
              <a:xfrm flipV="1">
                <a:off x="3654382" y="4647450"/>
                <a:ext cx="336504"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6EAA1785-118C-4943-BCA0-B5BC9D97FC59}"/>
                  </a:ext>
                </a:extLst>
              </p:cNvPr>
              <p:cNvSpPr txBox="1"/>
              <p:nvPr/>
            </p:nvSpPr>
            <p:spPr>
              <a:xfrm>
                <a:off x="7028567" y="1150546"/>
                <a:ext cx="462009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Availability Zone 2 </a:t>
                </a:r>
              </a:p>
            </p:txBody>
          </p:sp>
          <p:sp>
            <p:nvSpPr>
              <p:cNvPr id="64" name="Rectangle 63">
                <a:extLst>
                  <a:ext uri="{FF2B5EF4-FFF2-40B4-BE49-F238E27FC236}">
                    <a16:creationId xmlns:a16="http://schemas.microsoft.com/office/drawing/2014/main" id="{98D88617-89D9-4D80-ADDD-A4434EE4C7CA}"/>
                  </a:ext>
                </a:extLst>
              </p:cNvPr>
              <p:cNvSpPr/>
              <p:nvPr/>
            </p:nvSpPr>
            <p:spPr>
              <a:xfrm>
                <a:off x="7011966" y="1165650"/>
                <a:ext cx="4639050"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585374"/>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Standby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191536"/>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0FA0FEE2-1B94-4FE8-85F3-B1F4B95286F2}"/>
                  </a:ext>
                </a:extLst>
              </p:cNvPr>
              <p:cNvSpPr/>
              <p:nvPr/>
            </p:nvSpPr>
            <p:spPr bwMode="auto">
              <a:xfrm>
                <a:off x="7256895"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206" name="Rectangle 205">
                <a:extLst>
                  <a:ext uri="{FF2B5EF4-FFF2-40B4-BE49-F238E27FC236}">
                    <a16:creationId xmlns:a16="http://schemas.microsoft.com/office/drawing/2014/main" id="{F89666CE-63F1-481F-9896-384EB8E61A50}"/>
                  </a:ext>
                </a:extLst>
              </p:cNvPr>
              <p:cNvSpPr/>
              <p:nvPr/>
            </p:nvSpPr>
            <p:spPr bwMode="auto">
              <a:xfrm>
                <a:off x="8359439" y="4782877"/>
                <a:ext cx="339989"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Arrow: Bent 138">
                <a:extLst>
                  <a:ext uri="{FF2B5EF4-FFF2-40B4-BE49-F238E27FC236}">
                    <a16:creationId xmlns:a16="http://schemas.microsoft.com/office/drawing/2014/main" id="{60A216D3-D166-471C-B2CA-72E830969865}"/>
                  </a:ext>
                </a:extLst>
              </p:cNvPr>
              <p:cNvSpPr/>
              <p:nvPr/>
            </p:nvSpPr>
            <p:spPr>
              <a:xfrm flipH="1" flipV="1">
                <a:off x="8105609" y="4654265"/>
                <a:ext cx="276509"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DD273E0-5CAE-4DBD-A856-F470195373C0}"/>
                  </a:ext>
                </a:extLst>
              </p:cNvPr>
              <p:cNvSpPr/>
              <p:nvPr/>
            </p:nvSpPr>
            <p:spPr bwMode="auto">
              <a:xfrm>
                <a:off x="6851207" y="2658742"/>
                <a:ext cx="339989" cy="382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C3CA6F22-D6C2-4102-9F55-EE77FCBB4D36}"/>
                  </a:ext>
                </a:extLst>
              </p:cNvPr>
              <p:cNvSpPr/>
              <p:nvPr/>
            </p:nvSpPr>
            <p:spPr bwMode="auto">
              <a:xfrm>
                <a:off x="4845623"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40961AC-B58F-4212-9DD4-EC59EB6AAAB1}"/>
                  </a:ext>
                </a:extLst>
              </p:cNvPr>
              <p:cNvSpPr/>
              <p:nvPr/>
            </p:nvSpPr>
            <p:spPr>
              <a:xfrm>
                <a:off x="5341505" y="2501009"/>
                <a:ext cx="1445196" cy="7085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Synchronous Replication</a:t>
                </a:r>
              </a:p>
            </p:txBody>
          </p:sp>
          <p:sp>
            <p:nvSpPr>
              <p:cNvPr id="239" name="Rectangle 238">
                <a:extLst>
                  <a:ext uri="{FF2B5EF4-FFF2-40B4-BE49-F238E27FC236}">
                    <a16:creationId xmlns:a16="http://schemas.microsoft.com/office/drawing/2014/main" id="{287084AB-DC3E-4020-8FC4-0C723C0C7BDC}"/>
                  </a:ext>
                </a:extLst>
              </p:cNvPr>
              <p:cNvSpPr/>
              <p:nvPr/>
            </p:nvSpPr>
            <p:spPr bwMode="auto">
              <a:xfrm>
                <a:off x="4853788"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Arrow: Down 237">
                <a:extLst>
                  <a:ext uri="{FF2B5EF4-FFF2-40B4-BE49-F238E27FC236}">
                    <a16:creationId xmlns:a16="http://schemas.microsoft.com/office/drawing/2014/main" id="{D53A0ABA-E2DF-41FF-B602-4814F7BF412A}"/>
                  </a:ext>
                </a:extLst>
              </p:cNvPr>
              <p:cNvSpPr/>
              <p:nvPr/>
            </p:nvSpPr>
            <p:spPr>
              <a:xfrm rot="16200000">
                <a:off x="4957579"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6" name="Rectangle 115">
                <a:extLst>
                  <a:ext uri="{FF2B5EF4-FFF2-40B4-BE49-F238E27FC236}">
                    <a16:creationId xmlns:a16="http://schemas.microsoft.com/office/drawing/2014/main" id="{60379A8E-50D9-4985-BC92-AEFFBA6753B2}"/>
                  </a:ext>
                </a:extLst>
              </p:cNvPr>
              <p:cNvSpPr/>
              <p:nvPr/>
            </p:nvSpPr>
            <p:spPr bwMode="auto">
              <a:xfrm>
                <a:off x="9362623" y="2927654"/>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D435E23-F976-41FD-807C-98CD3546ACED}"/>
                  </a:ext>
                </a:extLst>
              </p:cNvPr>
              <p:cNvGrpSpPr/>
              <p:nvPr/>
            </p:nvGrpSpPr>
            <p:grpSpPr>
              <a:xfrm>
                <a:off x="9336258" y="1567629"/>
                <a:ext cx="2199568" cy="3105007"/>
                <a:chOff x="9001130" y="2151197"/>
                <a:chExt cx="2199568" cy="3105007"/>
              </a:xfrm>
            </p:grpSpPr>
            <p:sp>
              <p:nvSpPr>
                <p:cNvPr id="114" name="Rectangle 113">
                  <a:extLst>
                    <a:ext uri="{FF2B5EF4-FFF2-40B4-BE49-F238E27FC236}">
                      <a16:creationId xmlns:a16="http://schemas.microsoft.com/office/drawing/2014/main" id="{FCFC4222-AB65-4E6F-873C-8E9C4B30A21B}"/>
                    </a:ext>
                  </a:extLst>
                </p:cNvPr>
                <p:cNvSpPr/>
                <p:nvPr/>
              </p:nvSpPr>
              <p:spPr>
                <a:xfrm>
                  <a:off x="9724729" y="2151197"/>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C6A15168-9622-46FA-B485-BEA74C8136FC}"/>
                    </a:ext>
                  </a:extLst>
                </p:cNvPr>
                <p:cNvGrpSpPr/>
                <p:nvPr/>
              </p:nvGrpSpPr>
              <p:grpSpPr>
                <a:xfrm>
                  <a:off x="9947086" y="2373895"/>
                  <a:ext cx="1031254" cy="2659610"/>
                  <a:chOff x="1969453" y="2212709"/>
                  <a:chExt cx="1031254" cy="2659610"/>
                </a:xfrm>
              </p:grpSpPr>
              <p:grpSp>
                <p:nvGrpSpPr>
                  <p:cNvPr id="123" name="Group 122">
                    <a:extLst>
                      <a:ext uri="{FF2B5EF4-FFF2-40B4-BE49-F238E27FC236}">
                        <a16:creationId xmlns:a16="http://schemas.microsoft.com/office/drawing/2014/main" id="{D2EACA42-23C9-4BC0-8CA8-47F38C74CFB4}"/>
                      </a:ext>
                    </a:extLst>
                  </p:cNvPr>
                  <p:cNvGrpSpPr/>
                  <p:nvPr/>
                </p:nvGrpSpPr>
                <p:grpSpPr>
                  <a:xfrm>
                    <a:off x="1969453" y="2212709"/>
                    <a:ext cx="1031254" cy="823190"/>
                    <a:chOff x="3230180" y="1853120"/>
                    <a:chExt cx="688127" cy="549291"/>
                  </a:xfrm>
                </p:grpSpPr>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4D1A0B0E-9F97-48DA-8589-510310054E88}"/>
                        </a:ext>
                      </a:extLst>
                    </p:cNvPr>
                    <p:cNvGrpSpPr/>
                    <p:nvPr/>
                  </p:nvGrpSpPr>
                  <p:grpSpPr>
                    <a:xfrm>
                      <a:off x="3432612" y="1940144"/>
                      <a:ext cx="283264" cy="262404"/>
                      <a:chOff x="3516266" y="2015132"/>
                      <a:chExt cx="324426" cy="300535"/>
                    </a:xfrm>
                  </p:grpSpPr>
                  <p:grpSp>
                    <p:nvGrpSpPr>
                      <p:cNvPr id="142" name="Graphic 5">
                        <a:extLst>
                          <a:ext uri="{FF2B5EF4-FFF2-40B4-BE49-F238E27FC236}">
                            <a16:creationId xmlns:a16="http://schemas.microsoft.com/office/drawing/2014/main" id="{03639FCB-5368-468C-8040-2AF724848FEE}"/>
                          </a:ext>
                        </a:extLst>
                      </p:cNvPr>
                      <p:cNvGrpSpPr/>
                      <p:nvPr/>
                    </p:nvGrpSpPr>
                    <p:grpSpPr>
                      <a:xfrm>
                        <a:off x="3516266" y="2015132"/>
                        <a:ext cx="324426" cy="300535"/>
                        <a:chOff x="2508688" y="1665099"/>
                        <a:chExt cx="324426" cy="300535"/>
                      </a:xfrm>
                    </p:grpSpPr>
                    <p:sp>
                      <p:nvSpPr>
                        <p:cNvPr id="144" name="Freeform: Shape 143">
                          <a:extLst>
                            <a:ext uri="{FF2B5EF4-FFF2-40B4-BE49-F238E27FC236}">
                              <a16:creationId xmlns:a16="http://schemas.microsoft.com/office/drawing/2014/main" id="{630A3114-EC10-4E7D-ACEF-DCE1F4D796E0}"/>
                            </a:ext>
                          </a:extLst>
                        </p:cNvPr>
                        <p:cNvSpPr/>
                        <p:nvPr/>
                      </p:nvSpPr>
                      <p:spPr>
                        <a:xfrm>
                          <a:off x="2508688" y="1665099"/>
                          <a:ext cx="324426" cy="300535"/>
                        </a:xfrm>
                        <a:custGeom>
                          <a:avLst/>
                          <a:gdLst>
                            <a:gd name="connsiteX0" fmla="*/ 315019 w 324426"/>
                            <a:gd name="connsiteY0" fmla="*/ 0 h 300535"/>
                            <a:gd name="connsiteX1" fmla="*/ 10863 w 324426"/>
                            <a:gd name="connsiteY1" fmla="*/ 0 h 300535"/>
                            <a:gd name="connsiteX2" fmla="*/ 0 w 324426"/>
                            <a:gd name="connsiteY2" fmla="*/ 10863 h 300535"/>
                            <a:gd name="connsiteX3" fmla="*/ 0 w 324426"/>
                            <a:gd name="connsiteY3" fmla="*/ 206392 h 300535"/>
                            <a:gd name="connsiteX4" fmla="*/ 10863 w 324426"/>
                            <a:gd name="connsiteY4" fmla="*/ 217254 h 300535"/>
                            <a:gd name="connsiteX5" fmla="*/ 130353 w 324426"/>
                            <a:gd name="connsiteY5" fmla="*/ 217254 h 300535"/>
                            <a:gd name="connsiteX6" fmla="*/ 97765 w 324426"/>
                            <a:gd name="connsiteY6" fmla="*/ 282431 h 300535"/>
                            <a:gd name="connsiteX7" fmla="*/ 81471 w 324426"/>
                            <a:gd name="connsiteY7" fmla="*/ 300535 h 300535"/>
                            <a:gd name="connsiteX8" fmla="*/ 244412 w 324426"/>
                            <a:gd name="connsiteY8" fmla="*/ 300535 h 300535"/>
                            <a:gd name="connsiteX9" fmla="*/ 228117 w 324426"/>
                            <a:gd name="connsiteY9" fmla="*/ 282431 h 300535"/>
                            <a:gd name="connsiteX10" fmla="*/ 193719 w 324426"/>
                            <a:gd name="connsiteY10" fmla="*/ 217254 h 300535"/>
                            <a:gd name="connsiteX11" fmla="*/ 313209 w 324426"/>
                            <a:gd name="connsiteY11" fmla="*/ 217254 h 300535"/>
                            <a:gd name="connsiteX12" fmla="*/ 324072 w 324426"/>
                            <a:gd name="connsiteY12" fmla="*/ 206392 h 300535"/>
                            <a:gd name="connsiteX13" fmla="*/ 324072 w 324426"/>
                            <a:gd name="connsiteY13" fmla="*/ 10863 h 300535"/>
                            <a:gd name="connsiteX14" fmla="*/ 315019 w 324426"/>
                            <a:gd name="connsiteY14" fmla="*/ 0 h 3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426" h="300535">
                              <a:moveTo>
                                <a:pt x="315019" y="0"/>
                              </a:moveTo>
                              <a:lnTo>
                                <a:pt x="10863" y="0"/>
                              </a:lnTo>
                              <a:cubicBezTo>
                                <a:pt x="5431" y="0"/>
                                <a:pt x="0" y="5431"/>
                                <a:pt x="0" y="10863"/>
                              </a:cubicBezTo>
                              <a:lnTo>
                                <a:pt x="0" y="206392"/>
                              </a:lnTo>
                              <a:cubicBezTo>
                                <a:pt x="0" y="211823"/>
                                <a:pt x="5431" y="217254"/>
                                <a:pt x="10863" y="217254"/>
                              </a:cubicBezTo>
                              <a:lnTo>
                                <a:pt x="130353" y="217254"/>
                              </a:lnTo>
                              <a:cubicBezTo>
                                <a:pt x="130353" y="255274"/>
                                <a:pt x="128542" y="276999"/>
                                <a:pt x="97765" y="282431"/>
                              </a:cubicBezTo>
                              <a:cubicBezTo>
                                <a:pt x="88712" y="284241"/>
                                <a:pt x="81471" y="291483"/>
                                <a:pt x="81471" y="300535"/>
                              </a:cubicBezTo>
                              <a:lnTo>
                                <a:pt x="244412" y="300535"/>
                              </a:lnTo>
                              <a:cubicBezTo>
                                <a:pt x="244412" y="291483"/>
                                <a:pt x="237170" y="284241"/>
                                <a:pt x="228117" y="282431"/>
                              </a:cubicBezTo>
                              <a:cubicBezTo>
                                <a:pt x="195529" y="276999"/>
                                <a:pt x="193719" y="253463"/>
                                <a:pt x="193719" y="217254"/>
                              </a:cubicBezTo>
                              <a:lnTo>
                                <a:pt x="313209" y="217254"/>
                              </a:lnTo>
                              <a:cubicBezTo>
                                <a:pt x="318640" y="217254"/>
                                <a:pt x="324072" y="211823"/>
                                <a:pt x="324072" y="206392"/>
                              </a:cubicBezTo>
                              <a:lnTo>
                                <a:pt x="324072" y="10863"/>
                              </a:lnTo>
                              <a:cubicBezTo>
                                <a:pt x="325882" y="5431"/>
                                <a:pt x="320451" y="0"/>
                                <a:pt x="315019" y="0"/>
                              </a:cubicBezTo>
                              <a:close/>
                            </a:path>
                          </a:pathLst>
                        </a:custGeom>
                        <a:solidFill>
                          <a:schemeClr val="bg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5A7E5C2-298D-43B7-A1F2-42A9776E1855}"/>
                            </a:ext>
                          </a:extLst>
                        </p:cNvPr>
                        <p:cNvSpPr/>
                        <p:nvPr/>
                      </p:nvSpPr>
                      <p:spPr>
                        <a:xfrm>
                          <a:off x="2526792" y="1683203"/>
                          <a:ext cx="289672" cy="179945"/>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3" name="Graphic 142">
                        <a:extLst>
                          <a:ext uri="{FF2B5EF4-FFF2-40B4-BE49-F238E27FC236}">
                            <a16:creationId xmlns:a16="http://schemas.microsoft.com/office/drawing/2014/main" id="{FADBFB91-D280-4DD9-9E4F-AC73823E1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399" y="2055715"/>
                        <a:ext cx="112161" cy="130854"/>
                      </a:xfrm>
                      <a:prstGeom prst="rect">
                        <a:avLst/>
                      </a:prstGeom>
                    </p:spPr>
                  </p:pic>
                </p:grpSp>
                <p:sp>
                  <p:nvSpPr>
                    <p:cNvPr id="141" name="TextBox 140">
                      <a:extLst>
                        <a:ext uri="{FF2B5EF4-FFF2-40B4-BE49-F238E27FC236}">
                          <a16:creationId xmlns:a16="http://schemas.microsoft.com/office/drawing/2014/main" id="{974942FB-D27A-49E4-AD77-3B70080B9148}"/>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grpSp>
                <p:nvGrpSpPr>
                  <p:cNvPr id="124" name="Group 123">
                    <a:extLst>
                      <a:ext uri="{FF2B5EF4-FFF2-40B4-BE49-F238E27FC236}">
                        <a16:creationId xmlns:a16="http://schemas.microsoft.com/office/drawing/2014/main" id="{839B8FE6-8A70-438F-8B4F-809A97878A71}"/>
                      </a:ext>
                    </a:extLst>
                  </p:cNvPr>
                  <p:cNvGrpSpPr/>
                  <p:nvPr/>
                </p:nvGrpSpPr>
                <p:grpSpPr>
                  <a:xfrm>
                    <a:off x="1969453" y="3130919"/>
                    <a:ext cx="1031254" cy="823190"/>
                    <a:chOff x="2289743" y="3170078"/>
                    <a:chExt cx="688127" cy="549291"/>
                  </a:xfrm>
                </p:grpSpPr>
                <p:grpSp>
                  <p:nvGrpSpPr>
                    <p:cNvPr id="132" name="Group 131">
                      <a:extLst>
                        <a:ext uri="{FF2B5EF4-FFF2-40B4-BE49-F238E27FC236}">
                          <a16:creationId xmlns:a16="http://schemas.microsoft.com/office/drawing/2014/main" id="{6FCFD71E-CED1-46D7-94E4-F183EF0F8DFD}"/>
                        </a:ext>
                      </a:extLst>
                    </p:cNvPr>
                    <p:cNvGrpSpPr/>
                    <p:nvPr/>
                  </p:nvGrpSpPr>
                  <p:grpSpPr>
                    <a:xfrm>
                      <a:off x="2289743" y="3170078"/>
                      <a:ext cx="688127" cy="549291"/>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pic>
                  <p:nvPicPr>
                    <p:cNvPr id="133" name="Graphic 132">
                      <a:extLst>
                        <a:ext uri="{FF2B5EF4-FFF2-40B4-BE49-F238E27FC236}">
                          <a16:creationId xmlns:a16="http://schemas.microsoft.com/office/drawing/2014/main" id="{207E2BA1-D629-45FA-ADFF-7E0E40060C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0939" y="3261372"/>
                      <a:ext cx="265734" cy="236208"/>
                    </a:xfrm>
                    <a:prstGeom prst="rect">
                      <a:avLst/>
                    </a:prstGeom>
                  </p:spPr>
                </p:pic>
              </p:grpSp>
              <p:grpSp>
                <p:nvGrpSpPr>
                  <p:cNvPr id="125" name="Group 124">
                    <a:extLst>
                      <a:ext uri="{FF2B5EF4-FFF2-40B4-BE49-F238E27FC236}">
                        <a16:creationId xmlns:a16="http://schemas.microsoft.com/office/drawing/2014/main" id="{FE3D9A8D-E352-403E-85CA-A7E717A4067E}"/>
                      </a:ext>
                    </a:extLst>
                  </p:cNvPr>
                  <p:cNvGrpSpPr/>
                  <p:nvPr/>
                </p:nvGrpSpPr>
                <p:grpSpPr>
                  <a:xfrm>
                    <a:off x="1969454" y="4049129"/>
                    <a:ext cx="1031252" cy="823190"/>
                    <a:chOff x="2289744" y="4074318"/>
                    <a:chExt cx="688125" cy="549291"/>
                  </a:xfrm>
                </p:grpSpPr>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pic>
                  <p:nvPicPr>
                    <p:cNvPr id="129" name="Graphic 128">
                      <a:extLst>
                        <a:ext uri="{FF2B5EF4-FFF2-40B4-BE49-F238E27FC236}">
                          <a16:creationId xmlns:a16="http://schemas.microsoft.com/office/drawing/2014/main" id="{557209BC-DA89-4A95-8F77-A6304E376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0166" y="4151119"/>
                      <a:ext cx="247280" cy="247280"/>
                    </a:xfrm>
                    <a:prstGeom prst="rect">
                      <a:avLst/>
                    </a:prstGeom>
                  </p:spPr>
                </p:pic>
              </p:grpSp>
            </p:grpSp>
            <p:grpSp>
              <p:nvGrpSpPr>
                <p:cNvPr id="171" name="Group 170">
                  <a:extLst>
                    <a:ext uri="{FF2B5EF4-FFF2-40B4-BE49-F238E27FC236}">
                      <a16:creationId xmlns:a16="http://schemas.microsoft.com/office/drawing/2014/main" id="{6904A975-341B-4A54-80B7-8800FE1213DA}"/>
                    </a:ext>
                  </a:extLst>
                </p:cNvPr>
                <p:cNvGrpSpPr/>
                <p:nvPr/>
              </p:nvGrpSpPr>
              <p:grpSpPr>
                <a:xfrm flipH="1">
                  <a:off x="9001130" y="2824769"/>
                  <a:ext cx="984406" cy="1797142"/>
                  <a:chOff x="10292614" y="2824769"/>
                  <a:chExt cx="971941" cy="1797142"/>
                </a:xfrm>
              </p:grpSpPr>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a:off x="10292614" y="3716618"/>
                    <a:ext cx="971941"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H="1" flipV="1">
                    <a:off x="10325453" y="2824769"/>
                    <a:ext cx="909363"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flipH="1">
                    <a:off x="10330575" y="3832778"/>
                    <a:ext cx="893395"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7" name="Freeform: Shape 156">
                <a:extLst>
                  <a:ext uri="{FF2B5EF4-FFF2-40B4-BE49-F238E27FC236}">
                    <a16:creationId xmlns:a16="http://schemas.microsoft.com/office/drawing/2014/main" id="{52617562-E566-458F-BD45-C6496CC7D3EB}"/>
                  </a:ext>
                </a:extLst>
              </p:cNvPr>
              <p:cNvSpPr/>
              <p:nvPr/>
            </p:nvSpPr>
            <p:spPr>
              <a:xfrm>
                <a:off x="7082788" y="1271842"/>
                <a:ext cx="4461894" cy="3454430"/>
              </a:xfrm>
              <a:custGeom>
                <a:avLst/>
                <a:gdLst>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2679371 w 4461894"/>
                  <a:gd name="connsiteY8" fmla="*/ 0 h 3497185"/>
                  <a:gd name="connsiteX9" fmla="*/ 4461894 w 4461894"/>
                  <a:gd name="connsiteY9" fmla="*/ 0 h 3497185"/>
                  <a:gd name="connsiteX10" fmla="*/ 4461894 w 4461894"/>
                  <a:gd name="connsiteY10" fmla="*/ 3497185 h 3497185"/>
                  <a:gd name="connsiteX11" fmla="*/ 2679371 w 4461894"/>
                  <a:gd name="connsiteY11" fmla="*/ 3497185 h 3497185"/>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0 w 4461894"/>
                  <a:gd name="connsiteY8" fmla="*/ 881033 h 3497185"/>
                  <a:gd name="connsiteX9" fmla="*/ 2692623 w 4461894"/>
                  <a:gd name="connsiteY9" fmla="*/ 268323 h 3497185"/>
                  <a:gd name="connsiteX10" fmla="*/ 4461894 w 4461894"/>
                  <a:gd name="connsiteY10" fmla="*/ 0 h 3497185"/>
                  <a:gd name="connsiteX11" fmla="*/ 4461894 w 4461894"/>
                  <a:gd name="connsiteY11" fmla="*/ 3497185 h 3497185"/>
                  <a:gd name="connsiteX12" fmla="*/ 2679371 w 4461894"/>
                  <a:gd name="connsiteY12" fmla="*/ 3497185 h 3497185"/>
                  <a:gd name="connsiteX13" fmla="*/ 2692623 w 4461894"/>
                  <a:gd name="connsiteY13" fmla="*/ 268323 h 349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894" h="3497185">
                    <a:moveTo>
                      <a:pt x="0" y="881033"/>
                    </a:moveTo>
                    <a:lnTo>
                      <a:pt x="2462315" y="881033"/>
                    </a:lnTo>
                    <a:lnTo>
                      <a:pt x="2462315" y="881034"/>
                    </a:lnTo>
                    <a:lnTo>
                      <a:pt x="2677368" y="881034"/>
                    </a:lnTo>
                    <a:lnTo>
                      <a:pt x="2677368" y="3497185"/>
                    </a:lnTo>
                    <a:lnTo>
                      <a:pt x="2462315" y="3497185"/>
                    </a:lnTo>
                    <a:lnTo>
                      <a:pt x="2299668" y="3497185"/>
                    </a:lnTo>
                    <a:lnTo>
                      <a:pt x="0" y="3497185"/>
                    </a:lnTo>
                    <a:lnTo>
                      <a:pt x="0" y="881033"/>
                    </a:lnTo>
                    <a:close/>
                    <a:moveTo>
                      <a:pt x="2692623" y="268323"/>
                    </a:moveTo>
                    <a:lnTo>
                      <a:pt x="4461894" y="0"/>
                    </a:lnTo>
                    <a:lnTo>
                      <a:pt x="4461894" y="3497185"/>
                    </a:lnTo>
                    <a:lnTo>
                      <a:pt x="2679371" y="3497185"/>
                    </a:lnTo>
                    <a:cubicBezTo>
                      <a:pt x="2679371" y="2331457"/>
                      <a:pt x="2692623" y="1434051"/>
                      <a:pt x="2692623" y="268323"/>
                    </a:cubicBez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Down 50">
                <a:extLst>
                  <a:ext uri="{FF2B5EF4-FFF2-40B4-BE49-F238E27FC236}">
                    <a16:creationId xmlns:a16="http://schemas.microsoft.com/office/drawing/2014/main" id="{3979D75E-7DFD-42DB-85A8-99FA1738F2F9}"/>
                  </a:ext>
                </a:extLst>
              </p:cNvPr>
              <p:cNvSpPr/>
              <p:nvPr/>
            </p:nvSpPr>
            <p:spPr>
              <a:xfrm rot="16200000">
                <a:off x="6872103"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2BD61DD9-EDD7-4BF8-BF2B-4ECABA27E50F}"/>
                  </a:ext>
                </a:extLst>
              </p:cNvPr>
              <p:cNvSpPr/>
              <p:nvPr/>
            </p:nvSpPr>
            <p:spPr>
              <a:xfrm>
                <a:off x="7051430" y="1475709"/>
                <a:ext cx="2574356" cy="659556"/>
              </a:xfrm>
              <a:custGeom>
                <a:avLst/>
                <a:gdLst>
                  <a:gd name="connsiteX0" fmla="*/ 0 w 2574356"/>
                  <a:gd name="connsiteY0" fmla="*/ 0 h 659556"/>
                  <a:gd name="connsiteX1" fmla="*/ 139766 w 2574356"/>
                  <a:gd name="connsiteY1" fmla="*/ 0 h 659556"/>
                  <a:gd name="connsiteX2" fmla="*/ 139766 w 2574356"/>
                  <a:gd name="connsiteY2" fmla="*/ 48952 h 659556"/>
                  <a:gd name="connsiteX3" fmla="*/ 2434590 w 2574356"/>
                  <a:gd name="connsiteY3" fmla="*/ 48952 h 659556"/>
                  <a:gd name="connsiteX4" fmla="*/ 2434590 w 2574356"/>
                  <a:gd name="connsiteY4" fmla="*/ 20956 h 659556"/>
                  <a:gd name="connsiteX5" fmla="*/ 2574356 w 2574356"/>
                  <a:gd name="connsiteY5" fmla="*/ 20956 h 659556"/>
                  <a:gd name="connsiteX6" fmla="*/ 2574356 w 2574356"/>
                  <a:gd name="connsiteY6" fmla="*/ 659556 h 659556"/>
                  <a:gd name="connsiteX7" fmla="*/ 2434590 w 2574356"/>
                  <a:gd name="connsiteY7" fmla="*/ 659556 h 659556"/>
                  <a:gd name="connsiteX8" fmla="*/ 2434590 w 2574356"/>
                  <a:gd name="connsiteY8" fmla="*/ 226295 h 659556"/>
                  <a:gd name="connsiteX9" fmla="*/ 139766 w 2574356"/>
                  <a:gd name="connsiteY9" fmla="*/ 226295 h 659556"/>
                  <a:gd name="connsiteX10" fmla="*/ 139766 w 2574356"/>
                  <a:gd name="connsiteY10" fmla="*/ 659555 h 659556"/>
                  <a:gd name="connsiteX11" fmla="*/ 0 w 2574356"/>
                  <a:gd name="connsiteY11" fmla="*/ 659555 h 6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356" h="659556">
                    <a:moveTo>
                      <a:pt x="0" y="0"/>
                    </a:moveTo>
                    <a:lnTo>
                      <a:pt x="139766" y="0"/>
                    </a:lnTo>
                    <a:lnTo>
                      <a:pt x="139766" y="48952"/>
                    </a:lnTo>
                    <a:lnTo>
                      <a:pt x="2434590" y="48952"/>
                    </a:lnTo>
                    <a:lnTo>
                      <a:pt x="2434590" y="20956"/>
                    </a:lnTo>
                    <a:lnTo>
                      <a:pt x="2574356" y="20956"/>
                    </a:lnTo>
                    <a:lnTo>
                      <a:pt x="2574356" y="659556"/>
                    </a:lnTo>
                    <a:lnTo>
                      <a:pt x="2434590" y="659556"/>
                    </a:lnTo>
                    <a:lnTo>
                      <a:pt x="2434590" y="226295"/>
                    </a:lnTo>
                    <a:lnTo>
                      <a:pt x="139766" y="226295"/>
                    </a:lnTo>
                    <a:lnTo>
                      <a:pt x="139766" y="659555"/>
                    </a:lnTo>
                    <a:lnTo>
                      <a:pt x="0" y="659555"/>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10FBD69-8CDB-AA4E-B7E6-22839A972988}"/>
                  </a:ext>
                </a:extLst>
              </p:cNvPr>
              <p:cNvSpPr/>
              <p:nvPr/>
            </p:nvSpPr>
            <p:spPr bwMode="auto">
              <a:xfrm>
                <a:off x="2544204" y="4984666"/>
                <a:ext cx="115405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Daily data</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backups</a:t>
                </a: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88735" y="362416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 (ZRS)</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417612" y="4067106"/>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a:t>
                </a:r>
                <a:r>
                  <a:rPr kumimoji="0" lang="en-US" sz="1000" b="0" i="0" u="none" strike="noStrike" kern="1200" cap="none" spc="0" normalizeH="0" baseline="0" noProof="0" err="1">
                    <a:ln>
                      <a:noFill/>
                    </a:ln>
                    <a:solidFill>
                      <a:srgbClr val="0078D4"/>
                    </a:solidFill>
                    <a:effectLst/>
                    <a:uLnTx/>
                    <a:uFillTx/>
                    <a:latin typeface="Segoe UI Semibold"/>
                    <a:ea typeface="+mn-ea"/>
                    <a:cs typeface="+mn-cs"/>
                  </a:rPr>
                  <a:t>binlog</a:t>
                </a:r>
                <a:endParaRPr kumimoji="0" lang="en-US" sz="1000" b="0"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7905265" y="3916491"/>
                <a:ext cx="440161" cy="387627"/>
                <a:chOff x="4374945" y="4543971"/>
                <a:chExt cx="463267" cy="407974"/>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374945" y="4543971"/>
                  <a:ext cx="245246" cy="351327"/>
                  <a:chOff x="5901780" y="2022229"/>
                  <a:chExt cx="548123" cy="785212"/>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5901780" y="2463858"/>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5901780" y="22464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5901780" y="2022229"/>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592963" y="4600617"/>
                  <a:ext cx="245249" cy="351328"/>
                  <a:chOff x="5901778" y="2022233"/>
                  <a:chExt cx="548130" cy="785215"/>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5901778" y="24638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5901785" y="22464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5901780" y="2022233"/>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221152"/>
                <a:ext cx="343591" cy="470649"/>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9D60D066-3D88-4348-B4FB-345830E983F3}"/>
                  </a:ext>
                </a:extLst>
              </p:cNvPr>
              <p:cNvSpPr/>
              <p:nvPr/>
            </p:nvSpPr>
            <p:spPr>
              <a:xfrm>
                <a:off x="3917135" y="338774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sp>
            <p:nvSpPr>
              <p:cNvPr id="7" name="Oval 6">
                <a:extLst>
                  <a:ext uri="{FF2B5EF4-FFF2-40B4-BE49-F238E27FC236}">
                    <a16:creationId xmlns:a16="http://schemas.microsoft.com/office/drawing/2014/main" id="{655C35C0-89CF-409B-9114-8374FEB730CB}"/>
                  </a:ext>
                </a:extLst>
              </p:cNvPr>
              <p:cNvSpPr/>
              <p:nvPr/>
            </p:nvSpPr>
            <p:spPr>
              <a:xfrm>
                <a:off x="7433198" y="279631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3</a:t>
                </a:r>
              </a:p>
            </p:txBody>
          </p:sp>
          <p:sp>
            <p:nvSpPr>
              <p:cNvPr id="8" name="Oval 7">
                <a:extLst>
                  <a:ext uri="{FF2B5EF4-FFF2-40B4-BE49-F238E27FC236}">
                    <a16:creationId xmlns:a16="http://schemas.microsoft.com/office/drawing/2014/main" id="{E8DDDFD9-8190-4178-B778-E448F505E923}"/>
                  </a:ext>
                </a:extLst>
              </p:cNvPr>
              <p:cNvSpPr/>
              <p:nvPr/>
            </p:nvSpPr>
            <p:spPr>
              <a:xfrm>
                <a:off x="8837219" y="287599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4</a:t>
                </a:r>
              </a:p>
            </p:txBody>
          </p:sp>
          <p:sp>
            <p:nvSpPr>
              <p:cNvPr id="10" name="Oval 9">
                <a:extLst>
                  <a:ext uri="{FF2B5EF4-FFF2-40B4-BE49-F238E27FC236}">
                    <a16:creationId xmlns:a16="http://schemas.microsoft.com/office/drawing/2014/main" id="{68666F20-9BE1-4025-8E05-0D07E4C67D38}"/>
                  </a:ext>
                </a:extLst>
              </p:cNvPr>
              <p:cNvSpPr/>
              <p:nvPr/>
            </p:nvSpPr>
            <p:spPr>
              <a:xfrm>
                <a:off x="5872652" y="3347868"/>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cxnSp>
            <p:nvCxnSpPr>
              <p:cNvPr id="12" name="Straight Arrow Connector 11">
                <a:extLst>
                  <a:ext uri="{FF2B5EF4-FFF2-40B4-BE49-F238E27FC236}">
                    <a16:creationId xmlns:a16="http://schemas.microsoft.com/office/drawing/2014/main" id="{4A5B56E6-202B-4983-BD7E-A36CC160C93C}"/>
                  </a:ext>
                </a:extLst>
              </p:cNvPr>
              <p:cNvCxnSpPr>
                <a:cxnSpLocks/>
              </p:cNvCxnSpPr>
              <p:nvPr/>
            </p:nvCxnSpPr>
            <p:spPr>
              <a:xfrm flipH="1">
                <a:off x="4642752" y="3266114"/>
                <a:ext cx="3423271" cy="3210"/>
              </a:xfrm>
              <a:prstGeom prst="straightConnector1">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29F86AF-4262-40BE-83EE-95FB71D4981C}"/>
                  </a:ext>
                </a:extLst>
              </p:cNvPr>
              <p:cNvSpPr/>
              <p:nvPr/>
            </p:nvSpPr>
            <p:spPr>
              <a:xfrm>
                <a:off x="393992"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sp>
            <p:nvSpPr>
              <p:cNvPr id="17" name="TextBox 16">
                <a:extLst>
                  <a:ext uri="{FF2B5EF4-FFF2-40B4-BE49-F238E27FC236}">
                    <a16:creationId xmlns:a16="http://schemas.microsoft.com/office/drawing/2014/main" id="{2C373861-77BB-4989-8618-E6445F0676D0}"/>
                  </a:ext>
                </a:extLst>
              </p:cNvPr>
              <p:cNvSpPr txBox="1"/>
              <p:nvPr/>
            </p:nvSpPr>
            <p:spPr>
              <a:xfrm>
                <a:off x="702455" y="6131836"/>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Log flush on commit</a:t>
                </a:r>
              </a:p>
            </p:txBody>
          </p:sp>
          <p:sp>
            <p:nvSpPr>
              <p:cNvPr id="45" name="Oval 44">
                <a:extLst>
                  <a:ext uri="{FF2B5EF4-FFF2-40B4-BE49-F238E27FC236}">
                    <a16:creationId xmlns:a16="http://schemas.microsoft.com/office/drawing/2014/main" id="{1489CAE4-D21E-4278-BB3D-76132407F5F6}"/>
                  </a:ext>
                </a:extLst>
              </p:cNvPr>
              <p:cNvSpPr/>
              <p:nvPr/>
            </p:nvSpPr>
            <p:spPr>
              <a:xfrm>
                <a:off x="2835466"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sp>
            <p:nvSpPr>
              <p:cNvPr id="49" name="TextBox 48">
                <a:extLst>
                  <a:ext uri="{FF2B5EF4-FFF2-40B4-BE49-F238E27FC236}">
                    <a16:creationId xmlns:a16="http://schemas.microsoft.com/office/drawing/2014/main" id="{B6DA92CF-14CD-441B-8AC6-3780C6383B64}"/>
                  </a:ext>
                </a:extLst>
              </p:cNvPr>
              <p:cNvSpPr txBox="1"/>
              <p:nvPr/>
            </p:nvSpPr>
            <p:spPr>
              <a:xfrm>
                <a:off x="3143929" y="6131836"/>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Synchronous storage replication</a:t>
                </a:r>
              </a:p>
            </p:txBody>
          </p:sp>
          <p:sp>
            <p:nvSpPr>
              <p:cNvPr id="55" name="Oval 54">
                <a:extLst>
                  <a:ext uri="{FF2B5EF4-FFF2-40B4-BE49-F238E27FC236}">
                    <a16:creationId xmlns:a16="http://schemas.microsoft.com/office/drawing/2014/main" id="{3777812B-9A7E-483F-972F-F457C0782EDC}"/>
                  </a:ext>
                </a:extLst>
              </p:cNvPr>
              <p:cNvSpPr/>
              <p:nvPr/>
            </p:nvSpPr>
            <p:spPr>
              <a:xfrm>
                <a:off x="5605957" y="617800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3</a:t>
                </a:r>
              </a:p>
            </p:txBody>
          </p:sp>
          <p:sp>
            <p:nvSpPr>
              <p:cNvPr id="56" name="TextBox 55">
                <a:extLst>
                  <a:ext uri="{FF2B5EF4-FFF2-40B4-BE49-F238E27FC236}">
                    <a16:creationId xmlns:a16="http://schemas.microsoft.com/office/drawing/2014/main" id="{6D5F0985-4DE1-4C4D-B52E-DAD744BACE32}"/>
                  </a:ext>
                </a:extLst>
              </p:cNvPr>
              <p:cNvSpPr txBox="1"/>
              <p:nvPr/>
            </p:nvSpPr>
            <p:spPr>
              <a:xfrm>
                <a:off x="5914420" y="6126316"/>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Read </a:t>
                </a:r>
                <a:r>
                  <a:rPr kumimoji="0" lang="en-US" sz="1600" b="0" i="0" u="none" strike="noStrike" kern="1200" cap="none" spc="0" normalizeH="0" baseline="0" noProof="0" err="1">
                    <a:ln>
                      <a:noFill/>
                    </a:ln>
                    <a:solidFill>
                      <a:prstClr val="black"/>
                    </a:solidFill>
                    <a:effectLst/>
                    <a:uLnTx/>
                    <a:uFillTx/>
                    <a:latin typeface="Segoe UI"/>
                    <a:ea typeface="+mn-ea"/>
                    <a:cs typeface="+mn-cs"/>
                  </a:rPr>
                  <a:t>binlog</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57">
                <a:extLst>
                  <a:ext uri="{FF2B5EF4-FFF2-40B4-BE49-F238E27FC236}">
                    <a16:creationId xmlns:a16="http://schemas.microsoft.com/office/drawing/2014/main" id="{E52F5D81-F2AA-46F1-9C1F-8F5652D056B4}"/>
                  </a:ext>
                </a:extLst>
              </p:cNvPr>
              <p:cNvSpPr/>
              <p:nvPr/>
            </p:nvSpPr>
            <p:spPr>
              <a:xfrm>
                <a:off x="8042158" y="6165907"/>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4</a:t>
                </a:r>
              </a:p>
            </p:txBody>
          </p:sp>
          <p:sp>
            <p:nvSpPr>
              <p:cNvPr id="59" name="TextBox 58">
                <a:extLst>
                  <a:ext uri="{FF2B5EF4-FFF2-40B4-BE49-F238E27FC236}">
                    <a16:creationId xmlns:a16="http://schemas.microsoft.com/office/drawing/2014/main" id="{15673D51-B9CC-427E-9777-030F9D475C5C}"/>
                  </a:ext>
                </a:extLst>
              </p:cNvPr>
              <p:cNvSpPr txBox="1"/>
              <p:nvPr/>
            </p:nvSpPr>
            <p:spPr>
              <a:xfrm>
                <a:off x="8285688" y="6093422"/>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Log replay</a:t>
                </a:r>
              </a:p>
            </p:txBody>
          </p:sp>
          <p:sp>
            <p:nvSpPr>
              <p:cNvPr id="63" name="Oval 62">
                <a:extLst>
                  <a:ext uri="{FF2B5EF4-FFF2-40B4-BE49-F238E27FC236}">
                    <a16:creationId xmlns:a16="http://schemas.microsoft.com/office/drawing/2014/main" id="{B2EEAC72-4F69-4BB0-A1E3-A4707DE32A34}"/>
                  </a:ext>
                </a:extLst>
              </p:cNvPr>
              <p:cNvSpPr/>
              <p:nvPr/>
            </p:nvSpPr>
            <p:spPr>
              <a:xfrm>
                <a:off x="10162163" y="6148473"/>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5</a:t>
                </a:r>
              </a:p>
            </p:txBody>
          </p:sp>
          <p:sp>
            <p:nvSpPr>
              <p:cNvPr id="65" name="TextBox 64">
                <a:extLst>
                  <a:ext uri="{FF2B5EF4-FFF2-40B4-BE49-F238E27FC236}">
                    <a16:creationId xmlns:a16="http://schemas.microsoft.com/office/drawing/2014/main" id="{C2732C8E-C911-4817-A15A-B323F43CD587}"/>
                  </a:ext>
                </a:extLst>
              </p:cNvPr>
              <p:cNvSpPr txBox="1"/>
              <p:nvPr/>
            </p:nvSpPr>
            <p:spPr>
              <a:xfrm>
                <a:off x="10405693" y="6075988"/>
                <a:ext cx="15792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Automatic failover</a:t>
                </a:r>
              </a:p>
            </p:txBody>
          </p:sp>
          <p:pic>
            <p:nvPicPr>
              <p:cNvPr id="156" name="Graphic 155">
                <a:extLst>
                  <a:ext uri="{FF2B5EF4-FFF2-40B4-BE49-F238E27FC236}">
                    <a16:creationId xmlns:a16="http://schemas.microsoft.com/office/drawing/2014/main" id="{47988467-C49C-104B-9EC3-922B0B16A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167" y="3706675"/>
                <a:ext cx="509852" cy="509852"/>
              </a:xfrm>
              <a:prstGeom prst="rect">
                <a:avLst/>
              </a:prstGeom>
            </p:spPr>
          </p:pic>
          <p:pic>
            <p:nvPicPr>
              <p:cNvPr id="158" name="Graphic 157">
                <a:extLst>
                  <a:ext uri="{FF2B5EF4-FFF2-40B4-BE49-F238E27FC236}">
                    <a16:creationId xmlns:a16="http://schemas.microsoft.com/office/drawing/2014/main" id="{BD7DF9DB-676E-EB4B-BE09-8E589DCC62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562" y="2795600"/>
                <a:ext cx="479160" cy="479160"/>
              </a:xfrm>
              <a:prstGeom prst="rect">
                <a:avLst/>
              </a:prstGeom>
            </p:spPr>
          </p:pic>
          <p:pic>
            <p:nvPicPr>
              <p:cNvPr id="159" name="Graphic 158">
                <a:extLst>
                  <a:ext uri="{FF2B5EF4-FFF2-40B4-BE49-F238E27FC236}">
                    <a16:creationId xmlns:a16="http://schemas.microsoft.com/office/drawing/2014/main" id="{B99821AC-323C-6745-8416-72F9AB0023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200" y="1912902"/>
                <a:ext cx="464364" cy="464364"/>
              </a:xfrm>
              <a:prstGeom prst="rect">
                <a:avLst/>
              </a:prstGeom>
            </p:spPr>
          </p:pic>
          <p:sp>
            <p:nvSpPr>
              <p:cNvPr id="11" name="Freeform 10">
                <a:extLst>
                  <a:ext uri="{FF2B5EF4-FFF2-40B4-BE49-F238E27FC236}">
                    <a16:creationId xmlns:a16="http://schemas.microsoft.com/office/drawing/2014/main" id="{0FA41848-4BEF-5948-9808-346AE76AA1A7}"/>
                  </a:ext>
                </a:extLst>
              </p:cNvPr>
              <p:cNvSpPr/>
              <p:nvPr/>
            </p:nvSpPr>
            <p:spPr bwMode="auto">
              <a:xfrm>
                <a:off x="4903596" y="1356527"/>
                <a:ext cx="2351314" cy="221064"/>
              </a:xfrm>
              <a:custGeom>
                <a:avLst/>
                <a:gdLst>
                  <a:gd name="connsiteX0" fmla="*/ 0 w 2351314"/>
                  <a:gd name="connsiteY0" fmla="*/ 221064 h 221064"/>
                  <a:gd name="connsiteX1" fmla="*/ 0 w 2351314"/>
                  <a:gd name="connsiteY1" fmla="*/ 0 h 221064"/>
                  <a:gd name="connsiteX2" fmla="*/ 2351314 w 2351314"/>
                  <a:gd name="connsiteY2" fmla="*/ 0 h 221064"/>
                  <a:gd name="connsiteX3" fmla="*/ 2351314 w 2351314"/>
                  <a:gd name="connsiteY3" fmla="*/ 100484 h 221064"/>
                  <a:gd name="connsiteX4" fmla="*/ 2351314 w 2351314"/>
                  <a:gd name="connsiteY4" fmla="*/ 190919 h 2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14" h="221064">
                    <a:moveTo>
                      <a:pt x="0" y="221064"/>
                    </a:moveTo>
                    <a:lnTo>
                      <a:pt x="0" y="0"/>
                    </a:lnTo>
                    <a:lnTo>
                      <a:pt x="2351314" y="0"/>
                    </a:lnTo>
                    <a:lnTo>
                      <a:pt x="2351314" y="100484"/>
                    </a:lnTo>
                    <a:lnTo>
                      <a:pt x="2351314" y="190919"/>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Oval 60">
                <a:extLst>
                  <a:ext uri="{FF2B5EF4-FFF2-40B4-BE49-F238E27FC236}">
                    <a16:creationId xmlns:a16="http://schemas.microsoft.com/office/drawing/2014/main" id="{0888673B-3411-4FD5-A399-422599DB74AA}"/>
                  </a:ext>
                </a:extLst>
              </p:cNvPr>
              <p:cNvSpPr/>
              <p:nvPr/>
            </p:nvSpPr>
            <p:spPr>
              <a:xfrm>
                <a:off x="5920187" y="1232469"/>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5</a:t>
                </a:r>
              </a:p>
            </p:txBody>
          </p:sp>
        </p:grpSp>
        <p:pic>
          <p:nvPicPr>
            <p:cNvPr id="149" name="Graphic 148">
              <a:extLst>
                <a:ext uri="{FF2B5EF4-FFF2-40B4-BE49-F238E27FC236}">
                  <a16:creationId xmlns:a16="http://schemas.microsoft.com/office/drawing/2014/main" id="{AA373965-8837-A3F4-FFCD-AE4EEDE334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32843" y="2487666"/>
              <a:ext cx="709428" cy="709428"/>
            </a:xfrm>
            <a:prstGeom prst="rect">
              <a:avLst/>
            </a:prstGeom>
          </p:spPr>
        </p:pic>
        <p:pic>
          <p:nvPicPr>
            <p:cNvPr id="150" name="Graphic 149">
              <a:extLst>
                <a:ext uri="{FF2B5EF4-FFF2-40B4-BE49-F238E27FC236}">
                  <a16:creationId xmlns:a16="http://schemas.microsoft.com/office/drawing/2014/main" id="{94A1887E-89DE-4B71-2713-027CD5F348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09726" y="2428710"/>
              <a:ext cx="709428" cy="709428"/>
            </a:xfrm>
            <a:prstGeom prst="rect">
              <a:avLst/>
            </a:prstGeom>
          </p:spPr>
        </p:pic>
        <p:sp>
          <p:nvSpPr>
            <p:cNvPr id="152" name="Rectangle 151">
              <a:extLst>
                <a:ext uri="{FF2B5EF4-FFF2-40B4-BE49-F238E27FC236}">
                  <a16:creationId xmlns:a16="http://schemas.microsoft.com/office/drawing/2014/main" id="{E0C8A6C3-D312-036F-3856-87BE4819B044}"/>
                </a:ext>
              </a:extLst>
            </p:cNvPr>
            <p:cNvSpPr/>
            <p:nvPr/>
          </p:nvSpPr>
          <p:spPr bwMode="auto">
            <a:xfrm>
              <a:off x="8450104" y="3119897"/>
              <a:ext cx="1484401" cy="260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Log replay</a:t>
              </a:r>
            </a:p>
          </p:txBody>
        </p:sp>
        <p:sp>
          <p:nvSpPr>
            <p:cNvPr id="153" name="Arrow: Down 152">
              <a:extLst>
                <a:ext uri="{FF2B5EF4-FFF2-40B4-BE49-F238E27FC236}">
                  <a16:creationId xmlns:a16="http://schemas.microsoft.com/office/drawing/2014/main" id="{7C1E4024-981C-874B-EE77-F991C300EF84}"/>
                </a:ext>
              </a:extLst>
            </p:cNvPr>
            <p:cNvSpPr/>
            <p:nvPr/>
          </p:nvSpPr>
          <p:spPr>
            <a:xfrm rot="10800000">
              <a:off x="7634678" y="2543288"/>
              <a:ext cx="343591" cy="1090377"/>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2338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a:xfrm>
            <a:off x="588263" y="141317"/>
            <a:ext cx="11018520" cy="553998"/>
          </a:xfrm>
        </p:spPr>
        <p:txBody>
          <a:bodyPr>
            <a:normAutofit/>
          </a:bodyPr>
          <a:lstStyle/>
          <a:p>
            <a:r>
              <a:rPr lang="en-US" sz="3200" dirty="0"/>
              <a:t>Flexible Server Zone-redundant HA architecture</a:t>
            </a:r>
          </a:p>
        </p:txBody>
      </p:sp>
      <p:grpSp>
        <p:nvGrpSpPr>
          <p:cNvPr id="13" name="Group 12" descr="architecture diagram">
            <a:extLst>
              <a:ext uri="{FF2B5EF4-FFF2-40B4-BE49-F238E27FC236}">
                <a16:creationId xmlns:a16="http://schemas.microsoft.com/office/drawing/2014/main" id="{56EED85E-2365-9806-F4B6-504B4C597099}"/>
              </a:ext>
            </a:extLst>
          </p:cNvPr>
          <p:cNvGrpSpPr/>
          <p:nvPr/>
        </p:nvGrpSpPr>
        <p:grpSpPr>
          <a:xfrm>
            <a:off x="393992" y="664674"/>
            <a:ext cx="11590919" cy="6051937"/>
            <a:chOff x="393992" y="664674"/>
            <a:chExt cx="11590919" cy="6051937"/>
          </a:xfrm>
        </p:grpSpPr>
        <p:grpSp>
          <p:nvGrpSpPr>
            <p:cNvPr id="3" name="Group 2" descr="architecture diagram">
              <a:extLst>
                <a:ext uri="{FF2B5EF4-FFF2-40B4-BE49-F238E27FC236}">
                  <a16:creationId xmlns:a16="http://schemas.microsoft.com/office/drawing/2014/main" id="{A087C07F-3A22-6346-BD3B-39EF7D5E39A5}"/>
                </a:ext>
              </a:extLst>
            </p:cNvPr>
            <p:cNvGrpSpPr/>
            <p:nvPr/>
          </p:nvGrpSpPr>
          <p:grpSpPr>
            <a:xfrm>
              <a:off x="393992" y="664674"/>
              <a:ext cx="11590919" cy="6051937"/>
              <a:chOff x="393992" y="664674"/>
              <a:chExt cx="11590919" cy="6051937"/>
            </a:xfrm>
          </p:grpSpPr>
          <p:sp>
            <p:nvSpPr>
              <p:cNvPr id="4" name="Rectangle 3">
                <a:extLst>
                  <a:ext uri="{FF2B5EF4-FFF2-40B4-BE49-F238E27FC236}">
                    <a16:creationId xmlns:a16="http://schemas.microsoft.com/office/drawing/2014/main" id="{35A736B0-8249-4954-AF36-2D2EFB2534CE}"/>
                  </a:ext>
                </a:extLst>
              </p:cNvPr>
              <p:cNvSpPr/>
              <p:nvPr/>
            </p:nvSpPr>
            <p:spPr>
              <a:xfrm>
                <a:off x="424144" y="664674"/>
                <a:ext cx="11343711" cy="537214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37" name="Freeform: Shape 236">
                <a:extLst>
                  <a:ext uri="{FF2B5EF4-FFF2-40B4-BE49-F238E27FC236}">
                    <a16:creationId xmlns:a16="http://schemas.microsoft.com/office/drawing/2014/main" id="{A52C7663-52A5-4C35-BDE7-4FCBE323B670}"/>
                  </a:ext>
                </a:extLst>
              </p:cNvPr>
              <p:cNvSpPr/>
              <p:nvPr/>
            </p:nvSpPr>
            <p:spPr>
              <a:xfrm>
                <a:off x="4841005" y="2494096"/>
                <a:ext cx="2446196" cy="709179"/>
              </a:xfrm>
              <a:custGeom>
                <a:avLst/>
                <a:gdLst>
                  <a:gd name="connsiteX0" fmla="*/ 486769 w 2446196"/>
                  <a:gd name="connsiteY0" fmla="*/ 0 h 709179"/>
                  <a:gd name="connsiteX1" fmla="*/ 1959427 w 2446196"/>
                  <a:gd name="connsiteY1" fmla="*/ 0 h 709179"/>
                  <a:gd name="connsiteX2" fmla="*/ 1959427 w 2446196"/>
                  <a:gd name="connsiteY2" fmla="*/ 151758 h 709179"/>
                  <a:gd name="connsiteX3" fmla="*/ 2446196 w 2446196"/>
                  <a:gd name="connsiteY3" fmla="*/ 151758 h 709179"/>
                  <a:gd name="connsiteX4" fmla="*/ 2446196 w 2446196"/>
                  <a:gd name="connsiteY4" fmla="*/ 557420 h 709179"/>
                  <a:gd name="connsiteX5" fmla="*/ 1959427 w 2446196"/>
                  <a:gd name="connsiteY5" fmla="*/ 557420 h 709179"/>
                  <a:gd name="connsiteX6" fmla="*/ 1959427 w 2446196"/>
                  <a:gd name="connsiteY6" fmla="*/ 709179 h 709179"/>
                  <a:gd name="connsiteX7" fmla="*/ 486769 w 2446196"/>
                  <a:gd name="connsiteY7" fmla="*/ 709179 h 709179"/>
                  <a:gd name="connsiteX8" fmla="*/ 486769 w 2446196"/>
                  <a:gd name="connsiteY8" fmla="*/ 557420 h 709179"/>
                  <a:gd name="connsiteX9" fmla="*/ 0 w 2446196"/>
                  <a:gd name="connsiteY9" fmla="*/ 557420 h 709179"/>
                  <a:gd name="connsiteX10" fmla="*/ 0 w 2446196"/>
                  <a:gd name="connsiteY10" fmla="*/ 151758 h 709179"/>
                  <a:gd name="connsiteX11" fmla="*/ 486769 w 2446196"/>
                  <a:gd name="connsiteY11" fmla="*/ 151758 h 70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6196" h="709179">
                    <a:moveTo>
                      <a:pt x="486769" y="0"/>
                    </a:moveTo>
                    <a:lnTo>
                      <a:pt x="1959427" y="0"/>
                    </a:lnTo>
                    <a:lnTo>
                      <a:pt x="1959427" y="151758"/>
                    </a:lnTo>
                    <a:lnTo>
                      <a:pt x="2446196" y="151758"/>
                    </a:lnTo>
                    <a:lnTo>
                      <a:pt x="2446196" y="557420"/>
                    </a:lnTo>
                    <a:lnTo>
                      <a:pt x="1959427" y="557420"/>
                    </a:lnTo>
                    <a:lnTo>
                      <a:pt x="1959427" y="709179"/>
                    </a:lnTo>
                    <a:lnTo>
                      <a:pt x="486769" y="709179"/>
                    </a:lnTo>
                    <a:lnTo>
                      <a:pt x="486769" y="557420"/>
                    </a:lnTo>
                    <a:lnTo>
                      <a:pt x="0" y="557420"/>
                    </a:lnTo>
                    <a:lnTo>
                      <a:pt x="0" y="151758"/>
                    </a:lnTo>
                    <a:lnTo>
                      <a:pt x="486769" y="151758"/>
                    </a:lnTo>
                    <a:close/>
                  </a:path>
                </a:pathLst>
              </a:custGeom>
              <a:solidFill>
                <a:schemeClr val="bg1"/>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BB2957AE-7485-4E41-979D-3280832E4D5E}"/>
                  </a:ext>
                </a:extLst>
              </p:cNvPr>
              <p:cNvSpPr/>
              <p:nvPr/>
            </p:nvSpPr>
            <p:spPr bwMode="auto">
              <a:xfrm>
                <a:off x="424144" y="664674"/>
                <a:ext cx="11343711"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Region – 1</a:t>
                </a:r>
              </a:p>
            </p:txBody>
          </p:sp>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Zone-redundant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DEF0A10B-676F-4418-9AA0-60B729BD6BBA}"/>
                  </a:ext>
                </a:extLst>
              </p:cNvPr>
              <p:cNvSpPr/>
              <p:nvPr/>
            </p:nvSpPr>
            <p:spPr>
              <a:xfrm>
                <a:off x="520735" y="1152949"/>
                <a:ext cx="11155609" cy="4822401"/>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C25BCDF1-6A5B-4703-882A-EFB2677794E0}"/>
                  </a:ext>
                </a:extLst>
              </p:cNvPr>
              <p:cNvSpPr txBox="1"/>
              <p:nvPr/>
            </p:nvSpPr>
            <p:spPr>
              <a:xfrm>
                <a:off x="515655" y="1150546"/>
                <a:ext cx="46260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Availability Zone 1 </a:t>
                </a:r>
              </a:p>
            </p:txBody>
          </p:sp>
          <p:grpSp>
            <p:nvGrpSpPr>
              <p:cNvPr id="16" name="Group 15">
                <a:extLst>
                  <a:ext uri="{FF2B5EF4-FFF2-40B4-BE49-F238E27FC236}">
                    <a16:creationId xmlns:a16="http://schemas.microsoft.com/office/drawing/2014/main" id="{D4865C6C-CC1F-49F9-BF3D-BE8A32D08DE5}"/>
                  </a:ext>
                </a:extLst>
              </p:cNvPr>
              <p:cNvGrpSpPr/>
              <p:nvPr/>
            </p:nvGrpSpPr>
            <p:grpSpPr>
              <a:xfrm>
                <a:off x="2588077" y="1585374"/>
                <a:ext cx="2449057" cy="3062077"/>
                <a:chOff x="3714750" y="2124075"/>
                <a:chExt cx="2801604" cy="3062077"/>
              </a:xfrm>
            </p:grpSpPr>
            <p:sp>
              <p:nvSpPr>
                <p:cNvPr id="18" name="Graphic 137">
                  <a:extLst>
                    <a:ext uri="{FF2B5EF4-FFF2-40B4-BE49-F238E27FC236}">
                      <a16:creationId xmlns:a16="http://schemas.microsoft.com/office/drawing/2014/main" id="{F4C83915-E5CC-48C5-8EF4-EB1AA419D51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BD4465F-4A84-4AE1-8041-4C628D43F36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Primary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67" name="Rectangle: Rounded Corners 66">
                <a:extLst>
                  <a:ext uri="{FF2B5EF4-FFF2-40B4-BE49-F238E27FC236}">
                    <a16:creationId xmlns:a16="http://schemas.microsoft.com/office/drawing/2014/main" id="{F4B41CC6-FF31-4C99-8713-CDFE07810EC1}"/>
                  </a:ext>
                </a:extLst>
              </p:cNvPr>
              <p:cNvSpPr/>
              <p:nvPr/>
            </p:nvSpPr>
            <p:spPr bwMode="auto">
              <a:xfrm>
                <a:off x="2744662" y="2191536"/>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4BC3A082-5993-46F7-B9CB-86690BA79A8B}"/>
                  </a:ext>
                </a:extLst>
              </p:cNvPr>
              <p:cNvSpPr/>
              <p:nvPr/>
            </p:nvSpPr>
            <p:spPr bwMode="auto">
              <a:xfrm>
                <a:off x="2754761"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85" name="Graphic 137">
                <a:extLst>
                  <a:ext uri="{FF2B5EF4-FFF2-40B4-BE49-F238E27FC236}">
                    <a16:creationId xmlns:a16="http://schemas.microsoft.com/office/drawing/2014/main" id="{6D9A17BF-322C-4491-9DE8-4C81749AF82E}"/>
                  </a:ext>
                </a:extLst>
              </p:cNvPr>
              <p:cNvSpPr/>
              <p:nvPr/>
            </p:nvSpPr>
            <p:spPr>
              <a:xfrm>
                <a:off x="2748450"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3F4DC5E6-F7C5-4128-BA40-FC5ACDFC2B35}"/>
                  </a:ext>
                </a:extLst>
              </p:cNvPr>
              <p:cNvSpPr/>
              <p:nvPr/>
            </p:nvSpPr>
            <p:spPr bwMode="auto">
              <a:xfrm>
                <a:off x="2775229"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lvl="0">
                  <a:defRPr/>
                </a:pPr>
                <a:r>
                  <a:rPr lang="en-US" sz="1000">
                    <a:solidFill>
                      <a:srgbClr val="000000"/>
                    </a:solidFill>
                    <a:latin typeface="Segoe UI Semibold"/>
                  </a:rPr>
                  <a:t>Premium Storage </a:t>
                </a:r>
                <a:r>
                  <a:rPr kumimoji="0" lang="en-US" sz="1000" b="0" i="0" u="none" strike="noStrike" kern="1200" cap="none" spc="0" normalizeH="0" baseline="0" noProof="0">
                    <a:ln>
                      <a:noFill/>
                    </a:ln>
                    <a:solidFill>
                      <a:srgbClr val="000000"/>
                    </a:solidFill>
                    <a:effectLst/>
                    <a:uLnTx/>
                    <a:uFillTx/>
                    <a:latin typeface="Segoe UI Semibold"/>
                    <a:ea typeface="+mn-ea"/>
                    <a:cs typeface="+mn-cs"/>
                  </a:rPr>
                  <a:t>(ZRS)</a:t>
                </a:r>
              </a:p>
            </p:txBody>
          </p:sp>
          <p:sp>
            <p:nvSpPr>
              <p:cNvPr id="87" name="Rectangle 86">
                <a:extLst>
                  <a:ext uri="{FF2B5EF4-FFF2-40B4-BE49-F238E27FC236}">
                    <a16:creationId xmlns:a16="http://schemas.microsoft.com/office/drawing/2014/main" id="{7CDD8B2D-1F9F-47AC-99E1-6F0A625D6AF6}"/>
                  </a:ext>
                </a:extLst>
              </p:cNvPr>
              <p:cNvSpPr/>
              <p:nvPr/>
            </p:nvSpPr>
            <p:spPr bwMode="auto">
              <a:xfrm>
                <a:off x="3915387"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a:t>
                </a:r>
                <a:r>
                  <a:rPr kumimoji="0" lang="en-US" sz="1000" b="0" i="0" u="none" strike="noStrike" kern="1200" cap="none" spc="0" normalizeH="0" baseline="0" noProof="0" err="1">
                    <a:ln>
                      <a:noFill/>
                    </a:ln>
                    <a:solidFill>
                      <a:srgbClr val="0078D4"/>
                    </a:solidFill>
                    <a:effectLst/>
                    <a:uLnTx/>
                    <a:uFillTx/>
                    <a:latin typeface="Segoe UI Semibold"/>
                    <a:ea typeface="+mn-ea"/>
                    <a:cs typeface="+mn-cs"/>
                  </a:rPr>
                  <a:t>binlog</a:t>
                </a:r>
                <a:endParaRPr kumimoji="0" lang="en-US" sz="1000" b="0"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88" name="Group 87">
                <a:extLst>
                  <a:ext uri="{FF2B5EF4-FFF2-40B4-BE49-F238E27FC236}">
                    <a16:creationId xmlns:a16="http://schemas.microsoft.com/office/drawing/2014/main" id="{5B37BD88-D12B-4B72-B8B4-8618DF79C680}"/>
                  </a:ext>
                </a:extLst>
              </p:cNvPr>
              <p:cNvGrpSpPr/>
              <p:nvPr/>
            </p:nvGrpSpPr>
            <p:grpSpPr>
              <a:xfrm>
                <a:off x="3405720" y="3897472"/>
                <a:ext cx="440160" cy="387624"/>
                <a:chOff x="4775329" y="4523956"/>
                <a:chExt cx="463266" cy="407971"/>
              </a:xfrm>
              <a:solidFill>
                <a:schemeClr val="accent1"/>
              </a:solidFill>
            </p:grpSpPr>
            <p:grpSp>
              <p:nvGrpSpPr>
                <p:cNvPr id="89" name="Graphic 3">
                  <a:extLst>
                    <a:ext uri="{FF2B5EF4-FFF2-40B4-BE49-F238E27FC236}">
                      <a16:creationId xmlns:a16="http://schemas.microsoft.com/office/drawing/2014/main" id="{53DFD6BB-7B73-4B1B-A871-73A72AA87AEB}"/>
                    </a:ext>
                  </a:extLst>
                </p:cNvPr>
                <p:cNvGrpSpPr/>
                <p:nvPr/>
              </p:nvGrpSpPr>
              <p:grpSpPr>
                <a:xfrm>
                  <a:off x="4775329" y="4523956"/>
                  <a:ext cx="245246" cy="351327"/>
                  <a:chOff x="6796635" y="1977497"/>
                  <a:chExt cx="548123" cy="785213"/>
                </a:xfrm>
                <a:grpFill/>
              </p:grpSpPr>
              <p:sp>
                <p:nvSpPr>
                  <p:cNvPr id="94" name="Freeform: Shape 93">
                    <a:extLst>
                      <a:ext uri="{FF2B5EF4-FFF2-40B4-BE49-F238E27FC236}">
                        <a16:creationId xmlns:a16="http://schemas.microsoft.com/office/drawing/2014/main" id="{80F98911-0B57-4C84-ABCE-08E86B21A18B}"/>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0B13B7-5AFE-4174-A559-95D32C9BCF32}"/>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CABCA92-F6AC-437A-A14E-CEA8419033F9}"/>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aphic 3">
                  <a:extLst>
                    <a:ext uri="{FF2B5EF4-FFF2-40B4-BE49-F238E27FC236}">
                      <a16:creationId xmlns:a16="http://schemas.microsoft.com/office/drawing/2014/main" id="{66D15C81-0042-4239-92BF-E03DD33B4058}"/>
                    </a:ext>
                  </a:extLst>
                </p:cNvPr>
                <p:cNvGrpSpPr/>
                <p:nvPr/>
              </p:nvGrpSpPr>
              <p:grpSpPr>
                <a:xfrm>
                  <a:off x="4993349" y="4580600"/>
                  <a:ext cx="245246" cy="351327"/>
                  <a:chOff x="6796635" y="1977497"/>
                  <a:chExt cx="548123" cy="785213"/>
                </a:xfrm>
                <a:grpFill/>
              </p:grpSpPr>
              <p:sp>
                <p:nvSpPr>
                  <p:cNvPr id="91" name="Freeform: Shape 90">
                    <a:extLst>
                      <a:ext uri="{FF2B5EF4-FFF2-40B4-BE49-F238E27FC236}">
                        <a16:creationId xmlns:a16="http://schemas.microsoft.com/office/drawing/2014/main" id="{E060C5C6-6A43-4C26-9883-F692D43401B5}"/>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EC4650A-3852-43AD-99C1-E8073A23A87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F71B42-80C9-4025-B226-95FCAB469991}"/>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Arrow: Down 98">
                <a:extLst>
                  <a:ext uri="{FF2B5EF4-FFF2-40B4-BE49-F238E27FC236}">
                    <a16:creationId xmlns:a16="http://schemas.microsoft.com/office/drawing/2014/main" id="{28E1FACD-5476-4590-A519-8F6C00489C8E}"/>
                  </a:ext>
                </a:extLst>
              </p:cNvPr>
              <p:cNvSpPr/>
              <p:nvPr/>
            </p:nvSpPr>
            <p:spPr>
              <a:xfrm>
                <a:off x="3441080" y="3388483"/>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2053A79-C3CE-418F-A859-1EFCFB3365EB}"/>
                  </a:ext>
                </a:extLst>
              </p:cNvPr>
              <p:cNvSpPr/>
              <p:nvPr/>
            </p:nvSpPr>
            <p:spPr>
              <a:xfrm>
                <a:off x="613663" y="1567629"/>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A0B978A3-353D-4FF8-BBF1-0E924294F837}"/>
                  </a:ext>
                </a:extLst>
              </p:cNvPr>
              <p:cNvSpPr/>
              <p:nvPr/>
            </p:nvSpPr>
            <p:spPr bwMode="auto">
              <a:xfrm>
                <a:off x="836023" y="1790327"/>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1D3CAC2-693E-42FB-B78B-C962C1945993}"/>
                  </a:ext>
                </a:extLst>
              </p:cNvPr>
              <p:cNvSpPr txBox="1"/>
              <p:nvPr/>
            </p:nvSpPr>
            <p:spPr>
              <a:xfrm>
                <a:off x="836020" y="2414273"/>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33" name="Group 32">
                <a:extLst>
                  <a:ext uri="{FF2B5EF4-FFF2-40B4-BE49-F238E27FC236}">
                    <a16:creationId xmlns:a16="http://schemas.microsoft.com/office/drawing/2014/main" id="{66011D8C-0D41-4E4E-8726-05B1C193BC8A}"/>
                  </a:ext>
                </a:extLst>
              </p:cNvPr>
              <p:cNvGrpSpPr/>
              <p:nvPr/>
            </p:nvGrpSpPr>
            <p:grpSpPr>
              <a:xfrm>
                <a:off x="836020" y="2708537"/>
                <a:ext cx="1031254" cy="823190"/>
                <a:chOff x="3230180" y="1853120"/>
                <a:chExt cx="688127" cy="549291"/>
              </a:xfrm>
            </p:grpSpPr>
            <p:sp>
              <p:nvSpPr>
                <p:cNvPr id="35" name="Rectangle: Rounded Corners 34">
                  <a:extLst>
                    <a:ext uri="{FF2B5EF4-FFF2-40B4-BE49-F238E27FC236}">
                      <a16:creationId xmlns:a16="http://schemas.microsoft.com/office/drawing/2014/main" id="{890A8E09-1D08-43A3-95B2-F9CDF4E3AC2C}"/>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B5B7CBDD-C114-4C49-9240-ABAB159E7E14}"/>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FE011CD5-685B-4DEF-A504-AB907EEB9A1E}"/>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30" name="Rectangle: Rounded Corners 29">
                <a:extLst>
                  <a:ext uri="{FF2B5EF4-FFF2-40B4-BE49-F238E27FC236}">
                    <a16:creationId xmlns:a16="http://schemas.microsoft.com/office/drawing/2014/main" id="{523272CE-71DA-486C-B7F0-D1E277F4C730}"/>
                  </a:ext>
                </a:extLst>
              </p:cNvPr>
              <p:cNvSpPr/>
              <p:nvPr/>
            </p:nvSpPr>
            <p:spPr bwMode="auto">
              <a:xfrm>
                <a:off x="836021" y="3626747"/>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66D54588-03EA-41FF-A6AA-CB45B9DCA424}"/>
                  </a:ext>
                </a:extLst>
              </p:cNvPr>
              <p:cNvSpPr txBox="1"/>
              <p:nvPr/>
            </p:nvSpPr>
            <p:spPr>
              <a:xfrm>
                <a:off x="836021" y="4250693"/>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3" name="Rectangle 22">
                <a:extLst>
                  <a:ext uri="{FF2B5EF4-FFF2-40B4-BE49-F238E27FC236}">
                    <a16:creationId xmlns:a16="http://schemas.microsoft.com/office/drawing/2014/main" id="{4F9027C6-0EA8-42B8-BF6D-C78AACED3F18}"/>
                  </a:ext>
                </a:extLst>
              </p:cNvPr>
              <p:cNvSpPr/>
              <p:nvPr/>
            </p:nvSpPr>
            <p:spPr bwMode="auto">
              <a:xfrm>
                <a:off x="2519253" y="2924330"/>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375F02EB-A3C1-417B-BFA9-0DB2E5B9CE02}"/>
                  </a:ext>
                </a:extLst>
              </p:cNvPr>
              <p:cNvCxnSpPr>
                <a:cxnSpLocks/>
                <a:endCxn id="23" idx="3"/>
              </p:cNvCxnSpPr>
              <p:nvPr/>
            </p:nvCxnSpPr>
            <p:spPr>
              <a:xfrm flipV="1">
                <a:off x="1572512" y="3132026"/>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8EDB9D-1E1C-4F51-8A6D-077F3A3C7C28}"/>
                  </a:ext>
                </a:extLst>
              </p:cNvPr>
              <p:cNvCxnSpPr>
                <a:cxnSpLocks/>
              </p:cNvCxnSpPr>
              <p:nvPr/>
            </p:nvCxnSpPr>
            <p:spPr>
              <a:xfrm>
                <a:off x="1605350" y="2241201"/>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28D832B-D9AB-49C5-87B7-A574B2406E19}"/>
                  </a:ext>
                </a:extLst>
              </p:cNvPr>
              <p:cNvCxnSpPr>
                <a:cxnSpLocks/>
                <a:stCxn id="30" idx="3"/>
              </p:cNvCxnSpPr>
              <p:nvPr/>
            </p:nvCxnSpPr>
            <p:spPr>
              <a:xfrm flipV="1">
                <a:off x="1867273" y="3264532"/>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4E8795DF-3252-4027-9E97-A98BA1E8B31E}"/>
                  </a:ext>
                </a:extLst>
              </p:cNvPr>
              <p:cNvSpPr/>
              <p:nvPr/>
            </p:nvSpPr>
            <p:spPr bwMode="auto">
              <a:xfrm>
                <a:off x="3398646" y="4782877"/>
                <a:ext cx="321045"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Arrow: Bent 135">
                <a:extLst>
                  <a:ext uri="{FF2B5EF4-FFF2-40B4-BE49-F238E27FC236}">
                    <a16:creationId xmlns:a16="http://schemas.microsoft.com/office/drawing/2014/main" id="{E3E14353-8A9E-4B95-9770-E7CC2C2F100B}"/>
                  </a:ext>
                </a:extLst>
              </p:cNvPr>
              <p:cNvSpPr/>
              <p:nvPr/>
            </p:nvSpPr>
            <p:spPr>
              <a:xfrm flipV="1">
                <a:off x="3654382" y="4647450"/>
                <a:ext cx="336504"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585374"/>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a:t>
                  </a:r>
                  <a:r>
                    <a:rPr kumimoji="0" lang="en-US" sz="1600" b="0" i="0" u="none" strike="noStrike" kern="1200" cap="none" spc="0" normalizeH="0" baseline="0" noProof="0">
                      <a:ln>
                        <a:noFill/>
                      </a:ln>
                      <a:solidFill>
                        <a:srgbClr val="0078D4"/>
                      </a:solidFill>
                      <a:effectLst/>
                      <a:uLnTx/>
                      <a:uFillTx/>
                      <a:latin typeface="Segoe UI Semibold"/>
                      <a:ea typeface="+mn-ea"/>
                      <a:cs typeface="+mn-cs"/>
                    </a:rPr>
                    <a:t>Standby</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191536"/>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0FA0FEE2-1B94-4FE8-85F3-B1F4B95286F2}"/>
                  </a:ext>
                </a:extLst>
              </p:cNvPr>
              <p:cNvSpPr/>
              <p:nvPr/>
            </p:nvSpPr>
            <p:spPr bwMode="auto">
              <a:xfrm>
                <a:off x="7256895"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206" name="Rectangle 205">
                <a:extLst>
                  <a:ext uri="{FF2B5EF4-FFF2-40B4-BE49-F238E27FC236}">
                    <a16:creationId xmlns:a16="http://schemas.microsoft.com/office/drawing/2014/main" id="{F89666CE-63F1-481F-9896-384EB8E61A50}"/>
                  </a:ext>
                </a:extLst>
              </p:cNvPr>
              <p:cNvSpPr/>
              <p:nvPr/>
            </p:nvSpPr>
            <p:spPr bwMode="auto">
              <a:xfrm>
                <a:off x="8359439" y="4782877"/>
                <a:ext cx="339989" cy="202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Arrow: Bent 138">
                <a:extLst>
                  <a:ext uri="{FF2B5EF4-FFF2-40B4-BE49-F238E27FC236}">
                    <a16:creationId xmlns:a16="http://schemas.microsoft.com/office/drawing/2014/main" id="{60A216D3-D166-471C-B2CA-72E830969865}"/>
                  </a:ext>
                </a:extLst>
              </p:cNvPr>
              <p:cNvSpPr/>
              <p:nvPr/>
            </p:nvSpPr>
            <p:spPr>
              <a:xfrm flipH="1" flipV="1">
                <a:off x="8105609" y="4654265"/>
                <a:ext cx="276509" cy="992371"/>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DD273E0-5CAE-4DBD-A856-F470195373C0}"/>
                  </a:ext>
                </a:extLst>
              </p:cNvPr>
              <p:cNvSpPr/>
              <p:nvPr/>
            </p:nvSpPr>
            <p:spPr bwMode="auto">
              <a:xfrm>
                <a:off x="6851207" y="2658742"/>
                <a:ext cx="339989" cy="382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C3CA6F22-D6C2-4102-9F55-EE77FCBB4D36}"/>
                  </a:ext>
                </a:extLst>
              </p:cNvPr>
              <p:cNvSpPr/>
              <p:nvPr/>
            </p:nvSpPr>
            <p:spPr bwMode="auto">
              <a:xfrm>
                <a:off x="4845623"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40961AC-B58F-4212-9DD4-EC59EB6AAAB1}"/>
                  </a:ext>
                </a:extLst>
              </p:cNvPr>
              <p:cNvSpPr/>
              <p:nvPr/>
            </p:nvSpPr>
            <p:spPr>
              <a:xfrm>
                <a:off x="5341505" y="2501009"/>
                <a:ext cx="1445196" cy="7085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Synchronous Replication</a:t>
                </a:r>
              </a:p>
            </p:txBody>
          </p:sp>
          <p:sp>
            <p:nvSpPr>
              <p:cNvPr id="239" name="Rectangle 238">
                <a:extLst>
                  <a:ext uri="{FF2B5EF4-FFF2-40B4-BE49-F238E27FC236}">
                    <a16:creationId xmlns:a16="http://schemas.microsoft.com/office/drawing/2014/main" id="{287084AB-DC3E-4020-8FC4-0C723C0C7BDC}"/>
                  </a:ext>
                </a:extLst>
              </p:cNvPr>
              <p:cNvSpPr/>
              <p:nvPr/>
            </p:nvSpPr>
            <p:spPr bwMode="auto">
              <a:xfrm>
                <a:off x="4853788" y="2657653"/>
                <a:ext cx="339989" cy="3837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Arrow: Down 237">
                <a:extLst>
                  <a:ext uri="{FF2B5EF4-FFF2-40B4-BE49-F238E27FC236}">
                    <a16:creationId xmlns:a16="http://schemas.microsoft.com/office/drawing/2014/main" id="{D53A0ABA-E2DF-41FF-B602-4814F7BF412A}"/>
                  </a:ext>
                </a:extLst>
              </p:cNvPr>
              <p:cNvSpPr/>
              <p:nvPr/>
            </p:nvSpPr>
            <p:spPr>
              <a:xfrm rot="16200000">
                <a:off x="4957579"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6" name="Rectangle 115">
                <a:extLst>
                  <a:ext uri="{FF2B5EF4-FFF2-40B4-BE49-F238E27FC236}">
                    <a16:creationId xmlns:a16="http://schemas.microsoft.com/office/drawing/2014/main" id="{60379A8E-50D9-4985-BC92-AEFFBA6753B2}"/>
                  </a:ext>
                </a:extLst>
              </p:cNvPr>
              <p:cNvSpPr/>
              <p:nvPr/>
            </p:nvSpPr>
            <p:spPr bwMode="auto">
              <a:xfrm>
                <a:off x="9362623" y="2927654"/>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D435E23-F976-41FD-807C-98CD3546ACED}"/>
                  </a:ext>
                </a:extLst>
              </p:cNvPr>
              <p:cNvGrpSpPr/>
              <p:nvPr/>
            </p:nvGrpSpPr>
            <p:grpSpPr>
              <a:xfrm>
                <a:off x="9336258" y="1567629"/>
                <a:ext cx="2199568" cy="3105007"/>
                <a:chOff x="9001130" y="2151197"/>
                <a:chExt cx="2199568" cy="3105007"/>
              </a:xfrm>
            </p:grpSpPr>
            <p:sp>
              <p:nvSpPr>
                <p:cNvPr id="114" name="Rectangle 113">
                  <a:extLst>
                    <a:ext uri="{FF2B5EF4-FFF2-40B4-BE49-F238E27FC236}">
                      <a16:creationId xmlns:a16="http://schemas.microsoft.com/office/drawing/2014/main" id="{FCFC4222-AB65-4E6F-873C-8E9C4B30A21B}"/>
                    </a:ext>
                  </a:extLst>
                </p:cNvPr>
                <p:cNvSpPr/>
                <p:nvPr/>
              </p:nvSpPr>
              <p:spPr>
                <a:xfrm>
                  <a:off x="9724729" y="2151197"/>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C6A15168-9622-46FA-B485-BEA74C8136FC}"/>
                    </a:ext>
                  </a:extLst>
                </p:cNvPr>
                <p:cNvGrpSpPr/>
                <p:nvPr/>
              </p:nvGrpSpPr>
              <p:grpSpPr>
                <a:xfrm>
                  <a:off x="9947086" y="2373895"/>
                  <a:ext cx="1031254" cy="2659610"/>
                  <a:chOff x="1969453" y="2212709"/>
                  <a:chExt cx="1031254" cy="2659610"/>
                </a:xfrm>
              </p:grpSpPr>
              <p:grpSp>
                <p:nvGrpSpPr>
                  <p:cNvPr id="123" name="Group 122">
                    <a:extLst>
                      <a:ext uri="{FF2B5EF4-FFF2-40B4-BE49-F238E27FC236}">
                        <a16:creationId xmlns:a16="http://schemas.microsoft.com/office/drawing/2014/main" id="{D2EACA42-23C9-4BC0-8CA8-47F38C74CFB4}"/>
                      </a:ext>
                    </a:extLst>
                  </p:cNvPr>
                  <p:cNvGrpSpPr/>
                  <p:nvPr/>
                </p:nvGrpSpPr>
                <p:grpSpPr>
                  <a:xfrm>
                    <a:off x="1969453" y="2212709"/>
                    <a:ext cx="1031254" cy="823190"/>
                    <a:chOff x="3230180" y="1853120"/>
                    <a:chExt cx="688127" cy="549291"/>
                  </a:xfrm>
                </p:grpSpPr>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4D1A0B0E-9F97-48DA-8589-510310054E88}"/>
                        </a:ext>
                      </a:extLst>
                    </p:cNvPr>
                    <p:cNvGrpSpPr/>
                    <p:nvPr/>
                  </p:nvGrpSpPr>
                  <p:grpSpPr>
                    <a:xfrm>
                      <a:off x="3432612" y="1940144"/>
                      <a:ext cx="283264" cy="262404"/>
                      <a:chOff x="3516266" y="2015132"/>
                      <a:chExt cx="324426" cy="300535"/>
                    </a:xfrm>
                  </p:grpSpPr>
                  <p:grpSp>
                    <p:nvGrpSpPr>
                      <p:cNvPr id="142" name="Graphic 5">
                        <a:extLst>
                          <a:ext uri="{FF2B5EF4-FFF2-40B4-BE49-F238E27FC236}">
                            <a16:creationId xmlns:a16="http://schemas.microsoft.com/office/drawing/2014/main" id="{03639FCB-5368-468C-8040-2AF724848FEE}"/>
                          </a:ext>
                        </a:extLst>
                      </p:cNvPr>
                      <p:cNvGrpSpPr/>
                      <p:nvPr/>
                    </p:nvGrpSpPr>
                    <p:grpSpPr>
                      <a:xfrm>
                        <a:off x="3516266" y="2015132"/>
                        <a:ext cx="324426" cy="300535"/>
                        <a:chOff x="2508688" y="1665099"/>
                        <a:chExt cx="324426" cy="300535"/>
                      </a:xfrm>
                    </p:grpSpPr>
                    <p:sp>
                      <p:nvSpPr>
                        <p:cNvPr id="144" name="Freeform: Shape 143">
                          <a:extLst>
                            <a:ext uri="{FF2B5EF4-FFF2-40B4-BE49-F238E27FC236}">
                              <a16:creationId xmlns:a16="http://schemas.microsoft.com/office/drawing/2014/main" id="{630A3114-EC10-4E7D-ACEF-DCE1F4D796E0}"/>
                            </a:ext>
                          </a:extLst>
                        </p:cNvPr>
                        <p:cNvSpPr/>
                        <p:nvPr/>
                      </p:nvSpPr>
                      <p:spPr>
                        <a:xfrm>
                          <a:off x="2508688" y="1665099"/>
                          <a:ext cx="324426" cy="300535"/>
                        </a:xfrm>
                        <a:custGeom>
                          <a:avLst/>
                          <a:gdLst>
                            <a:gd name="connsiteX0" fmla="*/ 315019 w 324426"/>
                            <a:gd name="connsiteY0" fmla="*/ 0 h 300535"/>
                            <a:gd name="connsiteX1" fmla="*/ 10863 w 324426"/>
                            <a:gd name="connsiteY1" fmla="*/ 0 h 300535"/>
                            <a:gd name="connsiteX2" fmla="*/ 0 w 324426"/>
                            <a:gd name="connsiteY2" fmla="*/ 10863 h 300535"/>
                            <a:gd name="connsiteX3" fmla="*/ 0 w 324426"/>
                            <a:gd name="connsiteY3" fmla="*/ 206392 h 300535"/>
                            <a:gd name="connsiteX4" fmla="*/ 10863 w 324426"/>
                            <a:gd name="connsiteY4" fmla="*/ 217254 h 300535"/>
                            <a:gd name="connsiteX5" fmla="*/ 130353 w 324426"/>
                            <a:gd name="connsiteY5" fmla="*/ 217254 h 300535"/>
                            <a:gd name="connsiteX6" fmla="*/ 97765 w 324426"/>
                            <a:gd name="connsiteY6" fmla="*/ 282431 h 300535"/>
                            <a:gd name="connsiteX7" fmla="*/ 81471 w 324426"/>
                            <a:gd name="connsiteY7" fmla="*/ 300535 h 300535"/>
                            <a:gd name="connsiteX8" fmla="*/ 244412 w 324426"/>
                            <a:gd name="connsiteY8" fmla="*/ 300535 h 300535"/>
                            <a:gd name="connsiteX9" fmla="*/ 228117 w 324426"/>
                            <a:gd name="connsiteY9" fmla="*/ 282431 h 300535"/>
                            <a:gd name="connsiteX10" fmla="*/ 193719 w 324426"/>
                            <a:gd name="connsiteY10" fmla="*/ 217254 h 300535"/>
                            <a:gd name="connsiteX11" fmla="*/ 313209 w 324426"/>
                            <a:gd name="connsiteY11" fmla="*/ 217254 h 300535"/>
                            <a:gd name="connsiteX12" fmla="*/ 324072 w 324426"/>
                            <a:gd name="connsiteY12" fmla="*/ 206392 h 300535"/>
                            <a:gd name="connsiteX13" fmla="*/ 324072 w 324426"/>
                            <a:gd name="connsiteY13" fmla="*/ 10863 h 300535"/>
                            <a:gd name="connsiteX14" fmla="*/ 315019 w 324426"/>
                            <a:gd name="connsiteY14" fmla="*/ 0 h 3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426" h="300535">
                              <a:moveTo>
                                <a:pt x="315019" y="0"/>
                              </a:moveTo>
                              <a:lnTo>
                                <a:pt x="10863" y="0"/>
                              </a:lnTo>
                              <a:cubicBezTo>
                                <a:pt x="5431" y="0"/>
                                <a:pt x="0" y="5431"/>
                                <a:pt x="0" y="10863"/>
                              </a:cubicBezTo>
                              <a:lnTo>
                                <a:pt x="0" y="206392"/>
                              </a:lnTo>
                              <a:cubicBezTo>
                                <a:pt x="0" y="211823"/>
                                <a:pt x="5431" y="217254"/>
                                <a:pt x="10863" y="217254"/>
                              </a:cubicBezTo>
                              <a:lnTo>
                                <a:pt x="130353" y="217254"/>
                              </a:lnTo>
                              <a:cubicBezTo>
                                <a:pt x="130353" y="255274"/>
                                <a:pt x="128542" y="276999"/>
                                <a:pt x="97765" y="282431"/>
                              </a:cubicBezTo>
                              <a:cubicBezTo>
                                <a:pt x="88712" y="284241"/>
                                <a:pt x="81471" y="291483"/>
                                <a:pt x="81471" y="300535"/>
                              </a:cubicBezTo>
                              <a:lnTo>
                                <a:pt x="244412" y="300535"/>
                              </a:lnTo>
                              <a:cubicBezTo>
                                <a:pt x="244412" y="291483"/>
                                <a:pt x="237170" y="284241"/>
                                <a:pt x="228117" y="282431"/>
                              </a:cubicBezTo>
                              <a:cubicBezTo>
                                <a:pt x="195529" y="276999"/>
                                <a:pt x="193719" y="253463"/>
                                <a:pt x="193719" y="217254"/>
                              </a:cubicBezTo>
                              <a:lnTo>
                                <a:pt x="313209" y="217254"/>
                              </a:lnTo>
                              <a:cubicBezTo>
                                <a:pt x="318640" y="217254"/>
                                <a:pt x="324072" y="211823"/>
                                <a:pt x="324072" y="206392"/>
                              </a:cubicBezTo>
                              <a:lnTo>
                                <a:pt x="324072" y="10863"/>
                              </a:lnTo>
                              <a:cubicBezTo>
                                <a:pt x="325882" y="5431"/>
                                <a:pt x="320451" y="0"/>
                                <a:pt x="315019" y="0"/>
                              </a:cubicBezTo>
                              <a:close/>
                            </a:path>
                          </a:pathLst>
                        </a:custGeom>
                        <a:solidFill>
                          <a:schemeClr val="bg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5A7E5C2-298D-43B7-A1F2-42A9776E1855}"/>
                            </a:ext>
                          </a:extLst>
                        </p:cNvPr>
                        <p:cNvSpPr/>
                        <p:nvPr/>
                      </p:nvSpPr>
                      <p:spPr>
                        <a:xfrm>
                          <a:off x="2526792" y="1683203"/>
                          <a:ext cx="289672" cy="179945"/>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3" name="Graphic 142">
                        <a:extLst>
                          <a:ext uri="{FF2B5EF4-FFF2-40B4-BE49-F238E27FC236}">
                            <a16:creationId xmlns:a16="http://schemas.microsoft.com/office/drawing/2014/main" id="{FADBFB91-D280-4DD9-9E4F-AC73823E1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399" y="2055715"/>
                        <a:ext cx="112161" cy="130854"/>
                      </a:xfrm>
                      <a:prstGeom prst="rect">
                        <a:avLst/>
                      </a:prstGeom>
                    </p:spPr>
                  </p:pic>
                </p:grpSp>
                <p:sp>
                  <p:nvSpPr>
                    <p:cNvPr id="141" name="TextBox 140">
                      <a:extLst>
                        <a:ext uri="{FF2B5EF4-FFF2-40B4-BE49-F238E27FC236}">
                          <a16:creationId xmlns:a16="http://schemas.microsoft.com/office/drawing/2014/main" id="{974942FB-D27A-49E4-AD77-3B70080B9148}"/>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grpSp>
                <p:nvGrpSpPr>
                  <p:cNvPr id="124" name="Group 123">
                    <a:extLst>
                      <a:ext uri="{FF2B5EF4-FFF2-40B4-BE49-F238E27FC236}">
                        <a16:creationId xmlns:a16="http://schemas.microsoft.com/office/drawing/2014/main" id="{839B8FE6-8A70-438F-8B4F-809A97878A71}"/>
                      </a:ext>
                    </a:extLst>
                  </p:cNvPr>
                  <p:cNvGrpSpPr/>
                  <p:nvPr/>
                </p:nvGrpSpPr>
                <p:grpSpPr>
                  <a:xfrm>
                    <a:off x="1969453" y="3130919"/>
                    <a:ext cx="1031254" cy="823190"/>
                    <a:chOff x="2289743" y="3170078"/>
                    <a:chExt cx="688127" cy="549291"/>
                  </a:xfrm>
                </p:grpSpPr>
                <p:grpSp>
                  <p:nvGrpSpPr>
                    <p:cNvPr id="132" name="Group 131">
                      <a:extLst>
                        <a:ext uri="{FF2B5EF4-FFF2-40B4-BE49-F238E27FC236}">
                          <a16:creationId xmlns:a16="http://schemas.microsoft.com/office/drawing/2014/main" id="{6FCFD71E-CED1-46D7-94E4-F183EF0F8DFD}"/>
                        </a:ext>
                      </a:extLst>
                    </p:cNvPr>
                    <p:cNvGrpSpPr/>
                    <p:nvPr/>
                  </p:nvGrpSpPr>
                  <p:grpSpPr>
                    <a:xfrm>
                      <a:off x="2289743" y="3170078"/>
                      <a:ext cx="688127" cy="549291"/>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pic>
                  <p:nvPicPr>
                    <p:cNvPr id="133" name="Graphic 132">
                      <a:extLst>
                        <a:ext uri="{FF2B5EF4-FFF2-40B4-BE49-F238E27FC236}">
                          <a16:creationId xmlns:a16="http://schemas.microsoft.com/office/drawing/2014/main" id="{207E2BA1-D629-45FA-ADFF-7E0E40060C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0939" y="3261372"/>
                      <a:ext cx="265734" cy="236208"/>
                    </a:xfrm>
                    <a:prstGeom prst="rect">
                      <a:avLst/>
                    </a:prstGeom>
                  </p:spPr>
                </p:pic>
              </p:grpSp>
              <p:grpSp>
                <p:nvGrpSpPr>
                  <p:cNvPr id="125" name="Group 124">
                    <a:extLst>
                      <a:ext uri="{FF2B5EF4-FFF2-40B4-BE49-F238E27FC236}">
                        <a16:creationId xmlns:a16="http://schemas.microsoft.com/office/drawing/2014/main" id="{FE3D9A8D-E352-403E-85CA-A7E717A4067E}"/>
                      </a:ext>
                    </a:extLst>
                  </p:cNvPr>
                  <p:cNvGrpSpPr/>
                  <p:nvPr/>
                </p:nvGrpSpPr>
                <p:grpSpPr>
                  <a:xfrm>
                    <a:off x="1969454" y="4049129"/>
                    <a:ext cx="1031252" cy="823190"/>
                    <a:chOff x="2289744" y="4074318"/>
                    <a:chExt cx="688125" cy="549291"/>
                  </a:xfrm>
                </p:grpSpPr>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pic>
                  <p:nvPicPr>
                    <p:cNvPr id="129" name="Graphic 128">
                      <a:extLst>
                        <a:ext uri="{FF2B5EF4-FFF2-40B4-BE49-F238E27FC236}">
                          <a16:creationId xmlns:a16="http://schemas.microsoft.com/office/drawing/2014/main" id="{557209BC-DA89-4A95-8F77-A6304E376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0166" y="4151119"/>
                      <a:ext cx="247280" cy="247280"/>
                    </a:xfrm>
                    <a:prstGeom prst="rect">
                      <a:avLst/>
                    </a:prstGeom>
                  </p:spPr>
                </p:pic>
              </p:grpSp>
            </p:grpSp>
            <p:grpSp>
              <p:nvGrpSpPr>
                <p:cNvPr id="171" name="Group 170">
                  <a:extLst>
                    <a:ext uri="{FF2B5EF4-FFF2-40B4-BE49-F238E27FC236}">
                      <a16:creationId xmlns:a16="http://schemas.microsoft.com/office/drawing/2014/main" id="{6904A975-341B-4A54-80B7-8800FE1213DA}"/>
                    </a:ext>
                  </a:extLst>
                </p:cNvPr>
                <p:cNvGrpSpPr/>
                <p:nvPr/>
              </p:nvGrpSpPr>
              <p:grpSpPr>
                <a:xfrm flipH="1">
                  <a:off x="9001130" y="2824769"/>
                  <a:ext cx="984406" cy="1797142"/>
                  <a:chOff x="10292614" y="2824769"/>
                  <a:chExt cx="971941" cy="1797142"/>
                </a:xfrm>
              </p:grpSpPr>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a:off x="10292614" y="3716618"/>
                    <a:ext cx="971941"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H="1" flipV="1">
                    <a:off x="10325453" y="2824769"/>
                    <a:ext cx="909363"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flipH="1">
                    <a:off x="10330575" y="3832778"/>
                    <a:ext cx="893395"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7" name="Freeform: Shape 156">
                <a:extLst>
                  <a:ext uri="{FF2B5EF4-FFF2-40B4-BE49-F238E27FC236}">
                    <a16:creationId xmlns:a16="http://schemas.microsoft.com/office/drawing/2014/main" id="{52617562-E566-458F-BD45-C6496CC7D3EB}"/>
                  </a:ext>
                </a:extLst>
              </p:cNvPr>
              <p:cNvSpPr/>
              <p:nvPr/>
            </p:nvSpPr>
            <p:spPr>
              <a:xfrm>
                <a:off x="7082788" y="1271842"/>
                <a:ext cx="4461894" cy="3454430"/>
              </a:xfrm>
              <a:custGeom>
                <a:avLst/>
                <a:gdLst>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2679371 w 4461894"/>
                  <a:gd name="connsiteY8" fmla="*/ 0 h 3497185"/>
                  <a:gd name="connsiteX9" fmla="*/ 4461894 w 4461894"/>
                  <a:gd name="connsiteY9" fmla="*/ 0 h 3497185"/>
                  <a:gd name="connsiteX10" fmla="*/ 4461894 w 4461894"/>
                  <a:gd name="connsiteY10" fmla="*/ 3497185 h 3497185"/>
                  <a:gd name="connsiteX11" fmla="*/ 2679371 w 4461894"/>
                  <a:gd name="connsiteY11" fmla="*/ 3497185 h 3497185"/>
                  <a:gd name="connsiteX0" fmla="*/ 0 w 4461894"/>
                  <a:gd name="connsiteY0" fmla="*/ 881033 h 3497185"/>
                  <a:gd name="connsiteX1" fmla="*/ 2462315 w 4461894"/>
                  <a:gd name="connsiteY1" fmla="*/ 881033 h 3497185"/>
                  <a:gd name="connsiteX2" fmla="*/ 2462315 w 4461894"/>
                  <a:gd name="connsiteY2" fmla="*/ 881034 h 3497185"/>
                  <a:gd name="connsiteX3" fmla="*/ 2677368 w 4461894"/>
                  <a:gd name="connsiteY3" fmla="*/ 881034 h 3497185"/>
                  <a:gd name="connsiteX4" fmla="*/ 2677368 w 4461894"/>
                  <a:gd name="connsiteY4" fmla="*/ 3497185 h 3497185"/>
                  <a:gd name="connsiteX5" fmla="*/ 2462315 w 4461894"/>
                  <a:gd name="connsiteY5" fmla="*/ 3497185 h 3497185"/>
                  <a:gd name="connsiteX6" fmla="*/ 2299668 w 4461894"/>
                  <a:gd name="connsiteY6" fmla="*/ 3497185 h 3497185"/>
                  <a:gd name="connsiteX7" fmla="*/ 0 w 4461894"/>
                  <a:gd name="connsiteY7" fmla="*/ 3497185 h 3497185"/>
                  <a:gd name="connsiteX8" fmla="*/ 0 w 4461894"/>
                  <a:gd name="connsiteY8" fmla="*/ 881033 h 3497185"/>
                  <a:gd name="connsiteX9" fmla="*/ 2692623 w 4461894"/>
                  <a:gd name="connsiteY9" fmla="*/ 268323 h 3497185"/>
                  <a:gd name="connsiteX10" fmla="*/ 4461894 w 4461894"/>
                  <a:gd name="connsiteY10" fmla="*/ 0 h 3497185"/>
                  <a:gd name="connsiteX11" fmla="*/ 4461894 w 4461894"/>
                  <a:gd name="connsiteY11" fmla="*/ 3497185 h 3497185"/>
                  <a:gd name="connsiteX12" fmla="*/ 2679371 w 4461894"/>
                  <a:gd name="connsiteY12" fmla="*/ 3497185 h 3497185"/>
                  <a:gd name="connsiteX13" fmla="*/ 2692623 w 4461894"/>
                  <a:gd name="connsiteY13" fmla="*/ 268323 h 349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894" h="3497185">
                    <a:moveTo>
                      <a:pt x="0" y="881033"/>
                    </a:moveTo>
                    <a:lnTo>
                      <a:pt x="2462315" y="881033"/>
                    </a:lnTo>
                    <a:lnTo>
                      <a:pt x="2462315" y="881034"/>
                    </a:lnTo>
                    <a:lnTo>
                      <a:pt x="2677368" y="881034"/>
                    </a:lnTo>
                    <a:lnTo>
                      <a:pt x="2677368" y="3497185"/>
                    </a:lnTo>
                    <a:lnTo>
                      <a:pt x="2462315" y="3497185"/>
                    </a:lnTo>
                    <a:lnTo>
                      <a:pt x="2299668" y="3497185"/>
                    </a:lnTo>
                    <a:lnTo>
                      <a:pt x="0" y="3497185"/>
                    </a:lnTo>
                    <a:lnTo>
                      <a:pt x="0" y="881033"/>
                    </a:lnTo>
                    <a:close/>
                    <a:moveTo>
                      <a:pt x="2692623" y="268323"/>
                    </a:moveTo>
                    <a:lnTo>
                      <a:pt x="4461894" y="0"/>
                    </a:lnTo>
                    <a:lnTo>
                      <a:pt x="4461894" y="3497185"/>
                    </a:lnTo>
                    <a:lnTo>
                      <a:pt x="2679371" y="3497185"/>
                    </a:lnTo>
                    <a:cubicBezTo>
                      <a:pt x="2679371" y="2331457"/>
                      <a:pt x="2692623" y="1434051"/>
                      <a:pt x="2692623" y="268323"/>
                    </a:cubicBez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Down 50">
                <a:extLst>
                  <a:ext uri="{FF2B5EF4-FFF2-40B4-BE49-F238E27FC236}">
                    <a16:creationId xmlns:a16="http://schemas.microsoft.com/office/drawing/2014/main" id="{3979D75E-7DFD-42DB-85A8-99FA1738F2F9}"/>
                  </a:ext>
                </a:extLst>
              </p:cNvPr>
              <p:cNvSpPr/>
              <p:nvPr/>
            </p:nvSpPr>
            <p:spPr>
              <a:xfrm rot="16200000">
                <a:off x="6872103" y="2566766"/>
                <a:ext cx="343591" cy="561438"/>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2BD61DD9-EDD7-4BF8-BF2B-4ECABA27E50F}"/>
                  </a:ext>
                </a:extLst>
              </p:cNvPr>
              <p:cNvSpPr/>
              <p:nvPr/>
            </p:nvSpPr>
            <p:spPr>
              <a:xfrm>
                <a:off x="7051430" y="1475709"/>
                <a:ext cx="2574356" cy="659556"/>
              </a:xfrm>
              <a:custGeom>
                <a:avLst/>
                <a:gdLst>
                  <a:gd name="connsiteX0" fmla="*/ 0 w 2574356"/>
                  <a:gd name="connsiteY0" fmla="*/ 0 h 659556"/>
                  <a:gd name="connsiteX1" fmla="*/ 139766 w 2574356"/>
                  <a:gd name="connsiteY1" fmla="*/ 0 h 659556"/>
                  <a:gd name="connsiteX2" fmla="*/ 139766 w 2574356"/>
                  <a:gd name="connsiteY2" fmla="*/ 48952 h 659556"/>
                  <a:gd name="connsiteX3" fmla="*/ 2434590 w 2574356"/>
                  <a:gd name="connsiteY3" fmla="*/ 48952 h 659556"/>
                  <a:gd name="connsiteX4" fmla="*/ 2434590 w 2574356"/>
                  <a:gd name="connsiteY4" fmla="*/ 20956 h 659556"/>
                  <a:gd name="connsiteX5" fmla="*/ 2574356 w 2574356"/>
                  <a:gd name="connsiteY5" fmla="*/ 20956 h 659556"/>
                  <a:gd name="connsiteX6" fmla="*/ 2574356 w 2574356"/>
                  <a:gd name="connsiteY6" fmla="*/ 659556 h 659556"/>
                  <a:gd name="connsiteX7" fmla="*/ 2434590 w 2574356"/>
                  <a:gd name="connsiteY7" fmla="*/ 659556 h 659556"/>
                  <a:gd name="connsiteX8" fmla="*/ 2434590 w 2574356"/>
                  <a:gd name="connsiteY8" fmla="*/ 226295 h 659556"/>
                  <a:gd name="connsiteX9" fmla="*/ 139766 w 2574356"/>
                  <a:gd name="connsiteY9" fmla="*/ 226295 h 659556"/>
                  <a:gd name="connsiteX10" fmla="*/ 139766 w 2574356"/>
                  <a:gd name="connsiteY10" fmla="*/ 659555 h 659556"/>
                  <a:gd name="connsiteX11" fmla="*/ 0 w 2574356"/>
                  <a:gd name="connsiteY11" fmla="*/ 659555 h 6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356" h="659556">
                    <a:moveTo>
                      <a:pt x="0" y="0"/>
                    </a:moveTo>
                    <a:lnTo>
                      <a:pt x="139766" y="0"/>
                    </a:lnTo>
                    <a:lnTo>
                      <a:pt x="139766" y="48952"/>
                    </a:lnTo>
                    <a:lnTo>
                      <a:pt x="2434590" y="48952"/>
                    </a:lnTo>
                    <a:lnTo>
                      <a:pt x="2434590" y="20956"/>
                    </a:lnTo>
                    <a:lnTo>
                      <a:pt x="2574356" y="20956"/>
                    </a:lnTo>
                    <a:lnTo>
                      <a:pt x="2574356" y="659556"/>
                    </a:lnTo>
                    <a:lnTo>
                      <a:pt x="2434590" y="659556"/>
                    </a:lnTo>
                    <a:lnTo>
                      <a:pt x="2434590" y="226295"/>
                    </a:lnTo>
                    <a:lnTo>
                      <a:pt x="139766" y="226295"/>
                    </a:lnTo>
                    <a:lnTo>
                      <a:pt x="139766" y="659555"/>
                    </a:lnTo>
                    <a:lnTo>
                      <a:pt x="0" y="659555"/>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10FBD69-8CDB-AA4E-B7E6-22839A972988}"/>
                  </a:ext>
                </a:extLst>
              </p:cNvPr>
              <p:cNvSpPr/>
              <p:nvPr/>
            </p:nvSpPr>
            <p:spPr bwMode="auto">
              <a:xfrm>
                <a:off x="2516494" y="4984666"/>
                <a:ext cx="115405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Daily data</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backups</a:t>
                </a: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88735" y="362416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 (ZRS)</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417612" y="4067106"/>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a:t>
                </a:r>
                <a:r>
                  <a:rPr kumimoji="0" lang="en-US" sz="1000" b="0" i="0" u="none" strike="noStrike" kern="1200" cap="none" spc="0" normalizeH="0" baseline="0" noProof="0" err="1">
                    <a:ln>
                      <a:noFill/>
                    </a:ln>
                    <a:solidFill>
                      <a:srgbClr val="0078D4"/>
                    </a:solidFill>
                    <a:effectLst/>
                    <a:uLnTx/>
                    <a:uFillTx/>
                    <a:latin typeface="Segoe UI Semibold"/>
                    <a:ea typeface="+mn-ea"/>
                    <a:cs typeface="+mn-cs"/>
                  </a:rPr>
                  <a:t>binlog</a:t>
                </a:r>
                <a:endParaRPr kumimoji="0" lang="en-US" sz="1000" b="0"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7905265" y="3916491"/>
                <a:ext cx="440161" cy="387627"/>
                <a:chOff x="4374945" y="4543971"/>
                <a:chExt cx="463267" cy="407974"/>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374945" y="4543971"/>
                  <a:ext cx="245246" cy="351327"/>
                  <a:chOff x="5901780" y="2022229"/>
                  <a:chExt cx="548123" cy="785212"/>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5901780" y="2463858"/>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5901780" y="22464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5901780" y="2022229"/>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592963" y="4600617"/>
                  <a:ext cx="245249" cy="351328"/>
                  <a:chOff x="5901778" y="2022233"/>
                  <a:chExt cx="548130" cy="785215"/>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5901778" y="24638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5901785" y="2246465"/>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5901780" y="2022233"/>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221152"/>
                <a:ext cx="343591" cy="470649"/>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9D60D066-3D88-4348-B4FB-345830E983F3}"/>
                  </a:ext>
                </a:extLst>
              </p:cNvPr>
              <p:cNvSpPr/>
              <p:nvPr/>
            </p:nvSpPr>
            <p:spPr>
              <a:xfrm>
                <a:off x="3917135" y="338774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sp>
            <p:nvSpPr>
              <p:cNvPr id="7" name="Oval 6">
                <a:extLst>
                  <a:ext uri="{FF2B5EF4-FFF2-40B4-BE49-F238E27FC236}">
                    <a16:creationId xmlns:a16="http://schemas.microsoft.com/office/drawing/2014/main" id="{655C35C0-89CF-409B-9114-8374FEB730CB}"/>
                  </a:ext>
                </a:extLst>
              </p:cNvPr>
              <p:cNvSpPr/>
              <p:nvPr/>
            </p:nvSpPr>
            <p:spPr>
              <a:xfrm>
                <a:off x="7433198" y="279631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3</a:t>
                </a:r>
              </a:p>
            </p:txBody>
          </p:sp>
          <p:sp>
            <p:nvSpPr>
              <p:cNvPr id="8" name="Oval 7">
                <a:extLst>
                  <a:ext uri="{FF2B5EF4-FFF2-40B4-BE49-F238E27FC236}">
                    <a16:creationId xmlns:a16="http://schemas.microsoft.com/office/drawing/2014/main" id="{E8DDDFD9-8190-4178-B778-E448F505E923}"/>
                  </a:ext>
                </a:extLst>
              </p:cNvPr>
              <p:cNvSpPr/>
              <p:nvPr/>
            </p:nvSpPr>
            <p:spPr>
              <a:xfrm>
                <a:off x="8837219" y="2875994"/>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4</a:t>
                </a:r>
              </a:p>
            </p:txBody>
          </p:sp>
          <p:sp>
            <p:nvSpPr>
              <p:cNvPr id="10" name="Oval 9">
                <a:extLst>
                  <a:ext uri="{FF2B5EF4-FFF2-40B4-BE49-F238E27FC236}">
                    <a16:creationId xmlns:a16="http://schemas.microsoft.com/office/drawing/2014/main" id="{68666F20-9BE1-4025-8E05-0D07E4C67D38}"/>
                  </a:ext>
                </a:extLst>
              </p:cNvPr>
              <p:cNvSpPr/>
              <p:nvPr/>
            </p:nvSpPr>
            <p:spPr>
              <a:xfrm>
                <a:off x="5872652" y="3347868"/>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cxnSp>
            <p:nvCxnSpPr>
              <p:cNvPr id="12" name="Straight Arrow Connector 11">
                <a:extLst>
                  <a:ext uri="{FF2B5EF4-FFF2-40B4-BE49-F238E27FC236}">
                    <a16:creationId xmlns:a16="http://schemas.microsoft.com/office/drawing/2014/main" id="{4A5B56E6-202B-4983-BD7E-A36CC160C93C}"/>
                  </a:ext>
                </a:extLst>
              </p:cNvPr>
              <p:cNvCxnSpPr>
                <a:cxnSpLocks/>
              </p:cNvCxnSpPr>
              <p:nvPr/>
            </p:nvCxnSpPr>
            <p:spPr>
              <a:xfrm flipH="1">
                <a:off x="4642752" y="3266114"/>
                <a:ext cx="3423271" cy="3210"/>
              </a:xfrm>
              <a:prstGeom prst="straightConnector1">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29F86AF-4262-40BE-83EE-95FB71D4981C}"/>
                  </a:ext>
                </a:extLst>
              </p:cNvPr>
              <p:cNvSpPr/>
              <p:nvPr/>
            </p:nvSpPr>
            <p:spPr>
              <a:xfrm>
                <a:off x="393992"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sp>
            <p:nvSpPr>
              <p:cNvPr id="17" name="TextBox 16">
                <a:extLst>
                  <a:ext uri="{FF2B5EF4-FFF2-40B4-BE49-F238E27FC236}">
                    <a16:creationId xmlns:a16="http://schemas.microsoft.com/office/drawing/2014/main" id="{2C373861-77BB-4989-8618-E6445F0676D0}"/>
                  </a:ext>
                </a:extLst>
              </p:cNvPr>
              <p:cNvSpPr txBox="1"/>
              <p:nvPr/>
            </p:nvSpPr>
            <p:spPr>
              <a:xfrm>
                <a:off x="702455" y="6131836"/>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Log flush on commit</a:t>
                </a:r>
              </a:p>
            </p:txBody>
          </p:sp>
          <p:sp>
            <p:nvSpPr>
              <p:cNvPr id="45" name="Oval 44">
                <a:extLst>
                  <a:ext uri="{FF2B5EF4-FFF2-40B4-BE49-F238E27FC236}">
                    <a16:creationId xmlns:a16="http://schemas.microsoft.com/office/drawing/2014/main" id="{1489CAE4-D21E-4278-BB3D-76132407F5F6}"/>
                  </a:ext>
                </a:extLst>
              </p:cNvPr>
              <p:cNvSpPr/>
              <p:nvPr/>
            </p:nvSpPr>
            <p:spPr>
              <a:xfrm>
                <a:off x="2835466" y="618352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sp>
            <p:nvSpPr>
              <p:cNvPr id="49" name="TextBox 48">
                <a:extLst>
                  <a:ext uri="{FF2B5EF4-FFF2-40B4-BE49-F238E27FC236}">
                    <a16:creationId xmlns:a16="http://schemas.microsoft.com/office/drawing/2014/main" id="{B6DA92CF-14CD-441B-8AC6-3780C6383B64}"/>
                  </a:ext>
                </a:extLst>
              </p:cNvPr>
              <p:cNvSpPr txBox="1"/>
              <p:nvPr/>
            </p:nvSpPr>
            <p:spPr>
              <a:xfrm>
                <a:off x="3143929" y="6131836"/>
                <a:ext cx="213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Synchronous storage replication</a:t>
                </a:r>
              </a:p>
            </p:txBody>
          </p:sp>
          <p:sp>
            <p:nvSpPr>
              <p:cNvPr id="55" name="Oval 54">
                <a:extLst>
                  <a:ext uri="{FF2B5EF4-FFF2-40B4-BE49-F238E27FC236}">
                    <a16:creationId xmlns:a16="http://schemas.microsoft.com/office/drawing/2014/main" id="{3777812B-9A7E-483F-972F-F457C0782EDC}"/>
                  </a:ext>
                </a:extLst>
              </p:cNvPr>
              <p:cNvSpPr/>
              <p:nvPr/>
            </p:nvSpPr>
            <p:spPr>
              <a:xfrm>
                <a:off x="5605957" y="6178002"/>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3</a:t>
                </a:r>
              </a:p>
            </p:txBody>
          </p:sp>
          <p:sp>
            <p:nvSpPr>
              <p:cNvPr id="56" name="TextBox 55">
                <a:extLst>
                  <a:ext uri="{FF2B5EF4-FFF2-40B4-BE49-F238E27FC236}">
                    <a16:creationId xmlns:a16="http://schemas.microsoft.com/office/drawing/2014/main" id="{6D5F0985-4DE1-4C4D-B52E-DAD744BACE32}"/>
                  </a:ext>
                </a:extLst>
              </p:cNvPr>
              <p:cNvSpPr txBox="1"/>
              <p:nvPr/>
            </p:nvSpPr>
            <p:spPr>
              <a:xfrm>
                <a:off x="5914420" y="6126316"/>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Read </a:t>
                </a:r>
                <a:r>
                  <a:rPr kumimoji="0" lang="en-US" sz="1600" b="0" i="0" u="none" strike="noStrike" kern="1200" cap="none" spc="0" normalizeH="0" baseline="0" noProof="0" err="1">
                    <a:ln>
                      <a:noFill/>
                    </a:ln>
                    <a:solidFill>
                      <a:prstClr val="black"/>
                    </a:solidFill>
                    <a:effectLst/>
                    <a:uLnTx/>
                    <a:uFillTx/>
                    <a:latin typeface="Segoe UI"/>
                    <a:ea typeface="+mn-ea"/>
                    <a:cs typeface="+mn-cs"/>
                  </a:rPr>
                  <a:t>binlog</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57">
                <a:extLst>
                  <a:ext uri="{FF2B5EF4-FFF2-40B4-BE49-F238E27FC236}">
                    <a16:creationId xmlns:a16="http://schemas.microsoft.com/office/drawing/2014/main" id="{E52F5D81-F2AA-46F1-9C1F-8F5652D056B4}"/>
                  </a:ext>
                </a:extLst>
              </p:cNvPr>
              <p:cNvSpPr/>
              <p:nvPr/>
            </p:nvSpPr>
            <p:spPr>
              <a:xfrm>
                <a:off x="8042158" y="6165907"/>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4</a:t>
                </a:r>
              </a:p>
            </p:txBody>
          </p:sp>
          <p:sp>
            <p:nvSpPr>
              <p:cNvPr id="59" name="TextBox 58">
                <a:extLst>
                  <a:ext uri="{FF2B5EF4-FFF2-40B4-BE49-F238E27FC236}">
                    <a16:creationId xmlns:a16="http://schemas.microsoft.com/office/drawing/2014/main" id="{15673D51-B9CC-427E-9777-030F9D475C5C}"/>
                  </a:ext>
                </a:extLst>
              </p:cNvPr>
              <p:cNvSpPr txBox="1"/>
              <p:nvPr/>
            </p:nvSpPr>
            <p:spPr>
              <a:xfrm>
                <a:off x="8285688" y="6093422"/>
                <a:ext cx="21337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Log replay</a:t>
                </a:r>
              </a:p>
            </p:txBody>
          </p:sp>
          <p:sp>
            <p:nvSpPr>
              <p:cNvPr id="63" name="Oval 62">
                <a:extLst>
                  <a:ext uri="{FF2B5EF4-FFF2-40B4-BE49-F238E27FC236}">
                    <a16:creationId xmlns:a16="http://schemas.microsoft.com/office/drawing/2014/main" id="{B2EEAC72-4F69-4BB0-A1E3-A4707DE32A34}"/>
                  </a:ext>
                </a:extLst>
              </p:cNvPr>
              <p:cNvSpPr/>
              <p:nvPr/>
            </p:nvSpPr>
            <p:spPr>
              <a:xfrm>
                <a:off x="10162163" y="6148473"/>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5</a:t>
                </a:r>
              </a:p>
            </p:txBody>
          </p:sp>
          <p:sp>
            <p:nvSpPr>
              <p:cNvPr id="65" name="TextBox 64">
                <a:extLst>
                  <a:ext uri="{FF2B5EF4-FFF2-40B4-BE49-F238E27FC236}">
                    <a16:creationId xmlns:a16="http://schemas.microsoft.com/office/drawing/2014/main" id="{C2732C8E-C911-4817-A15A-B323F43CD587}"/>
                  </a:ext>
                </a:extLst>
              </p:cNvPr>
              <p:cNvSpPr txBox="1"/>
              <p:nvPr/>
            </p:nvSpPr>
            <p:spPr>
              <a:xfrm>
                <a:off x="10405693" y="6075988"/>
                <a:ext cx="15792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Automatic failover</a:t>
                </a:r>
              </a:p>
            </p:txBody>
          </p:sp>
          <p:pic>
            <p:nvPicPr>
              <p:cNvPr id="156" name="Graphic 155">
                <a:extLst>
                  <a:ext uri="{FF2B5EF4-FFF2-40B4-BE49-F238E27FC236}">
                    <a16:creationId xmlns:a16="http://schemas.microsoft.com/office/drawing/2014/main" id="{47988467-C49C-104B-9EC3-922B0B16A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167" y="3706675"/>
                <a:ext cx="509852" cy="509852"/>
              </a:xfrm>
              <a:prstGeom prst="rect">
                <a:avLst/>
              </a:prstGeom>
            </p:spPr>
          </p:pic>
          <p:pic>
            <p:nvPicPr>
              <p:cNvPr id="158" name="Graphic 157">
                <a:extLst>
                  <a:ext uri="{FF2B5EF4-FFF2-40B4-BE49-F238E27FC236}">
                    <a16:creationId xmlns:a16="http://schemas.microsoft.com/office/drawing/2014/main" id="{BD7DF9DB-676E-EB4B-BE09-8E589DCC62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562" y="2795600"/>
                <a:ext cx="479160" cy="479160"/>
              </a:xfrm>
              <a:prstGeom prst="rect">
                <a:avLst/>
              </a:prstGeom>
            </p:spPr>
          </p:pic>
          <p:pic>
            <p:nvPicPr>
              <p:cNvPr id="159" name="Graphic 158">
                <a:extLst>
                  <a:ext uri="{FF2B5EF4-FFF2-40B4-BE49-F238E27FC236}">
                    <a16:creationId xmlns:a16="http://schemas.microsoft.com/office/drawing/2014/main" id="{B99821AC-323C-6745-8416-72F9AB0023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200" y="1912902"/>
                <a:ext cx="464364" cy="464364"/>
              </a:xfrm>
              <a:prstGeom prst="rect">
                <a:avLst/>
              </a:prstGeom>
            </p:spPr>
          </p:pic>
          <p:sp>
            <p:nvSpPr>
              <p:cNvPr id="11" name="Freeform 10">
                <a:extLst>
                  <a:ext uri="{FF2B5EF4-FFF2-40B4-BE49-F238E27FC236}">
                    <a16:creationId xmlns:a16="http://schemas.microsoft.com/office/drawing/2014/main" id="{0FA41848-4BEF-5948-9808-346AE76AA1A7}"/>
                  </a:ext>
                </a:extLst>
              </p:cNvPr>
              <p:cNvSpPr/>
              <p:nvPr/>
            </p:nvSpPr>
            <p:spPr bwMode="auto">
              <a:xfrm>
                <a:off x="4903596" y="1356527"/>
                <a:ext cx="2351314" cy="221064"/>
              </a:xfrm>
              <a:custGeom>
                <a:avLst/>
                <a:gdLst>
                  <a:gd name="connsiteX0" fmla="*/ 0 w 2351314"/>
                  <a:gd name="connsiteY0" fmla="*/ 221064 h 221064"/>
                  <a:gd name="connsiteX1" fmla="*/ 0 w 2351314"/>
                  <a:gd name="connsiteY1" fmla="*/ 0 h 221064"/>
                  <a:gd name="connsiteX2" fmla="*/ 2351314 w 2351314"/>
                  <a:gd name="connsiteY2" fmla="*/ 0 h 221064"/>
                  <a:gd name="connsiteX3" fmla="*/ 2351314 w 2351314"/>
                  <a:gd name="connsiteY3" fmla="*/ 100484 h 221064"/>
                  <a:gd name="connsiteX4" fmla="*/ 2351314 w 2351314"/>
                  <a:gd name="connsiteY4" fmla="*/ 190919 h 2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14" h="221064">
                    <a:moveTo>
                      <a:pt x="0" y="221064"/>
                    </a:moveTo>
                    <a:lnTo>
                      <a:pt x="0" y="0"/>
                    </a:lnTo>
                    <a:lnTo>
                      <a:pt x="2351314" y="0"/>
                    </a:lnTo>
                    <a:lnTo>
                      <a:pt x="2351314" y="100484"/>
                    </a:lnTo>
                    <a:lnTo>
                      <a:pt x="2351314" y="190919"/>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Oval 60">
                <a:extLst>
                  <a:ext uri="{FF2B5EF4-FFF2-40B4-BE49-F238E27FC236}">
                    <a16:creationId xmlns:a16="http://schemas.microsoft.com/office/drawing/2014/main" id="{0888673B-3411-4FD5-A399-422599DB74AA}"/>
                  </a:ext>
                </a:extLst>
              </p:cNvPr>
              <p:cNvSpPr/>
              <p:nvPr/>
            </p:nvSpPr>
            <p:spPr>
              <a:xfrm>
                <a:off x="5920187" y="1232469"/>
                <a:ext cx="255441" cy="256032"/>
              </a:xfrm>
              <a:prstGeom prst="ellipse">
                <a:avLst/>
              </a:prstGeom>
              <a:solidFill>
                <a:schemeClr val="tx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5</a:t>
                </a:r>
              </a:p>
            </p:txBody>
          </p:sp>
        </p:grpSp>
        <p:pic>
          <p:nvPicPr>
            <p:cNvPr id="149" name="Graphic 148">
              <a:extLst>
                <a:ext uri="{FF2B5EF4-FFF2-40B4-BE49-F238E27FC236}">
                  <a16:creationId xmlns:a16="http://schemas.microsoft.com/office/drawing/2014/main" id="{AA373965-8837-A3F4-FFCD-AE4EEDE334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32843" y="2487666"/>
              <a:ext cx="709428" cy="709428"/>
            </a:xfrm>
            <a:prstGeom prst="rect">
              <a:avLst/>
            </a:prstGeom>
          </p:spPr>
        </p:pic>
        <p:pic>
          <p:nvPicPr>
            <p:cNvPr id="150" name="Graphic 149">
              <a:extLst>
                <a:ext uri="{FF2B5EF4-FFF2-40B4-BE49-F238E27FC236}">
                  <a16:creationId xmlns:a16="http://schemas.microsoft.com/office/drawing/2014/main" id="{94A1887E-89DE-4B71-2713-027CD5F348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09726" y="2428710"/>
              <a:ext cx="709428" cy="709428"/>
            </a:xfrm>
            <a:prstGeom prst="rect">
              <a:avLst/>
            </a:prstGeom>
          </p:spPr>
        </p:pic>
        <p:sp>
          <p:nvSpPr>
            <p:cNvPr id="152" name="Rectangle 151">
              <a:extLst>
                <a:ext uri="{FF2B5EF4-FFF2-40B4-BE49-F238E27FC236}">
                  <a16:creationId xmlns:a16="http://schemas.microsoft.com/office/drawing/2014/main" id="{E0C8A6C3-D312-036F-3856-87BE4819B044}"/>
                </a:ext>
              </a:extLst>
            </p:cNvPr>
            <p:cNvSpPr/>
            <p:nvPr/>
          </p:nvSpPr>
          <p:spPr bwMode="auto">
            <a:xfrm>
              <a:off x="8450104" y="3119897"/>
              <a:ext cx="1484401" cy="260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Log replay</a:t>
              </a:r>
            </a:p>
          </p:txBody>
        </p:sp>
        <p:sp>
          <p:nvSpPr>
            <p:cNvPr id="153" name="Arrow: Down 152">
              <a:extLst>
                <a:ext uri="{FF2B5EF4-FFF2-40B4-BE49-F238E27FC236}">
                  <a16:creationId xmlns:a16="http://schemas.microsoft.com/office/drawing/2014/main" id="{7C1E4024-981C-874B-EE77-F991C300EF84}"/>
                </a:ext>
              </a:extLst>
            </p:cNvPr>
            <p:cNvSpPr/>
            <p:nvPr/>
          </p:nvSpPr>
          <p:spPr>
            <a:xfrm rot="10800000">
              <a:off x="7634678" y="2543288"/>
              <a:ext cx="343591" cy="1090377"/>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9864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6C190D-F3BA-9EB9-4C7E-DC9144D8DA45}"/>
              </a:ext>
            </a:extLst>
          </p:cNvPr>
          <p:cNvSpPr>
            <a:spLocks noGrp="1"/>
          </p:cNvSpPr>
          <p:nvPr>
            <p:ph type="title"/>
          </p:nvPr>
        </p:nvSpPr>
        <p:spPr>
          <a:xfrm>
            <a:off x="588263" y="457201"/>
            <a:ext cx="4012312" cy="492443"/>
          </a:xfrm>
          <a:solidFill>
            <a:schemeClr val="accent1"/>
          </a:solidFill>
        </p:spPr>
        <p:txBody>
          <a:bodyPr/>
          <a:lstStyle/>
          <a:p>
            <a:r>
              <a:rPr lang="en-US" sz="3200" dirty="0">
                <a:solidFill>
                  <a:schemeClr val="bg1"/>
                </a:solidFill>
              </a:rPr>
              <a:t>Failover</a:t>
            </a:r>
            <a:endParaRPr lang="en-US" dirty="0">
              <a:solidFill>
                <a:schemeClr val="bg1"/>
              </a:solidFill>
            </a:endParaRPr>
          </a:p>
        </p:txBody>
      </p:sp>
      <p:sp>
        <p:nvSpPr>
          <p:cNvPr id="20" name="Rectangle 19">
            <a:extLst>
              <a:ext uri="{FF2B5EF4-FFF2-40B4-BE49-F238E27FC236}">
                <a16:creationId xmlns:a16="http://schemas.microsoft.com/office/drawing/2014/main" id="{7AE0DA8C-15E3-8E98-C629-75C30EEE60FC}"/>
              </a:ext>
              <a:ext uri="{C183D7F6-B498-43B3-948B-1728B52AA6E4}">
                <adec:decorative xmlns:adec="http://schemas.microsoft.com/office/drawing/2017/decorative" val="1"/>
              </a:ext>
            </a:extLst>
          </p:cNvPr>
          <p:cNvSpPr/>
          <p:nvPr/>
        </p:nvSpPr>
        <p:spPr>
          <a:xfrm>
            <a:off x="0" y="949644"/>
            <a:ext cx="4600575" cy="590835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17EE2EE-A7B1-3FFF-2577-727E33F50D59}"/>
              </a:ext>
            </a:extLst>
          </p:cNvPr>
          <p:cNvSpPr txBox="1"/>
          <p:nvPr/>
        </p:nvSpPr>
        <p:spPr>
          <a:xfrm>
            <a:off x="588263" y="1393647"/>
            <a:ext cx="3371849"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2"/>
                </a:solidFill>
                <a:effectLst/>
                <a:uLnTx/>
                <a:uFillTx/>
                <a:latin typeface="Segoe UI"/>
                <a:ea typeface="+mn-ea"/>
                <a:cs typeface="+mn-cs"/>
              </a:rPr>
              <a:t>RTO – 60-120 Sec RPO - 0</a:t>
            </a:r>
          </a:p>
        </p:txBody>
      </p:sp>
      <p:grpSp>
        <p:nvGrpSpPr>
          <p:cNvPr id="13" name="Group 12">
            <a:extLst>
              <a:ext uri="{FF2B5EF4-FFF2-40B4-BE49-F238E27FC236}">
                <a16:creationId xmlns:a16="http://schemas.microsoft.com/office/drawing/2014/main" id="{B2F880C1-6094-A828-4A97-913416ED8CE3}"/>
              </a:ext>
              <a:ext uri="{C183D7F6-B498-43B3-948B-1728B52AA6E4}">
                <adec:decorative xmlns:adec="http://schemas.microsoft.com/office/drawing/2017/decorative" val="1"/>
              </a:ext>
            </a:extLst>
          </p:cNvPr>
          <p:cNvGrpSpPr/>
          <p:nvPr/>
        </p:nvGrpSpPr>
        <p:grpSpPr>
          <a:xfrm>
            <a:off x="923572" y="2051813"/>
            <a:ext cx="2699476" cy="3412540"/>
            <a:chOff x="3944672" y="1930254"/>
            <a:chExt cx="2699476" cy="3412540"/>
          </a:xfrm>
        </p:grpSpPr>
        <p:pic>
          <p:nvPicPr>
            <p:cNvPr id="28" name="Picture 2" descr="See the source image">
              <a:extLst>
                <a:ext uri="{FF2B5EF4-FFF2-40B4-BE49-F238E27FC236}">
                  <a16:creationId xmlns:a16="http://schemas.microsoft.com/office/drawing/2014/main" id="{617243E2-8012-FD02-E083-B87A2431E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092" y="3006038"/>
              <a:ext cx="2516636" cy="12609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B0F147A-D485-B7BF-F739-A52380491DB8}"/>
                </a:ext>
              </a:extLst>
            </p:cNvPr>
            <p:cNvGrpSpPr/>
            <p:nvPr/>
          </p:nvGrpSpPr>
          <p:grpSpPr>
            <a:xfrm>
              <a:off x="3944672" y="1930254"/>
              <a:ext cx="2699476" cy="3412540"/>
              <a:chOff x="3778491" y="659005"/>
              <a:chExt cx="3184102" cy="4025181"/>
            </a:xfrm>
          </p:grpSpPr>
          <p:sp>
            <p:nvSpPr>
              <p:cNvPr id="46" name="Freeform: Shape 45">
                <a:extLst>
                  <a:ext uri="{FF2B5EF4-FFF2-40B4-BE49-F238E27FC236}">
                    <a16:creationId xmlns:a16="http://schemas.microsoft.com/office/drawing/2014/main" id="{EE94D14B-FC61-F5CC-E50F-BDF41CED3E11}"/>
                  </a:ext>
                </a:extLst>
              </p:cNvPr>
              <p:cNvSpPr/>
              <p:nvPr/>
            </p:nvSpPr>
            <p:spPr>
              <a:xfrm>
                <a:off x="3778491" y="659005"/>
                <a:ext cx="2301910" cy="3158793"/>
              </a:xfrm>
              <a:custGeom>
                <a:avLst/>
                <a:gdLst>
                  <a:gd name="connsiteX0" fmla="*/ 155800 w 225045"/>
                  <a:gd name="connsiteY0" fmla="*/ 84701 h 308818"/>
                  <a:gd name="connsiteX1" fmla="*/ 166311 w 225045"/>
                  <a:gd name="connsiteY1" fmla="*/ 85010 h 308818"/>
                  <a:gd name="connsiteX2" fmla="*/ 166311 w 225045"/>
                  <a:gd name="connsiteY2" fmla="*/ 117469 h 308818"/>
                  <a:gd name="connsiteX3" fmla="*/ 225045 w 225045"/>
                  <a:gd name="connsiteY3" fmla="*/ 58734 h 308818"/>
                  <a:gd name="connsiteX4" fmla="*/ 166311 w 225045"/>
                  <a:gd name="connsiteY4" fmla="*/ 0 h 308818"/>
                  <a:gd name="connsiteX5" fmla="*/ 166311 w 225045"/>
                  <a:gd name="connsiteY5" fmla="*/ 43278 h 308818"/>
                  <a:gd name="connsiteX6" fmla="*/ 155800 w 225045"/>
                  <a:gd name="connsiteY6" fmla="*/ 42969 h 308818"/>
                  <a:gd name="connsiteX7" fmla="*/ 0 w 225045"/>
                  <a:gd name="connsiteY7" fmla="*/ 198769 h 308818"/>
                  <a:gd name="connsiteX8" fmla="*/ 11747 w 225045"/>
                  <a:gd name="connsiteY8" fmla="*/ 258431 h 308818"/>
                  <a:gd name="connsiteX9" fmla="*/ 45442 w 225045"/>
                  <a:gd name="connsiteY9" fmla="*/ 308819 h 308818"/>
                  <a:gd name="connsiteX10" fmla="*/ 74809 w 225045"/>
                  <a:gd name="connsiteY10" fmla="*/ 279452 h 308818"/>
                  <a:gd name="connsiteX11" fmla="*/ 43587 w 225045"/>
                  <a:gd name="connsiteY11" fmla="*/ 221026 h 308818"/>
                  <a:gd name="connsiteX12" fmla="*/ 50079 w 225045"/>
                  <a:gd name="connsiteY12" fmla="*/ 155182 h 308818"/>
                  <a:gd name="connsiteX13" fmla="*/ 92120 w 225045"/>
                  <a:gd name="connsiteY13" fmla="*/ 103867 h 308818"/>
                  <a:gd name="connsiteX14" fmla="*/ 155800 w 225045"/>
                  <a:gd name="connsiteY14" fmla="*/ 84701 h 3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045" h="308818">
                    <a:moveTo>
                      <a:pt x="155800" y="84701"/>
                    </a:moveTo>
                    <a:cubicBezTo>
                      <a:pt x="159201" y="84701"/>
                      <a:pt x="162601" y="85010"/>
                      <a:pt x="166311" y="85010"/>
                    </a:cubicBezTo>
                    <a:lnTo>
                      <a:pt x="166311" y="117469"/>
                    </a:lnTo>
                    <a:lnTo>
                      <a:pt x="225045" y="58734"/>
                    </a:lnTo>
                    <a:lnTo>
                      <a:pt x="166311" y="0"/>
                    </a:lnTo>
                    <a:lnTo>
                      <a:pt x="166311" y="43278"/>
                    </a:lnTo>
                    <a:cubicBezTo>
                      <a:pt x="162910" y="42969"/>
                      <a:pt x="159509" y="42969"/>
                      <a:pt x="155800" y="42969"/>
                    </a:cubicBezTo>
                    <a:cubicBezTo>
                      <a:pt x="69862" y="42969"/>
                      <a:pt x="0" y="112523"/>
                      <a:pt x="0" y="198769"/>
                    </a:cubicBezTo>
                    <a:cubicBezTo>
                      <a:pt x="0" y="219172"/>
                      <a:pt x="4019" y="239265"/>
                      <a:pt x="11747" y="258431"/>
                    </a:cubicBezTo>
                    <a:cubicBezTo>
                      <a:pt x="19475" y="277288"/>
                      <a:pt x="30913" y="294290"/>
                      <a:pt x="45442" y="308819"/>
                    </a:cubicBezTo>
                    <a:lnTo>
                      <a:pt x="74809" y="279452"/>
                    </a:lnTo>
                    <a:cubicBezTo>
                      <a:pt x="58734" y="263377"/>
                      <a:pt x="47915" y="242974"/>
                      <a:pt x="43587" y="221026"/>
                    </a:cubicBezTo>
                    <a:cubicBezTo>
                      <a:pt x="39259" y="198769"/>
                      <a:pt x="41423" y="175894"/>
                      <a:pt x="50079" y="155182"/>
                    </a:cubicBezTo>
                    <a:cubicBezTo>
                      <a:pt x="58734" y="134471"/>
                      <a:pt x="73263" y="116541"/>
                      <a:pt x="92120" y="103867"/>
                    </a:cubicBezTo>
                    <a:cubicBezTo>
                      <a:pt x="110977" y="91193"/>
                      <a:pt x="133234" y="84701"/>
                      <a:pt x="155800" y="84701"/>
                    </a:cubicBezTo>
                    <a:close/>
                  </a:path>
                </a:pathLst>
              </a:custGeom>
              <a:solidFill>
                <a:srgbClr val="000000"/>
              </a:solidFill>
              <a:ln w="309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A5645FA-DB35-98C1-76BB-2ABB8A39DEEC}"/>
                  </a:ext>
                </a:extLst>
              </p:cNvPr>
              <p:cNvSpPr/>
              <p:nvPr/>
            </p:nvSpPr>
            <p:spPr>
              <a:xfrm>
                <a:off x="4768196" y="1563331"/>
                <a:ext cx="2194397" cy="3120855"/>
              </a:xfrm>
              <a:custGeom>
                <a:avLst/>
                <a:gdLst>
                  <a:gd name="connsiteX0" fmla="*/ 168783 w 214534"/>
                  <a:gd name="connsiteY0" fmla="*/ 0 h 305109"/>
                  <a:gd name="connsiteX1" fmla="*/ 139416 w 214534"/>
                  <a:gd name="connsiteY1" fmla="*/ 29367 h 305109"/>
                  <a:gd name="connsiteX2" fmla="*/ 139416 w 214534"/>
                  <a:gd name="connsiteY2" fmla="*/ 29367 h 305109"/>
                  <a:gd name="connsiteX3" fmla="*/ 170638 w 214534"/>
                  <a:gd name="connsiteY3" fmla="*/ 87792 h 305109"/>
                  <a:gd name="connsiteX4" fmla="*/ 164146 w 214534"/>
                  <a:gd name="connsiteY4" fmla="*/ 153637 h 305109"/>
                  <a:gd name="connsiteX5" fmla="*/ 122105 w 214534"/>
                  <a:gd name="connsiteY5" fmla="*/ 204952 h 305109"/>
                  <a:gd name="connsiteX6" fmla="*/ 58734 w 214534"/>
                  <a:gd name="connsiteY6" fmla="*/ 224118 h 305109"/>
                  <a:gd name="connsiteX7" fmla="*/ 58734 w 214534"/>
                  <a:gd name="connsiteY7" fmla="*/ 187641 h 305109"/>
                  <a:gd name="connsiteX8" fmla="*/ 0 w 214534"/>
                  <a:gd name="connsiteY8" fmla="*/ 246375 h 305109"/>
                  <a:gd name="connsiteX9" fmla="*/ 58734 w 214534"/>
                  <a:gd name="connsiteY9" fmla="*/ 305109 h 305109"/>
                  <a:gd name="connsiteX10" fmla="*/ 58734 w 214534"/>
                  <a:gd name="connsiteY10" fmla="*/ 265541 h 305109"/>
                  <a:gd name="connsiteX11" fmla="*/ 214534 w 214534"/>
                  <a:gd name="connsiteY11" fmla="*/ 109740 h 305109"/>
                  <a:gd name="connsiteX12" fmla="*/ 202787 w 214534"/>
                  <a:gd name="connsiteY12" fmla="*/ 50079 h 305109"/>
                  <a:gd name="connsiteX13" fmla="*/ 168783 w 214534"/>
                  <a:gd name="connsiteY13" fmla="*/ 0 h 30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34" h="305109">
                    <a:moveTo>
                      <a:pt x="168783" y="0"/>
                    </a:moveTo>
                    <a:lnTo>
                      <a:pt x="139416" y="29367"/>
                    </a:lnTo>
                    <a:lnTo>
                      <a:pt x="139416" y="29367"/>
                    </a:lnTo>
                    <a:cubicBezTo>
                      <a:pt x="155491" y="45442"/>
                      <a:pt x="166310" y="65535"/>
                      <a:pt x="170638" y="87792"/>
                    </a:cubicBezTo>
                    <a:cubicBezTo>
                      <a:pt x="174966" y="110049"/>
                      <a:pt x="172802" y="132925"/>
                      <a:pt x="164146" y="153637"/>
                    </a:cubicBezTo>
                    <a:cubicBezTo>
                      <a:pt x="155491" y="174348"/>
                      <a:pt x="140962" y="192277"/>
                      <a:pt x="122105" y="204952"/>
                    </a:cubicBezTo>
                    <a:cubicBezTo>
                      <a:pt x="103248" y="217626"/>
                      <a:pt x="81300" y="224118"/>
                      <a:pt x="58734" y="224118"/>
                    </a:cubicBezTo>
                    <a:lnTo>
                      <a:pt x="58734" y="187641"/>
                    </a:lnTo>
                    <a:lnTo>
                      <a:pt x="0" y="246375"/>
                    </a:lnTo>
                    <a:lnTo>
                      <a:pt x="58734" y="305109"/>
                    </a:lnTo>
                    <a:lnTo>
                      <a:pt x="58734" y="265541"/>
                    </a:lnTo>
                    <a:cubicBezTo>
                      <a:pt x="144671" y="265541"/>
                      <a:pt x="214534" y="195987"/>
                      <a:pt x="214534" y="109740"/>
                    </a:cubicBezTo>
                    <a:cubicBezTo>
                      <a:pt x="214534" y="89338"/>
                      <a:pt x="210516" y="68936"/>
                      <a:pt x="202787" y="50079"/>
                    </a:cubicBezTo>
                    <a:cubicBezTo>
                      <a:pt x="194751" y="31840"/>
                      <a:pt x="183312" y="14529"/>
                      <a:pt x="168783" y="0"/>
                    </a:cubicBezTo>
                    <a:close/>
                  </a:path>
                </a:pathLst>
              </a:custGeom>
              <a:solidFill>
                <a:srgbClr val="000000"/>
              </a:solidFill>
              <a:ln w="3091" cap="flat">
                <a:noFill/>
                <a:prstDash val="solid"/>
                <a:miter/>
              </a:ln>
            </p:spPr>
            <p:txBody>
              <a:bodyPr rtlCol="0" anchor="ctr"/>
              <a:lstStyle/>
              <a:p>
                <a:endParaRPr lang="en-US"/>
              </a:p>
            </p:txBody>
          </p:sp>
        </p:grpSp>
      </p:grpSp>
      <p:sp>
        <p:nvSpPr>
          <p:cNvPr id="33" name="TextBox 32">
            <a:extLst>
              <a:ext uri="{FF2B5EF4-FFF2-40B4-BE49-F238E27FC236}">
                <a16:creationId xmlns:a16="http://schemas.microsoft.com/office/drawing/2014/main" id="{1774C90C-A575-E8B5-B4C0-787578EFFCCC}"/>
              </a:ext>
            </a:extLst>
          </p:cNvPr>
          <p:cNvSpPr txBox="1"/>
          <p:nvPr/>
        </p:nvSpPr>
        <p:spPr>
          <a:xfrm>
            <a:off x="5059848" y="1330082"/>
            <a:ext cx="4665133"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71717"/>
                </a:solidFill>
                <a:effectLst/>
                <a:uLnTx/>
                <a:uFillTx/>
                <a:latin typeface="Segoe UI Semibold"/>
                <a:ea typeface="+mn-ea"/>
                <a:cs typeface="+mn-cs"/>
              </a:rPr>
              <a:t>Planned Downtime: Forced Failover</a:t>
            </a:r>
          </a:p>
        </p:txBody>
      </p:sp>
      <p:grpSp>
        <p:nvGrpSpPr>
          <p:cNvPr id="37" name="Group 52">
            <a:extLst>
              <a:ext uri="{FF2B5EF4-FFF2-40B4-BE49-F238E27FC236}">
                <a16:creationId xmlns:a16="http://schemas.microsoft.com/office/drawing/2014/main" id="{73FDB70D-544A-4A6D-48BF-A2B2BFF1F29F}"/>
              </a:ext>
              <a:ext uri="{C183D7F6-B498-43B3-948B-1728B52AA6E4}">
                <adec:decorative xmlns:adec="http://schemas.microsoft.com/office/drawing/2017/decorative" val="1"/>
              </a:ext>
            </a:extLst>
          </p:cNvPr>
          <p:cNvGrpSpPr>
            <a:grpSpLocks noChangeAspect="1"/>
          </p:cNvGrpSpPr>
          <p:nvPr/>
        </p:nvGrpSpPr>
        <p:grpSpPr bwMode="auto">
          <a:xfrm>
            <a:off x="5073610" y="1916764"/>
            <a:ext cx="1179612" cy="1179612"/>
            <a:chOff x="3411" y="999"/>
            <a:chExt cx="312" cy="312"/>
          </a:xfrm>
        </p:grpSpPr>
        <p:sp>
          <p:nvSpPr>
            <p:cNvPr id="38" name="AutoShape 51">
              <a:extLst>
                <a:ext uri="{FF2B5EF4-FFF2-40B4-BE49-F238E27FC236}">
                  <a16:creationId xmlns:a16="http://schemas.microsoft.com/office/drawing/2014/main" id="{821BA253-64A2-C265-0930-7E70B3F5D81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53">
              <a:extLst>
                <a:ext uri="{FF2B5EF4-FFF2-40B4-BE49-F238E27FC236}">
                  <a16:creationId xmlns:a16="http://schemas.microsoft.com/office/drawing/2014/main" id="{56D9BD27-C0F7-03E3-0AF3-200196930EB3}"/>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4">
              <a:extLst>
                <a:ext uri="{FF2B5EF4-FFF2-40B4-BE49-F238E27FC236}">
                  <a16:creationId xmlns:a16="http://schemas.microsoft.com/office/drawing/2014/main" id="{7D70E16A-3B8D-6199-A960-45C4DCB54493}"/>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5">
              <a:extLst>
                <a:ext uri="{FF2B5EF4-FFF2-40B4-BE49-F238E27FC236}">
                  <a16:creationId xmlns:a16="http://schemas.microsoft.com/office/drawing/2014/main" id="{C640340E-C3BE-E18D-3134-C1A4DFF900BD}"/>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6">
              <a:extLst>
                <a:ext uri="{FF2B5EF4-FFF2-40B4-BE49-F238E27FC236}">
                  <a16:creationId xmlns:a16="http://schemas.microsoft.com/office/drawing/2014/main" id="{8D5C23D9-2533-B6FE-CD99-FDA052A260E2}"/>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3B90BF34-B66B-1208-0F3C-BAC577B16344}"/>
              </a:ext>
            </a:extLst>
          </p:cNvPr>
          <p:cNvSpPr txBox="1"/>
          <p:nvPr/>
        </p:nvSpPr>
        <p:spPr>
          <a:xfrm>
            <a:off x="6671273" y="1883322"/>
            <a:ext cx="4715704" cy="1246495"/>
          </a:xfrm>
          <a:prstGeom prst="rect">
            <a:avLst/>
          </a:prstGeom>
          <a:noFill/>
        </p:spPr>
        <p:txBody>
          <a:bodyPr wrap="square" lIns="0">
            <a:spAutoFit/>
          </a:body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75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Ability to manually force a failover.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75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Allows you to test functionality with your application scenarios and helps prepare you for outages.</a:t>
            </a:r>
            <a:endParaRPr kumimoji="0" lang="en-IN"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151D795-B5BD-BB57-1311-21BCBE6489F8}"/>
              </a:ext>
            </a:extLst>
          </p:cNvPr>
          <p:cNvSpPr txBox="1"/>
          <p:nvPr/>
        </p:nvSpPr>
        <p:spPr>
          <a:xfrm>
            <a:off x="5059848" y="3448701"/>
            <a:ext cx="5284258"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71717"/>
                </a:solidFill>
                <a:effectLst/>
                <a:uLnTx/>
                <a:uFillTx/>
                <a:latin typeface="Segoe UI Semibold"/>
                <a:ea typeface="+mn-ea"/>
                <a:cs typeface="+mn-cs"/>
              </a:rPr>
              <a:t>Unplanned Downtime: Automatic Failover</a:t>
            </a:r>
          </a:p>
        </p:txBody>
      </p:sp>
      <p:grpSp>
        <p:nvGrpSpPr>
          <p:cNvPr id="16" name="Group 15">
            <a:extLst>
              <a:ext uri="{FF2B5EF4-FFF2-40B4-BE49-F238E27FC236}">
                <a16:creationId xmlns:a16="http://schemas.microsoft.com/office/drawing/2014/main" id="{9F37694E-1276-04DF-DE3F-98FD1FE1DAD2}"/>
              </a:ext>
              <a:ext uri="{C183D7F6-B498-43B3-948B-1728B52AA6E4}">
                <adec:decorative xmlns:adec="http://schemas.microsoft.com/office/drawing/2017/decorative" val="1"/>
              </a:ext>
            </a:extLst>
          </p:cNvPr>
          <p:cNvGrpSpPr/>
          <p:nvPr/>
        </p:nvGrpSpPr>
        <p:grpSpPr>
          <a:xfrm>
            <a:off x="5073597" y="4000702"/>
            <a:ext cx="1179610" cy="1179611"/>
            <a:chOff x="6500045" y="2733021"/>
            <a:chExt cx="495300" cy="495300"/>
          </a:xfrm>
        </p:grpSpPr>
        <p:sp>
          <p:nvSpPr>
            <p:cNvPr id="49" name="Freeform 21">
              <a:extLst>
                <a:ext uri="{FF2B5EF4-FFF2-40B4-BE49-F238E27FC236}">
                  <a16:creationId xmlns:a16="http://schemas.microsoft.com/office/drawing/2014/main" id="{0C4077A8-6EF3-2978-9B22-831E68AC45C6}"/>
                </a:ext>
              </a:extLst>
            </p:cNvPr>
            <p:cNvSpPr>
              <a:spLocks noEditPoints="1"/>
            </p:cNvSpPr>
            <p:nvPr/>
          </p:nvSpPr>
          <p:spPr bwMode="auto">
            <a:xfrm>
              <a:off x="6514333" y="3028296"/>
              <a:ext cx="187325" cy="185738"/>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2">
              <a:extLst>
                <a:ext uri="{FF2B5EF4-FFF2-40B4-BE49-F238E27FC236}">
                  <a16:creationId xmlns:a16="http://schemas.microsoft.com/office/drawing/2014/main" id="{C5460E0B-08C9-3414-29C5-AC445F1B899C}"/>
                </a:ext>
              </a:extLst>
            </p:cNvPr>
            <p:cNvSpPr>
              <a:spLocks/>
            </p:cNvSpPr>
            <p:nvPr/>
          </p:nvSpPr>
          <p:spPr bwMode="auto">
            <a:xfrm>
              <a:off x="6595295" y="3010834"/>
              <a:ext cx="23813" cy="20638"/>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3">
              <a:extLst>
                <a:ext uri="{FF2B5EF4-FFF2-40B4-BE49-F238E27FC236}">
                  <a16:creationId xmlns:a16="http://schemas.microsoft.com/office/drawing/2014/main" id="{9D916369-4BA0-6B0D-AF56-BB697E227B8F}"/>
                </a:ext>
              </a:extLst>
            </p:cNvPr>
            <p:cNvSpPr>
              <a:spLocks/>
            </p:cNvSpPr>
            <p:nvPr/>
          </p:nvSpPr>
          <p:spPr bwMode="auto">
            <a:xfrm>
              <a:off x="6598470" y="3209271"/>
              <a:ext cx="23813" cy="19050"/>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
              <a:extLst>
                <a:ext uri="{FF2B5EF4-FFF2-40B4-BE49-F238E27FC236}">
                  <a16:creationId xmlns:a16="http://schemas.microsoft.com/office/drawing/2014/main" id="{80F43CAD-1A29-46A0-16D3-46D76DBF2B50}"/>
                </a:ext>
              </a:extLst>
            </p:cNvPr>
            <p:cNvSpPr>
              <a:spLocks/>
            </p:cNvSpPr>
            <p:nvPr/>
          </p:nvSpPr>
          <p:spPr bwMode="auto">
            <a:xfrm>
              <a:off x="6696895" y="3109259"/>
              <a:ext cx="20638" cy="22225"/>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a:extLst>
                <a:ext uri="{FF2B5EF4-FFF2-40B4-BE49-F238E27FC236}">
                  <a16:creationId xmlns:a16="http://schemas.microsoft.com/office/drawing/2014/main" id="{05092B7F-EBBD-606E-4EC6-5B4704F96882}"/>
                </a:ext>
              </a:extLst>
            </p:cNvPr>
            <p:cNvSpPr>
              <a:spLocks/>
            </p:cNvSpPr>
            <p:nvPr/>
          </p:nvSpPr>
          <p:spPr bwMode="auto">
            <a:xfrm>
              <a:off x="6500045" y="3109259"/>
              <a:ext cx="19050" cy="22225"/>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6">
              <a:extLst>
                <a:ext uri="{FF2B5EF4-FFF2-40B4-BE49-F238E27FC236}">
                  <a16:creationId xmlns:a16="http://schemas.microsoft.com/office/drawing/2014/main" id="{D51D9CF7-ABDF-E318-8667-60A49CDCE04C}"/>
                </a:ext>
              </a:extLst>
            </p:cNvPr>
            <p:cNvSpPr>
              <a:spLocks/>
            </p:cNvSpPr>
            <p:nvPr/>
          </p:nvSpPr>
          <p:spPr bwMode="auto">
            <a:xfrm>
              <a:off x="6525445" y="3175934"/>
              <a:ext cx="28575" cy="28575"/>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7">
              <a:extLst>
                <a:ext uri="{FF2B5EF4-FFF2-40B4-BE49-F238E27FC236}">
                  <a16:creationId xmlns:a16="http://schemas.microsoft.com/office/drawing/2014/main" id="{E118F623-A99C-72EA-E0D1-B59EBDC91C3B}"/>
                </a:ext>
              </a:extLst>
            </p:cNvPr>
            <p:cNvSpPr>
              <a:spLocks/>
            </p:cNvSpPr>
            <p:nvPr/>
          </p:nvSpPr>
          <p:spPr bwMode="auto">
            <a:xfrm>
              <a:off x="6663558" y="3036234"/>
              <a:ext cx="30163" cy="28575"/>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8">
              <a:extLst>
                <a:ext uri="{FF2B5EF4-FFF2-40B4-BE49-F238E27FC236}">
                  <a16:creationId xmlns:a16="http://schemas.microsoft.com/office/drawing/2014/main" id="{B7AD70A3-3D96-B185-8520-E7DA13821775}"/>
                </a:ext>
              </a:extLst>
            </p:cNvPr>
            <p:cNvSpPr>
              <a:spLocks/>
            </p:cNvSpPr>
            <p:nvPr/>
          </p:nvSpPr>
          <p:spPr bwMode="auto">
            <a:xfrm>
              <a:off x="6665145" y="3174346"/>
              <a:ext cx="30163" cy="28575"/>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9">
              <a:extLst>
                <a:ext uri="{FF2B5EF4-FFF2-40B4-BE49-F238E27FC236}">
                  <a16:creationId xmlns:a16="http://schemas.microsoft.com/office/drawing/2014/main" id="{239CD6EC-5BC6-C7E5-DB4D-7C1E943FE302}"/>
                </a:ext>
              </a:extLst>
            </p:cNvPr>
            <p:cNvSpPr>
              <a:spLocks/>
            </p:cNvSpPr>
            <p:nvPr/>
          </p:nvSpPr>
          <p:spPr bwMode="auto">
            <a:xfrm>
              <a:off x="6522270" y="3037821"/>
              <a:ext cx="30163" cy="28575"/>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0">
              <a:extLst>
                <a:ext uri="{FF2B5EF4-FFF2-40B4-BE49-F238E27FC236}">
                  <a16:creationId xmlns:a16="http://schemas.microsoft.com/office/drawing/2014/main" id="{CD95913A-C64B-CECB-8BB8-02E116A4FFB8}"/>
                </a:ext>
              </a:extLst>
            </p:cNvPr>
            <p:cNvSpPr>
              <a:spLocks noEditPoints="1"/>
            </p:cNvSpPr>
            <p:nvPr/>
          </p:nvSpPr>
          <p:spPr bwMode="auto">
            <a:xfrm>
              <a:off x="6639745" y="2733021"/>
              <a:ext cx="355600" cy="35560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TextBox 35">
            <a:extLst>
              <a:ext uri="{FF2B5EF4-FFF2-40B4-BE49-F238E27FC236}">
                <a16:creationId xmlns:a16="http://schemas.microsoft.com/office/drawing/2014/main" id="{3135616D-D3F0-0487-F6D0-A0EC3DA306EC}"/>
              </a:ext>
            </a:extLst>
          </p:cNvPr>
          <p:cNvSpPr txBox="1"/>
          <p:nvPr/>
        </p:nvSpPr>
        <p:spPr>
          <a:xfrm>
            <a:off x="6671272" y="4000703"/>
            <a:ext cx="4938115" cy="1785104"/>
          </a:xfrm>
          <a:prstGeom prst="rect">
            <a:avLst/>
          </a:prstGeom>
          <a:noFill/>
        </p:spPr>
        <p:txBody>
          <a:bodyPr wrap="square" lIns="0">
            <a:spAutoFit/>
          </a:body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75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Unplanned service downtime has many causes, including software bugs; infrastructure faults such as compute, network, or storage failures; or power outages that affect the availability of the database.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75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Automatic failover to secondary server.</a:t>
            </a:r>
            <a:endParaRPr kumimoji="0" lang="en-IN"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0F40D664-89E9-3E61-A73F-8AF937417356}"/>
              </a:ext>
              <a:ext uri="{C183D7F6-B498-43B3-948B-1728B52AA6E4}">
                <adec:decorative xmlns:adec="http://schemas.microsoft.com/office/drawing/2017/decorative" val="1"/>
              </a:ext>
            </a:extLst>
          </p:cNvPr>
          <p:cNvSpPr/>
          <p:nvPr/>
        </p:nvSpPr>
        <p:spPr>
          <a:xfrm>
            <a:off x="0" y="0"/>
            <a:ext cx="4600575" cy="457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C6D799D-BCB9-71C0-6DB8-2EE7388C631F}"/>
              </a:ext>
              <a:ext uri="{C183D7F6-B498-43B3-948B-1728B52AA6E4}">
                <adec:decorative xmlns:adec="http://schemas.microsoft.com/office/drawing/2017/decorative" val="1"/>
              </a:ext>
            </a:extLst>
          </p:cNvPr>
          <p:cNvSpPr/>
          <p:nvPr/>
        </p:nvSpPr>
        <p:spPr>
          <a:xfrm>
            <a:off x="1" y="447913"/>
            <a:ext cx="588262" cy="501731"/>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5440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FC47E1-65B8-4AA0-BE48-F3B83E78D961}"/>
              </a:ext>
            </a:extLst>
          </p:cNvPr>
          <p:cNvSpPr>
            <a:spLocks noGrp="1"/>
          </p:cNvSpPr>
          <p:nvPr>
            <p:ph type="title"/>
          </p:nvPr>
        </p:nvSpPr>
        <p:spPr/>
        <p:txBody>
          <a:bodyPr>
            <a:normAutofit/>
          </a:bodyPr>
          <a:lstStyle/>
          <a:p>
            <a:r>
              <a:rPr lang="en-US" sz="3200"/>
              <a:t>Disaster recovery – protection from regional failures</a:t>
            </a:r>
          </a:p>
        </p:txBody>
      </p:sp>
      <p:grpSp>
        <p:nvGrpSpPr>
          <p:cNvPr id="5" name="Group 4" descr="architecture diagram">
            <a:extLst>
              <a:ext uri="{FF2B5EF4-FFF2-40B4-BE49-F238E27FC236}">
                <a16:creationId xmlns:a16="http://schemas.microsoft.com/office/drawing/2014/main" id="{CD4DFFF6-A3C6-0345-A06B-36A070D4D1A4}"/>
              </a:ext>
            </a:extLst>
          </p:cNvPr>
          <p:cNvGrpSpPr/>
          <p:nvPr/>
        </p:nvGrpSpPr>
        <p:grpSpPr>
          <a:xfrm>
            <a:off x="608557" y="1446323"/>
            <a:ext cx="4672668" cy="4994335"/>
            <a:chOff x="608557" y="1446323"/>
            <a:chExt cx="4672668" cy="4994335"/>
          </a:xfrm>
        </p:grpSpPr>
        <p:grpSp>
          <p:nvGrpSpPr>
            <p:cNvPr id="31" name="Group 30">
              <a:extLst>
                <a:ext uri="{FF2B5EF4-FFF2-40B4-BE49-F238E27FC236}">
                  <a16:creationId xmlns:a16="http://schemas.microsoft.com/office/drawing/2014/main" id="{0953C016-BCB1-42F6-AFE3-00514C4EA0FC}"/>
                </a:ext>
              </a:extLst>
            </p:cNvPr>
            <p:cNvGrpSpPr/>
            <p:nvPr/>
          </p:nvGrpSpPr>
          <p:grpSpPr>
            <a:xfrm>
              <a:off x="884695" y="1863656"/>
              <a:ext cx="1648967" cy="2106683"/>
              <a:chOff x="9947054" y="1036321"/>
              <a:chExt cx="1648967" cy="2106683"/>
            </a:xfrm>
          </p:grpSpPr>
          <p:sp>
            <p:nvSpPr>
              <p:cNvPr id="32" name="Rectangle 31">
                <a:extLst>
                  <a:ext uri="{FF2B5EF4-FFF2-40B4-BE49-F238E27FC236}">
                    <a16:creationId xmlns:a16="http://schemas.microsoft.com/office/drawing/2014/main" id="{ED016889-5D99-4756-A297-C63735D0C05A}"/>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8FA398C6-4CDB-4778-83CF-4D5FF134D2B9}"/>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East US </a:t>
                </a:r>
              </a:p>
            </p:txBody>
          </p:sp>
          <p:grpSp>
            <p:nvGrpSpPr>
              <p:cNvPr id="34" name="Group 33">
                <a:extLst>
                  <a:ext uri="{FF2B5EF4-FFF2-40B4-BE49-F238E27FC236}">
                    <a16:creationId xmlns:a16="http://schemas.microsoft.com/office/drawing/2014/main" id="{AFD061FC-33E9-4529-AF9D-079AE1479AB7}"/>
                  </a:ext>
                </a:extLst>
              </p:cNvPr>
              <p:cNvGrpSpPr/>
              <p:nvPr/>
            </p:nvGrpSpPr>
            <p:grpSpPr>
              <a:xfrm>
                <a:off x="10073312" y="1727041"/>
                <a:ext cx="1396329" cy="546673"/>
                <a:chOff x="10066298" y="1556353"/>
                <a:chExt cx="1396329" cy="546673"/>
              </a:xfrm>
            </p:grpSpPr>
            <p:sp>
              <p:nvSpPr>
                <p:cNvPr id="36" name="Rectangle 35">
                  <a:extLst>
                    <a:ext uri="{FF2B5EF4-FFF2-40B4-BE49-F238E27FC236}">
                      <a16:creationId xmlns:a16="http://schemas.microsoft.com/office/drawing/2014/main" id="{54277F38-E8D5-4BF4-B553-82663489988C}"/>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37" name="Rectangle 36">
                  <a:extLst>
                    <a:ext uri="{FF2B5EF4-FFF2-40B4-BE49-F238E27FC236}">
                      <a16:creationId xmlns:a16="http://schemas.microsoft.com/office/drawing/2014/main" id="{D855D926-9AC5-442E-8913-DACC3EF7BCB7}"/>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35" name="Rectangle 34">
                <a:extLst>
                  <a:ext uri="{FF2B5EF4-FFF2-40B4-BE49-F238E27FC236}">
                    <a16:creationId xmlns:a16="http://schemas.microsoft.com/office/drawing/2014/main" id="{6B5E45A3-5C24-4C37-A8B8-AF00A2A295C5}"/>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grpSp>
          <p:nvGrpSpPr>
            <p:cNvPr id="40" name="Group 39">
              <a:extLst>
                <a:ext uri="{FF2B5EF4-FFF2-40B4-BE49-F238E27FC236}">
                  <a16:creationId xmlns:a16="http://schemas.microsoft.com/office/drawing/2014/main" id="{634410B7-C794-462F-B7AF-6E0236CB93EC}"/>
                </a:ext>
              </a:extLst>
            </p:cNvPr>
            <p:cNvGrpSpPr/>
            <p:nvPr/>
          </p:nvGrpSpPr>
          <p:grpSpPr>
            <a:xfrm>
              <a:off x="3418604" y="1866085"/>
              <a:ext cx="1648967" cy="2106683"/>
              <a:chOff x="9947054" y="1036321"/>
              <a:chExt cx="1648967" cy="2106683"/>
            </a:xfrm>
          </p:grpSpPr>
          <p:sp>
            <p:nvSpPr>
              <p:cNvPr id="41" name="Rectangle 40">
                <a:extLst>
                  <a:ext uri="{FF2B5EF4-FFF2-40B4-BE49-F238E27FC236}">
                    <a16:creationId xmlns:a16="http://schemas.microsoft.com/office/drawing/2014/main" id="{30F6C038-7057-4107-82CF-CB8A2E81FE5F}"/>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22B0A712-770A-4BD5-9491-177EEE1502AA}"/>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West US </a:t>
                </a:r>
              </a:p>
            </p:txBody>
          </p:sp>
          <p:grpSp>
            <p:nvGrpSpPr>
              <p:cNvPr id="43" name="Group 42">
                <a:extLst>
                  <a:ext uri="{FF2B5EF4-FFF2-40B4-BE49-F238E27FC236}">
                    <a16:creationId xmlns:a16="http://schemas.microsoft.com/office/drawing/2014/main" id="{A5AE109B-54B4-418B-915A-EE2B351D2D99}"/>
                  </a:ext>
                </a:extLst>
              </p:cNvPr>
              <p:cNvGrpSpPr/>
              <p:nvPr/>
            </p:nvGrpSpPr>
            <p:grpSpPr>
              <a:xfrm>
                <a:off x="10073312" y="1727041"/>
                <a:ext cx="1396329" cy="546673"/>
                <a:chOff x="10066298" y="1556353"/>
                <a:chExt cx="1396329" cy="546673"/>
              </a:xfrm>
            </p:grpSpPr>
            <p:sp>
              <p:nvSpPr>
                <p:cNvPr id="45" name="Rectangle 44">
                  <a:extLst>
                    <a:ext uri="{FF2B5EF4-FFF2-40B4-BE49-F238E27FC236}">
                      <a16:creationId xmlns:a16="http://schemas.microsoft.com/office/drawing/2014/main" id="{3CBF4BF6-4D97-4FCD-819D-0ACACF419859}"/>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46" name="Rectangle 45">
                  <a:extLst>
                    <a:ext uri="{FF2B5EF4-FFF2-40B4-BE49-F238E27FC236}">
                      <a16:creationId xmlns:a16="http://schemas.microsoft.com/office/drawing/2014/main" id="{EA2A62ED-3E61-4A37-9019-C1B8D4F0CAC0}"/>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44" name="Rectangle 43">
                <a:extLst>
                  <a:ext uri="{FF2B5EF4-FFF2-40B4-BE49-F238E27FC236}">
                    <a16:creationId xmlns:a16="http://schemas.microsoft.com/office/drawing/2014/main" id="{E9307E67-CD0A-44B0-8B9C-D98F1A56C4FF}"/>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grpSp>
          <p:nvGrpSpPr>
            <p:cNvPr id="18" name="Group 17">
              <a:extLst>
                <a:ext uri="{FF2B5EF4-FFF2-40B4-BE49-F238E27FC236}">
                  <a16:creationId xmlns:a16="http://schemas.microsoft.com/office/drawing/2014/main" id="{641766E8-7FB5-41A2-B836-C23A7185B0C0}"/>
                </a:ext>
              </a:extLst>
            </p:cNvPr>
            <p:cNvGrpSpPr/>
            <p:nvPr/>
          </p:nvGrpSpPr>
          <p:grpSpPr>
            <a:xfrm>
              <a:off x="3432103" y="4333975"/>
              <a:ext cx="1648967" cy="2106683"/>
              <a:chOff x="9947054" y="1036321"/>
              <a:chExt cx="1648967" cy="2106683"/>
            </a:xfrm>
          </p:grpSpPr>
          <p:sp>
            <p:nvSpPr>
              <p:cNvPr id="19" name="Rectangle 18">
                <a:extLst>
                  <a:ext uri="{FF2B5EF4-FFF2-40B4-BE49-F238E27FC236}">
                    <a16:creationId xmlns:a16="http://schemas.microsoft.com/office/drawing/2014/main" id="{89B9131C-5163-421B-8225-1B6294E5ACE6}"/>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578843B9-5A3D-4E12-8199-1B98D943B8F9}"/>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Canada Central</a:t>
                </a:r>
              </a:p>
            </p:txBody>
          </p:sp>
          <p:grpSp>
            <p:nvGrpSpPr>
              <p:cNvPr id="21" name="Group 20">
                <a:extLst>
                  <a:ext uri="{FF2B5EF4-FFF2-40B4-BE49-F238E27FC236}">
                    <a16:creationId xmlns:a16="http://schemas.microsoft.com/office/drawing/2014/main" id="{9BC5F20D-4043-49BA-9291-9483CF61491A}"/>
                  </a:ext>
                </a:extLst>
              </p:cNvPr>
              <p:cNvGrpSpPr/>
              <p:nvPr/>
            </p:nvGrpSpPr>
            <p:grpSpPr>
              <a:xfrm>
                <a:off x="10073312" y="1727041"/>
                <a:ext cx="1396329" cy="546673"/>
                <a:chOff x="10066298" y="1556353"/>
                <a:chExt cx="1396329" cy="546673"/>
              </a:xfrm>
            </p:grpSpPr>
            <p:sp>
              <p:nvSpPr>
                <p:cNvPr id="23" name="Rectangle 22">
                  <a:extLst>
                    <a:ext uri="{FF2B5EF4-FFF2-40B4-BE49-F238E27FC236}">
                      <a16:creationId xmlns:a16="http://schemas.microsoft.com/office/drawing/2014/main" id="{FEE264BB-CCCA-41D7-B23D-9E11583796A4}"/>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AZ1</a:t>
                  </a:r>
                </a:p>
              </p:txBody>
            </p:sp>
            <p:sp>
              <p:nvSpPr>
                <p:cNvPr id="24" name="Rectangle 23">
                  <a:extLst>
                    <a:ext uri="{FF2B5EF4-FFF2-40B4-BE49-F238E27FC236}">
                      <a16:creationId xmlns:a16="http://schemas.microsoft.com/office/drawing/2014/main" id="{5435143D-2ADA-4B0D-9BBF-B96CE56785EE}"/>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AZ2</a:t>
                  </a:r>
                </a:p>
              </p:txBody>
            </p:sp>
          </p:grpSp>
          <p:sp>
            <p:nvSpPr>
              <p:cNvPr id="22" name="Rectangle 21">
                <a:extLst>
                  <a:ext uri="{FF2B5EF4-FFF2-40B4-BE49-F238E27FC236}">
                    <a16:creationId xmlns:a16="http://schemas.microsoft.com/office/drawing/2014/main" id="{B81F95C8-D2E3-4AEB-AAD0-BBED7BB3E4F3}"/>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a:ea typeface="+mn-ea"/>
                    <a:cs typeface="+mn-cs"/>
                  </a:rPr>
                  <a:t>AZ3</a:t>
                </a:r>
              </a:p>
            </p:txBody>
          </p:sp>
        </p:grpSp>
        <p:sp>
          <p:nvSpPr>
            <p:cNvPr id="2" name="Rectangle 1">
              <a:extLst>
                <a:ext uri="{FF2B5EF4-FFF2-40B4-BE49-F238E27FC236}">
                  <a16:creationId xmlns:a16="http://schemas.microsoft.com/office/drawing/2014/main" id="{CFA55247-B0C2-43D0-BF8C-EE4AC1CA63ED}"/>
                </a:ext>
              </a:extLst>
            </p:cNvPr>
            <p:cNvSpPr/>
            <p:nvPr/>
          </p:nvSpPr>
          <p:spPr>
            <a:xfrm>
              <a:off x="608557" y="1802877"/>
              <a:ext cx="4672668" cy="23262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BD9E2A6F-2181-4C62-AD05-E7D94347EF14}"/>
                </a:ext>
              </a:extLst>
            </p:cNvPr>
            <p:cNvSpPr txBox="1"/>
            <p:nvPr/>
          </p:nvSpPr>
          <p:spPr>
            <a:xfrm>
              <a:off x="608557" y="1446323"/>
              <a:ext cx="4672668"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North America (regional pair)</a:t>
              </a:r>
            </a:p>
          </p:txBody>
        </p:sp>
        <p:sp>
          <p:nvSpPr>
            <p:cNvPr id="4" name="Arrow: Right 3">
              <a:extLst>
                <a:ext uri="{FF2B5EF4-FFF2-40B4-BE49-F238E27FC236}">
                  <a16:creationId xmlns:a16="http://schemas.microsoft.com/office/drawing/2014/main" id="{C78B1012-D07E-4461-986E-AB022D920126}"/>
                </a:ext>
              </a:extLst>
            </p:cNvPr>
            <p:cNvSpPr/>
            <p:nvPr/>
          </p:nvSpPr>
          <p:spPr>
            <a:xfrm>
              <a:off x="2705805" y="2852684"/>
              <a:ext cx="613539" cy="366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Connector: Elbow 6">
              <a:extLst>
                <a:ext uri="{FF2B5EF4-FFF2-40B4-BE49-F238E27FC236}">
                  <a16:creationId xmlns:a16="http://schemas.microsoft.com/office/drawing/2014/main" id="{B8C67C11-3DC6-4DBA-AEFF-F71B665A1EB6}"/>
                </a:ext>
              </a:extLst>
            </p:cNvPr>
            <p:cNvCxnSpPr>
              <a:stCxn id="32" idx="2"/>
              <a:endCxn id="19" idx="1"/>
            </p:cNvCxnSpPr>
            <p:nvPr/>
          </p:nvCxnSpPr>
          <p:spPr>
            <a:xfrm rot="16200000" flipH="1">
              <a:off x="1867656" y="3811801"/>
              <a:ext cx="1419408" cy="1736484"/>
            </a:xfrm>
            <a:prstGeom prst="bentConnector2">
              <a:avLst/>
            </a:prstGeom>
            <a:ln w="12700">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0E7573DC-8ECB-47A0-A06E-AA7EBF32FE35}"/>
                </a:ext>
              </a:extLst>
            </p:cNvPr>
            <p:cNvSpPr txBox="1"/>
            <p:nvPr/>
          </p:nvSpPr>
          <p:spPr>
            <a:xfrm>
              <a:off x="1655944" y="5409907"/>
              <a:ext cx="15026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To any region (replication)</a:t>
              </a:r>
            </a:p>
          </p:txBody>
        </p:sp>
      </p:grpSp>
      <p:graphicFrame>
        <p:nvGraphicFramePr>
          <p:cNvPr id="10" name="Diagram 9" descr="Geo-redundant backup / restore and Dat-in Replication based DR&#10;">
            <a:extLst>
              <a:ext uri="{FF2B5EF4-FFF2-40B4-BE49-F238E27FC236}">
                <a16:creationId xmlns:a16="http://schemas.microsoft.com/office/drawing/2014/main" id="{CDE16151-2BEF-4E8D-8A12-12025634BABB}"/>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3879331055"/>
              </p:ext>
            </p:extLst>
          </p:nvPr>
        </p:nvGraphicFramePr>
        <p:xfrm>
          <a:off x="5509538" y="1971840"/>
          <a:ext cx="6101963" cy="3717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8782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74A8-0ED2-4854-8921-7E5570E2232D}"/>
              </a:ext>
            </a:extLst>
          </p:cNvPr>
          <p:cNvSpPr>
            <a:spLocks noGrp="1"/>
          </p:cNvSpPr>
          <p:nvPr>
            <p:ph type="title"/>
          </p:nvPr>
        </p:nvSpPr>
        <p:spPr>
          <a:xfrm>
            <a:off x="588263" y="457200"/>
            <a:ext cx="11018520" cy="492443"/>
          </a:xfrm>
        </p:spPr>
        <p:txBody>
          <a:bodyPr/>
          <a:lstStyle/>
          <a:p>
            <a:pPr defTabSz="932719"/>
            <a:r>
              <a:rPr lang="en-US" sz="3200" spc="-51"/>
              <a:t>Geo-Redundant Backup overview</a:t>
            </a:r>
          </a:p>
        </p:txBody>
      </p:sp>
      <p:sp>
        <p:nvSpPr>
          <p:cNvPr id="11" name="Text Placeholder 2">
            <a:extLst>
              <a:ext uri="{FF2B5EF4-FFF2-40B4-BE49-F238E27FC236}">
                <a16:creationId xmlns:a16="http://schemas.microsoft.com/office/drawing/2014/main" id="{7BEBE7BF-3FE0-481A-BC49-2B815EF5FE53}"/>
              </a:ext>
            </a:extLst>
          </p:cNvPr>
          <p:cNvSpPr txBox="1">
            <a:spLocks/>
          </p:cNvSpPr>
          <p:nvPr/>
        </p:nvSpPr>
        <p:spPr>
          <a:xfrm>
            <a:off x="590347" y="1435100"/>
            <a:ext cx="5238338" cy="5043168"/>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Pct val="90000"/>
              <a:buNone/>
              <a:tabLst/>
              <a:defRPr/>
            </a:pPr>
            <a:r>
              <a:rPr kumimoji="0" lang="en-US" sz="1800" b="0" i="0" u="none" strike="noStrike" kern="1200" cap="none" spc="0" normalizeH="0" baseline="0" noProof="0" dirty="0">
                <a:ln>
                  <a:noFill/>
                </a:ln>
                <a:solidFill>
                  <a:schemeClr val="accent1"/>
                </a:solidFill>
                <a:effectLst/>
                <a:uLnTx/>
                <a:uFillTx/>
                <a:latin typeface="+mj-lt"/>
                <a:ea typeface="+mn-ea"/>
                <a:cs typeface="Segoe UI Semilight"/>
              </a:rPr>
              <a:t>Geo-Redundant backups</a:t>
            </a:r>
          </a:p>
          <a:p>
            <a:pPr marL="231775" lvl="1" indent="-231775">
              <a:spcBef>
                <a:spcPts val="0"/>
              </a:spcBef>
              <a:spcAft>
                <a:spcPts val="600"/>
              </a:spcAft>
              <a:buSzPct val="100000"/>
              <a:buFont typeface="Arial" panose="020B0604020202020204" pitchFamily="34" charset="0"/>
              <a:buChar char="•"/>
              <a:defRPr/>
            </a:pPr>
            <a:r>
              <a:rPr lang="en-US" sz="1600" dirty="0">
                <a:solidFill>
                  <a:schemeClr val="tx1"/>
                </a:solidFill>
                <a:cs typeface="Segoe UI Semilight"/>
              </a:rPr>
              <a:t>16 9s durability of objects.</a:t>
            </a:r>
            <a:endParaRPr lang="en-US" sz="1600" b="0" i="0" u="none" strike="noStrike" kern="1200" cap="none" spc="0" normalizeH="0" baseline="0" noProof="0" dirty="0">
              <a:ln>
                <a:noFill/>
              </a:ln>
              <a:solidFill>
                <a:schemeClr val="tx1"/>
              </a:solidFill>
              <a:effectLst/>
              <a:uLnTx/>
              <a:uFillTx/>
              <a:cs typeface="Segoe UI Semilight"/>
            </a:endParaRPr>
          </a:p>
          <a:p>
            <a:pPr marL="231775" lvl="1" indent="-231775">
              <a:spcBef>
                <a:spcPts val="0"/>
              </a:spcBef>
              <a:spcAft>
                <a:spcPts val="600"/>
              </a:spcAft>
              <a:buSzPct val="100000"/>
              <a:buFont typeface="Arial" panose="020B0604020202020204" pitchFamily="34" charset="0"/>
              <a:buChar char="•"/>
              <a:defRPr/>
            </a:pPr>
            <a:r>
              <a:rPr lang="en-US" sz="1600" dirty="0">
                <a:solidFill>
                  <a:schemeClr val="tx1"/>
                </a:solidFill>
                <a:cs typeface="Segoe UI Semilight"/>
              </a:rPr>
              <a:t>Backup storage used for a geo-redundant server is twice that of a locally redundant server.</a:t>
            </a:r>
          </a:p>
          <a:p>
            <a:pPr marL="231775" lvl="1" indent="-231775">
              <a:spcBef>
                <a:spcPts val="0"/>
              </a:spcBef>
              <a:spcAft>
                <a:spcPts val="600"/>
              </a:spcAft>
              <a:buSzPct val="100000"/>
              <a:buFont typeface="Arial" panose="020B0604020202020204" pitchFamily="34" charset="0"/>
              <a:buChar char="•"/>
              <a:defRPr/>
            </a:pPr>
            <a:r>
              <a:rPr lang="en-US" sz="1600" dirty="0">
                <a:solidFill>
                  <a:schemeClr val="tx1"/>
                </a:solidFill>
                <a:cs typeface="Segoe UI Semilight"/>
              </a:rPr>
              <a:t>Geo-redundancy can be enabled for locally redundant backup storage servers after the server-create.</a:t>
            </a:r>
          </a:p>
          <a:p>
            <a:pPr marL="231775" lvl="1" indent="-231775">
              <a:spcBef>
                <a:spcPts val="0"/>
              </a:spcBef>
              <a:spcAft>
                <a:spcPts val="1200"/>
              </a:spcAft>
              <a:buSzPct val="100000"/>
              <a:buFont typeface="Arial" panose="020B0604020202020204" pitchFamily="34" charset="0"/>
              <a:buChar char="•"/>
              <a:defRPr/>
            </a:pPr>
            <a:r>
              <a:rPr lang="en-US" sz="1600" dirty="0">
                <a:solidFill>
                  <a:schemeClr val="tx1"/>
                </a:solidFill>
                <a:cs typeface="Segoe UI Semilight"/>
              </a:rPr>
              <a:t>Currently only create-time experience for HA enabled servers. </a:t>
            </a:r>
          </a:p>
          <a:p>
            <a:pPr marL="0" indent="0">
              <a:spcBef>
                <a:spcPts val="0"/>
              </a:spcBef>
              <a:spcAft>
                <a:spcPts val="400"/>
              </a:spcAft>
              <a:buNone/>
              <a:defRPr/>
            </a:pPr>
            <a:r>
              <a:rPr lang="en-US" sz="1800" dirty="0">
                <a:solidFill>
                  <a:schemeClr val="accent1"/>
                </a:solidFill>
                <a:latin typeface="+mj-lt"/>
                <a:cs typeface="Segoe UI Semilight"/>
              </a:rPr>
              <a:t>Geo-Backup</a:t>
            </a:r>
          </a:p>
          <a:p>
            <a:pPr marL="231775" lvl="1" indent="-231775">
              <a:spcBef>
                <a:spcPts val="0"/>
              </a:spcBef>
              <a:spcAft>
                <a:spcPts val="600"/>
              </a:spcAft>
              <a:buSzPct val="100000"/>
              <a:buFont typeface="Arial" panose="020B0604020202020204" pitchFamily="34" charset="0"/>
              <a:buChar char="•"/>
              <a:defRPr/>
            </a:pPr>
            <a:r>
              <a:rPr lang="en-US" sz="1600" dirty="0">
                <a:solidFill>
                  <a:schemeClr val="tx1"/>
                </a:solidFill>
                <a:cs typeface="Segoe UI Semilight"/>
              </a:rPr>
              <a:t>Backup to geo-paired region.</a:t>
            </a:r>
          </a:p>
          <a:p>
            <a:pPr marL="231775" lvl="1" indent="-231775">
              <a:spcBef>
                <a:spcPts val="0"/>
              </a:spcBef>
              <a:spcAft>
                <a:spcPts val="1200"/>
              </a:spcAft>
              <a:buSzPct val="100000"/>
              <a:buFont typeface="Arial" panose="020B0604020202020204" pitchFamily="34" charset="0"/>
              <a:buChar char="•"/>
              <a:defRPr/>
            </a:pPr>
            <a:r>
              <a:rPr lang="en-US" sz="1600" dirty="0">
                <a:solidFill>
                  <a:schemeClr val="tx1"/>
                </a:solidFill>
                <a:cs typeface="Segoe UI Semilight"/>
              </a:rPr>
              <a:t>Delay could be up to 1 </a:t>
            </a:r>
            <a:r>
              <a:rPr lang="en-US" sz="1600" dirty="0" err="1">
                <a:solidFill>
                  <a:schemeClr val="tx1"/>
                </a:solidFill>
                <a:cs typeface="Segoe UI Semilight"/>
              </a:rPr>
              <a:t>hr</a:t>
            </a:r>
            <a:r>
              <a:rPr lang="en-US" sz="1600" dirty="0">
                <a:solidFill>
                  <a:schemeClr val="tx1"/>
                </a:solidFill>
                <a:cs typeface="Segoe UI Semilight"/>
              </a:rPr>
              <a:t> (RPO).</a:t>
            </a:r>
          </a:p>
          <a:p>
            <a:pPr marL="0" indent="0">
              <a:spcBef>
                <a:spcPts val="0"/>
              </a:spcBef>
              <a:spcAft>
                <a:spcPts val="400"/>
              </a:spcAft>
              <a:buNone/>
              <a:defRPr/>
            </a:pPr>
            <a:r>
              <a:rPr lang="en-US" sz="1800" dirty="0">
                <a:solidFill>
                  <a:schemeClr val="accent1"/>
                </a:solidFill>
                <a:latin typeface="+mj-lt"/>
                <a:cs typeface="Segoe UI Semilight"/>
              </a:rPr>
              <a:t>Geo-Restore</a:t>
            </a:r>
          </a:p>
          <a:p>
            <a:pPr marL="231775" lvl="1" indent="-231775">
              <a:spcBef>
                <a:spcPts val="0"/>
              </a:spcBef>
              <a:spcAft>
                <a:spcPts val="600"/>
              </a:spcAft>
              <a:buSzPct val="100000"/>
              <a:buFont typeface="Arial" panose="020B0604020202020204" pitchFamily="34" charset="0"/>
              <a:buChar char="•"/>
              <a:defRPr/>
            </a:pPr>
            <a:r>
              <a:rPr lang="en-US" sz="1600" dirty="0">
                <a:solidFill>
                  <a:schemeClr val="tx1"/>
                </a:solidFill>
                <a:cs typeface="Segoe UI Semilight"/>
              </a:rPr>
              <a:t>On-demand restore from the latest geo-backup</a:t>
            </a:r>
            <a:br>
              <a:rPr lang="en-US" sz="1600" dirty="0">
                <a:solidFill>
                  <a:schemeClr val="tx1"/>
                </a:solidFill>
                <a:cs typeface="Segoe UI Semilight"/>
              </a:rPr>
            </a:br>
            <a:r>
              <a:rPr lang="en-US" sz="1600" dirty="0">
                <a:solidFill>
                  <a:schemeClr val="tx1"/>
                </a:solidFill>
                <a:cs typeface="Segoe UI Semilight"/>
              </a:rPr>
              <a:t>at the paired region.</a:t>
            </a:r>
          </a:p>
          <a:p>
            <a:pPr marL="231775" lvl="1" indent="-231775">
              <a:spcBef>
                <a:spcPts val="0"/>
              </a:spcBef>
              <a:spcAft>
                <a:spcPts val="900"/>
              </a:spcAft>
              <a:buSzPct val="100000"/>
              <a:buFont typeface="Arial" panose="020B0604020202020204" pitchFamily="34" charset="0"/>
              <a:buChar char="•"/>
              <a:defRPr/>
            </a:pPr>
            <a:r>
              <a:rPr lang="en-US" sz="1600" dirty="0">
                <a:solidFill>
                  <a:schemeClr val="tx1"/>
                </a:solidFill>
                <a:cs typeface="Segoe UI Semilight"/>
              </a:rPr>
              <a:t>RPO with up to one hour of potential data loss.</a:t>
            </a:r>
          </a:p>
          <a:p>
            <a:pPr marL="228600" marR="0" lvl="0" indent="-228600" algn="l" defTabSz="932742" rtl="0" eaLnBrk="1" fontAlgn="auto" latinLnBrk="0" hangingPunct="1">
              <a:lnSpc>
                <a:spcPct val="100000"/>
              </a:lnSpc>
              <a:spcBef>
                <a:spcPts val="0"/>
              </a:spcBef>
              <a:spcAft>
                <a:spcPts val="90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a:ea typeface="+mn-ea"/>
              <a:cs typeface="Segoe UI Semilight"/>
            </a:endParaRPr>
          </a:p>
        </p:txBody>
      </p:sp>
      <p:cxnSp>
        <p:nvCxnSpPr>
          <p:cNvPr id="6" name="Straight Connector 5">
            <a:extLst>
              <a:ext uri="{FF2B5EF4-FFF2-40B4-BE49-F238E27FC236}">
                <a16:creationId xmlns:a16="http://schemas.microsoft.com/office/drawing/2014/main" id="{258F53FF-1C21-4239-8AB0-83F5EFAFB7ED}"/>
              </a:ext>
              <a:ext uri="{C183D7F6-B498-43B3-948B-1728B52AA6E4}">
                <adec:decorative xmlns:adec="http://schemas.microsoft.com/office/drawing/2017/decorative" val="1"/>
              </a:ext>
            </a:extLst>
          </p:cNvPr>
          <p:cNvCxnSpPr>
            <a:cxnSpLocks/>
          </p:cNvCxnSpPr>
          <p:nvPr/>
        </p:nvCxnSpPr>
        <p:spPr>
          <a:xfrm>
            <a:off x="6096000" y="1435100"/>
            <a:ext cx="0" cy="483393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0" name="Group 89" descr="Map from East US to West US">
            <a:extLst>
              <a:ext uri="{FF2B5EF4-FFF2-40B4-BE49-F238E27FC236}">
                <a16:creationId xmlns:a16="http://schemas.microsoft.com/office/drawing/2014/main" id="{7AD5A302-28BE-5193-BABF-2EF4F494401F}"/>
              </a:ext>
            </a:extLst>
          </p:cNvPr>
          <p:cNvGrpSpPr/>
          <p:nvPr/>
        </p:nvGrpSpPr>
        <p:grpSpPr>
          <a:xfrm>
            <a:off x="6420658" y="2606721"/>
            <a:ext cx="5037534" cy="2422453"/>
            <a:chOff x="7138220" y="2831696"/>
            <a:chExt cx="4243766" cy="2040747"/>
          </a:xfrm>
        </p:grpSpPr>
        <p:grpSp>
          <p:nvGrpSpPr>
            <p:cNvPr id="22" name="Group 21">
              <a:extLst>
                <a:ext uri="{FF2B5EF4-FFF2-40B4-BE49-F238E27FC236}">
                  <a16:creationId xmlns:a16="http://schemas.microsoft.com/office/drawing/2014/main" id="{76DD444B-6400-AD10-DA78-7993253D36BA}"/>
                </a:ext>
              </a:extLst>
            </p:cNvPr>
            <p:cNvGrpSpPr/>
            <p:nvPr/>
          </p:nvGrpSpPr>
          <p:grpSpPr>
            <a:xfrm>
              <a:off x="7138220" y="2831696"/>
              <a:ext cx="4243766" cy="2040747"/>
              <a:chOff x="7138220" y="2831696"/>
              <a:chExt cx="4243766" cy="2040747"/>
            </a:xfrm>
          </p:grpSpPr>
          <p:sp>
            <p:nvSpPr>
              <p:cNvPr id="9" name="Freeform: Shape 8">
                <a:extLst>
                  <a:ext uri="{FF2B5EF4-FFF2-40B4-BE49-F238E27FC236}">
                    <a16:creationId xmlns:a16="http://schemas.microsoft.com/office/drawing/2014/main" id="{51E742B2-C6C3-2EEE-2F07-8F34E0279D0A}"/>
                  </a:ext>
                </a:extLst>
              </p:cNvPr>
              <p:cNvSpPr/>
              <p:nvPr/>
            </p:nvSpPr>
            <p:spPr>
              <a:xfrm>
                <a:off x="7138220" y="2831696"/>
                <a:ext cx="884548" cy="606541"/>
              </a:xfrm>
              <a:custGeom>
                <a:avLst/>
                <a:gdLst>
                  <a:gd name="connsiteX0" fmla="*/ 950390 w 958935"/>
                  <a:gd name="connsiteY0" fmla="*/ 623164 h 657549"/>
                  <a:gd name="connsiteX1" fmla="*/ 926768 w 958935"/>
                  <a:gd name="connsiteY1" fmla="*/ 596875 h 657549"/>
                  <a:gd name="connsiteX2" fmla="*/ 882477 w 958935"/>
                  <a:gd name="connsiteY2" fmla="*/ 545059 h 657549"/>
                  <a:gd name="connsiteX3" fmla="*/ 828565 w 958935"/>
                  <a:gd name="connsiteY3" fmla="*/ 484480 h 657549"/>
                  <a:gd name="connsiteX4" fmla="*/ 794561 w 958935"/>
                  <a:gd name="connsiteY4" fmla="*/ 483051 h 657549"/>
                  <a:gd name="connsiteX5" fmla="*/ 771701 w 958935"/>
                  <a:gd name="connsiteY5" fmla="*/ 500577 h 657549"/>
                  <a:gd name="connsiteX6" fmla="*/ 752460 w 958935"/>
                  <a:gd name="connsiteY6" fmla="*/ 488195 h 657549"/>
                  <a:gd name="connsiteX7" fmla="*/ 727314 w 958935"/>
                  <a:gd name="connsiteY7" fmla="*/ 463334 h 657549"/>
                  <a:gd name="connsiteX8" fmla="*/ 710360 w 958935"/>
                  <a:gd name="connsiteY8" fmla="*/ 450952 h 657549"/>
                  <a:gd name="connsiteX9" fmla="*/ 687500 w 958935"/>
                  <a:gd name="connsiteY9" fmla="*/ 455238 h 657549"/>
                  <a:gd name="connsiteX10" fmla="*/ 674165 w 958935"/>
                  <a:gd name="connsiteY10" fmla="*/ 452571 h 657549"/>
                  <a:gd name="connsiteX11" fmla="*/ 674165 w 958935"/>
                  <a:gd name="connsiteY11" fmla="*/ 74238 h 657549"/>
                  <a:gd name="connsiteX12" fmla="*/ 662735 w 958935"/>
                  <a:gd name="connsiteY12" fmla="*/ 71857 h 657549"/>
                  <a:gd name="connsiteX13" fmla="*/ 610062 w 958935"/>
                  <a:gd name="connsiteY13" fmla="*/ 57665 h 657549"/>
                  <a:gd name="connsiteX14" fmla="*/ 563008 w 958935"/>
                  <a:gd name="connsiteY14" fmla="*/ 59284 h 657549"/>
                  <a:gd name="connsiteX15" fmla="*/ 523765 w 958935"/>
                  <a:gd name="connsiteY15" fmla="*/ 53855 h 657549"/>
                  <a:gd name="connsiteX16" fmla="*/ 470520 w 958935"/>
                  <a:gd name="connsiteY16" fmla="*/ 38424 h 657549"/>
                  <a:gd name="connsiteX17" fmla="*/ 406798 w 958935"/>
                  <a:gd name="connsiteY17" fmla="*/ 42806 h 657549"/>
                  <a:gd name="connsiteX18" fmla="*/ 390796 w 958935"/>
                  <a:gd name="connsiteY18" fmla="*/ 35757 h 657549"/>
                  <a:gd name="connsiteX19" fmla="*/ 383081 w 958935"/>
                  <a:gd name="connsiteY19" fmla="*/ 23089 h 657549"/>
                  <a:gd name="connsiteX20" fmla="*/ 339837 w 958935"/>
                  <a:gd name="connsiteY20" fmla="*/ 23660 h 657549"/>
                  <a:gd name="connsiteX21" fmla="*/ 327645 w 958935"/>
                  <a:gd name="connsiteY21" fmla="*/ 13850 h 657549"/>
                  <a:gd name="connsiteX22" fmla="*/ 314882 w 958935"/>
                  <a:gd name="connsiteY22" fmla="*/ 17183 h 657549"/>
                  <a:gd name="connsiteX23" fmla="*/ 295546 w 958935"/>
                  <a:gd name="connsiteY23" fmla="*/ 20422 h 657549"/>
                  <a:gd name="connsiteX24" fmla="*/ 305547 w 958935"/>
                  <a:gd name="connsiteY24" fmla="*/ 9468 h 657549"/>
                  <a:gd name="connsiteX25" fmla="*/ 285545 w 958935"/>
                  <a:gd name="connsiteY25" fmla="*/ 229 h 657549"/>
                  <a:gd name="connsiteX26" fmla="*/ 259542 w 958935"/>
                  <a:gd name="connsiteY26" fmla="*/ 16136 h 657549"/>
                  <a:gd name="connsiteX27" fmla="*/ 220203 w 958935"/>
                  <a:gd name="connsiteY27" fmla="*/ 24327 h 657549"/>
                  <a:gd name="connsiteX28" fmla="*/ 196962 w 958935"/>
                  <a:gd name="connsiteY28" fmla="*/ 31471 h 657549"/>
                  <a:gd name="connsiteX29" fmla="*/ 202487 w 958935"/>
                  <a:gd name="connsiteY29" fmla="*/ 44615 h 657549"/>
                  <a:gd name="connsiteX30" fmla="*/ 184199 w 958935"/>
                  <a:gd name="connsiteY30" fmla="*/ 42425 h 657549"/>
                  <a:gd name="connsiteX31" fmla="*/ 147623 w 958935"/>
                  <a:gd name="connsiteY31" fmla="*/ 48997 h 657549"/>
                  <a:gd name="connsiteX32" fmla="*/ 118286 w 958935"/>
                  <a:gd name="connsiteY32" fmla="*/ 73000 h 657549"/>
                  <a:gd name="connsiteX33" fmla="*/ 107808 w 958935"/>
                  <a:gd name="connsiteY33" fmla="*/ 99289 h 657549"/>
                  <a:gd name="connsiteX34" fmla="*/ 44658 w 958935"/>
                  <a:gd name="connsiteY34" fmla="*/ 111862 h 657549"/>
                  <a:gd name="connsiteX35" fmla="*/ 37990 w 958935"/>
                  <a:gd name="connsiteY35" fmla="*/ 127197 h 657549"/>
                  <a:gd name="connsiteX36" fmla="*/ 65708 w 958935"/>
                  <a:gd name="connsiteY36" fmla="*/ 144723 h 657549"/>
                  <a:gd name="connsiteX37" fmla="*/ 106665 w 958935"/>
                  <a:gd name="connsiteY37" fmla="*/ 187395 h 657549"/>
                  <a:gd name="connsiteX38" fmla="*/ 148766 w 958935"/>
                  <a:gd name="connsiteY38" fmla="*/ 188538 h 657549"/>
                  <a:gd name="connsiteX39" fmla="*/ 157053 w 958935"/>
                  <a:gd name="connsiteY39" fmla="*/ 209874 h 657549"/>
                  <a:gd name="connsiteX40" fmla="*/ 183627 w 958935"/>
                  <a:gd name="connsiteY40" fmla="*/ 215303 h 657549"/>
                  <a:gd name="connsiteX41" fmla="*/ 153719 w 958935"/>
                  <a:gd name="connsiteY41" fmla="*/ 223590 h 657549"/>
                  <a:gd name="connsiteX42" fmla="*/ 132669 w 958935"/>
                  <a:gd name="connsiteY42" fmla="*/ 229591 h 657549"/>
                  <a:gd name="connsiteX43" fmla="*/ 100569 w 958935"/>
                  <a:gd name="connsiteY43" fmla="*/ 228448 h 657549"/>
                  <a:gd name="connsiteX44" fmla="*/ 100569 w 958935"/>
                  <a:gd name="connsiteY44" fmla="*/ 211398 h 657549"/>
                  <a:gd name="connsiteX45" fmla="*/ 69518 w 958935"/>
                  <a:gd name="connsiteY45" fmla="*/ 212541 h 657549"/>
                  <a:gd name="connsiteX46" fmla="*/ 55707 w 958935"/>
                  <a:gd name="connsiteY46" fmla="*/ 227305 h 657549"/>
                  <a:gd name="connsiteX47" fmla="*/ 34085 w 958935"/>
                  <a:gd name="connsiteY47" fmla="*/ 229496 h 657549"/>
                  <a:gd name="connsiteX48" fmla="*/ 271 w 958935"/>
                  <a:gd name="connsiteY48" fmla="*/ 248641 h 657549"/>
                  <a:gd name="connsiteX49" fmla="*/ 36276 w 958935"/>
                  <a:gd name="connsiteY49" fmla="*/ 262833 h 657549"/>
                  <a:gd name="connsiteX50" fmla="*/ 31894 w 958935"/>
                  <a:gd name="connsiteY50" fmla="*/ 274930 h 657549"/>
                  <a:gd name="connsiteX51" fmla="*/ 50754 w 958935"/>
                  <a:gd name="connsiteY51" fmla="*/ 292932 h 657549"/>
                  <a:gd name="connsiteX52" fmla="*/ 103903 w 958935"/>
                  <a:gd name="connsiteY52" fmla="*/ 292932 h 657549"/>
                  <a:gd name="connsiteX53" fmla="*/ 126573 w 958935"/>
                  <a:gd name="connsiteY53" fmla="*/ 295694 h 657549"/>
                  <a:gd name="connsiteX54" fmla="*/ 170864 w 958935"/>
                  <a:gd name="connsiteY54" fmla="*/ 280454 h 657549"/>
                  <a:gd name="connsiteX55" fmla="*/ 163625 w 958935"/>
                  <a:gd name="connsiteY55" fmla="*/ 297409 h 657549"/>
                  <a:gd name="connsiteX56" fmla="*/ 166482 w 958935"/>
                  <a:gd name="connsiteY56" fmla="*/ 330175 h 657549"/>
                  <a:gd name="connsiteX57" fmla="*/ 136002 w 958935"/>
                  <a:gd name="connsiteY57" fmla="*/ 332366 h 657549"/>
                  <a:gd name="connsiteX58" fmla="*/ 122763 w 958935"/>
                  <a:gd name="connsiteY58" fmla="*/ 352654 h 657549"/>
                  <a:gd name="connsiteX59" fmla="*/ 91140 w 958935"/>
                  <a:gd name="connsiteY59" fmla="*/ 343891 h 657549"/>
                  <a:gd name="connsiteX60" fmla="*/ 81138 w 958935"/>
                  <a:gd name="connsiteY60" fmla="*/ 369132 h 657549"/>
                  <a:gd name="connsiteX61" fmla="*/ 56278 w 958935"/>
                  <a:gd name="connsiteY61" fmla="*/ 387230 h 657549"/>
                  <a:gd name="connsiteX62" fmla="*/ 44086 w 958935"/>
                  <a:gd name="connsiteY62" fmla="*/ 409137 h 657549"/>
                  <a:gd name="connsiteX63" fmla="*/ 66756 w 958935"/>
                  <a:gd name="connsiteY63" fmla="*/ 423901 h 657549"/>
                  <a:gd name="connsiteX64" fmla="*/ 65613 w 958935"/>
                  <a:gd name="connsiteY64" fmla="*/ 447428 h 657549"/>
                  <a:gd name="connsiteX65" fmla="*/ 96664 w 958935"/>
                  <a:gd name="connsiteY65" fmla="*/ 476384 h 657549"/>
                  <a:gd name="connsiteX66" fmla="*/ 126096 w 958935"/>
                  <a:gd name="connsiteY66" fmla="*/ 472002 h 657549"/>
                  <a:gd name="connsiteX67" fmla="*/ 138765 w 958935"/>
                  <a:gd name="connsiteY67" fmla="*/ 461620 h 657549"/>
                  <a:gd name="connsiteX68" fmla="*/ 148766 w 958935"/>
                  <a:gd name="connsiteY68" fmla="*/ 489623 h 657549"/>
                  <a:gd name="connsiteX69" fmla="*/ 146575 w 958935"/>
                  <a:gd name="connsiteY69" fmla="*/ 514293 h 657549"/>
                  <a:gd name="connsiteX70" fmla="*/ 173721 w 958935"/>
                  <a:gd name="connsiteY70" fmla="*/ 510959 h 657549"/>
                  <a:gd name="connsiteX71" fmla="*/ 208107 w 958935"/>
                  <a:gd name="connsiteY71" fmla="*/ 513722 h 657549"/>
                  <a:gd name="connsiteX72" fmla="*/ 223632 w 958935"/>
                  <a:gd name="connsiteY72" fmla="*/ 518675 h 657549"/>
                  <a:gd name="connsiteX73" fmla="*/ 234205 w 958935"/>
                  <a:gd name="connsiteY73" fmla="*/ 506102 h 657549"/>
                  <a:gd name="connsiteX74" fmla="*/ 261351 w 958935"/>
                  <a:gd name="connsiteY74" fmla="*/ 508864 h 657549"/>
                  <a:gd name="connsiteX75" fmla="*/ 261923 w 958935"/>
                  <a:gd name="connsiteY75" fmla="*/ 520389 h 657549"/>
                  <a:gd name="connsiteX76" fmla="*/ 253065 w 958935"/>
                  <a:gd name="connsiteY76" fmla="*/ 559823 h 657549"/>
                  <a:gd name="connsiteX77" fmla="*/ 222585 w 958935"/>
                  <a:gd name="connsiteY77" fmla="*/ 586112 h 657549"/>
                  <a:gd name="connsiteX78" fmla="*/ 180484 w 958935"/>
                  <a:gd name="connsiteY78" fmla="*/ 618973 h 657549"/>
                  <a:gd name="connsiteX79" fmla="*/ 141717 w 958935"/>
                  <a:gd name="connsiteY79" fmla="*/ 622783 h 657549"/>
                  <a:gd name="connsiteX80" fmla="*/ 123429 w 958935"/>
                  <a:gd name="connsiteY80" fmla="*/ 649643 h 657549"/>
                  <a:gd name="connsiteX81" fmla="*/ 153338 w 958935"/>
                  <a:gd name="connsiteY81" fmla="*/ 633737 h 657549"/>
                  <a:gd name="connsiteX82" fmla="*/ 162196 w 958935"/>
                  <a:gd name="connsiteY82" fmla="*/ 633260 h 657549"/>
                  <a:gd name="connsiteX83" fmla="*/ 182675 w 958935"/>
                  <a:gd name="connsiteY83" fmla="*/ 626688 h 657549"/>
                  <a:gd name="connsiteX84" fmla="*/ 200963 w 958935"/>
                  <a:gd name="connsiteY84" fmla="*/ 624402 h 657549"/>
                  <a:gd name="connsiteX85" fmla="*/ 223061 w 958935"/>
                  <a:gd name="connsiteY85" fmla="*/ 615735 h 657549"/>
                  <a:gd name="connsiteX86" fmla="*/ 238015 w 958935"/>
                  <a:gd name="connsiteY86" fmla="*/ 600971 h 657549"/>
                  <a:gd name="connsiteX87" fmla="*/ 283354 w 958935"/>
                  <a:gd name="connsiteY87" fmla="*/ 575253 h 657549"/>
                  <a:gd name="connsiteX88" fmla="*/ 293355 w 958935"/>
                  <a:gd name="connsiteY88" fmla="*/ 562013 h 657549"/>
                  <a:gd name="connsiteX89" fmla="*/ 321073 w 958935"/>
                  <a:gd name="connsiteY89" fmla="*/ 545059 h 657549"/>
                  <a:gd name="connsiteX90" fmla="*/ 339837 w 958935"/>
                  <a:gd name="connsiteY90" fmla="*/ 537915 h 657549"/>
                  <a:gd name="connsiteX91" fmla="*/ 348696 w 958935"/>
                  <a:gd name="connsiteY91" fmla="*/ 519913 h 657549"/>
                  <a:gd name="connsiteX92" fmla="*/ 361459 w 958935"/>
                  <a:gd name="connsiteY92" fmla="*/ 507340 h 657549"/>
                  <a:gd name="connsiteX93" fmla="*/ 341552 w 958935"/>
                  <a:gd name="connsiteY93" fmla="*/ 497434 h 657549"/>
                  <a:gd name="connsiteX94" fmla="*/ 362031 w 958935"/>
                  <a:gd name="connsiteY94" fmla="*/ 480003 h 657549"/>
                  <a:gd name="connsiteX95" fmla="*/ 378604 w 958935"/>
                  <a:gd name="connsiteY95" fmla="*/ 465144 h 657549"/>
                  <a:gd name="connsiteX96" fmla="*/ 395273 w 958935"/>
                  <a:gd name="connsiteY96" fmla="*/ 447047 h 657549"/>
                  <a:gd name="connsiteX97" fmla="*/ 408036 w 958935"/>
                  <a:gd name="connsiteY97" fmla="*/ 432283 h 657549"/>
                  <a:gd name="connsiteX98" fmla="*/ 429658 w 958935"/>
                  <a:gd name="connsiteY98" fmla="*/ 417424 h 657549"/>
                  <a:gd name="connsiteX99" fmla="*/ 444612 w 958935"/>
                  <a:gd name="connsiteY99" fmla="*/ 423425 h 657549"/>
                  <a:gd name="connsiteX100" fmla="*/ 445089 w 958935"/>
                  <a:gd name="connsiteY100" fmla="*/ 432759 h 657549"/>
                  <a:gd name="connsiteX101" fmla="*/ 419085 w 958935"/>
                  <a:gd name="connsiteY101" fmla="*/ 437712 h 657549"/>
                  <a:gd name="connsiteX102" fmla="*/ 409179 w 958935"/>
                  <a:gd name="connsiteY102" fmla="*/ 460191 h 657549"/>
                  <a:gd name="connsiteX103" fmla="*/ 410799 w 958935"/>
                  <a:gd name="connsiteY103" fmla="*/ 478193 h 657549"/>
                  <a:gd name="connsiteX104" fmla="*/ 401940 w 958935"/>
                  <a:gd name="connsiteY104" fmla="*/ 489147 h 657549"/>
                  <a:gd name="connsiteX105" fmla="*/ 412037 w 958935"/>
                  <a:gd name="connsiteY105" fmla="*/ 497339 h 657549"/>
                  <a:gd name="connsiteX106" fmla="*/ 461281 w 958935"/>
                  <a:gd name="connsiteY106" fmla="*/ 470573 h 657549"/>
                  <a:gd name="connsiteX107" fmla="*/ 497286 w 958935"/>
                  <a:gd name="connsiteY107" fmla="*/ 468954 h 657549"/>
                  <a:gd name="connsiteX108" fmla="*/ 497857 w 958935"/>
                  <a:gd name="connsiteY108" fmla="*/ 456381 h 657549"/>
                  <a:gd name="connsiteX109" fmla="*/ 486808 w 958935"/>
                  <a:gd name="connsiteY109" fmla="*/ 441522 h 657549"/>
                  <a:gd name="connsiteX110" fmla="*/ 495095 w 958935"/>
                  <a:gd name="connsiteY110" fmla="*/ 429425 h 657549"/>
                  <a:gd name="connsiteX111" fmla="*/ 508906 w 958935"/>
                  <a:gd name="connsiteY111" fmla="*/ 428378 h 657549"/>
                  <a:gd name="connsiteX112" fmla="*/ 527194 w 958935"/>
                  <a:gd name="connsiteY112" fmla="*/ 434855 h 657549"/>
                  <a:gd name="connsiteX113" fmla="*/ 546530 w 958935"/>
                  <a:gd name="connsiteY113" fmla="*/ 439331 h 657549"/>
                  <a:gd name="connsiteX114" fmla="*/ 535481 w 958935"/>
                  <a:gd name="connsiteY114" fmla="*/ 447523 h 657549"/>
                  <a:gd name="connsiteX115" fmla="*/ 538243 w 958935"/>
                  <a:gd name="connsiteY115" fmla="*/ 456286 h 657549"/>
                  <a:gd name="connsiteX116" fmla="*/ 558151 w 958935"/>
                  <a:gd name="connsiteY116" fmla="*/ 452381 h 657549"/>
                  <a:gd name="connsiteX117" fmla="*/ 573009 w 958935"/>
                  <a:gd name="connsiteY117" fmla="*/ 450190 h 657549"/>
                  <a:gd name="connsiteX118" fmla="*/ 578629 w 958935"/>
                  <a:gd name="connsiteY118" fmla="*/ 455143 h 657549"/>
                  <a:gd name="connsiteX119" fmla="*/ 606823 w 958935"/>
                  <a:gd name="connsiteY119" fmla="*/ 463906 h 657549"/>
                  <a:gd name="connsiteX120" fmla="*/ 661021 w 958935"/>
                  <a:gd name="connsiteY120" fmla="*/ 462287 h 657549"/>
                  <a:gd name="connsiteX121" fmla="*/ 683214 w 958935"/>
                  <a:gd name="connsiteY121" fmla="*/ 477050 h 657549"/>
                  <a:gd name="connsiteX122" fmla="*/ 713694 w 958935"/>
                  <a:gd name="connsiteY122" fmla="*/ 467240 h 657549"/>
                  <a:gd name="connsiteX123" fmla="*/ 708741 w 958935"/>
                  <a:gd name="connsiteY123" fmla="*/ 482480 h 657549"/>
                  <a:gd name="connsiteX124" fmla="*/ 720933 w 958935"/>
                  <a:gd name="connsiteY124" fmla="*/ 491243 h 657549"/>
                  <a:gd name="connsiteX125" fmla="*/ 750175 w 958935"/>
                  <a:gd name="connsiteY125" fmla="*/ 505530 h 657549"/>
                  <a:gd name="connsiteX126" fmla="*/ 779607 w 958935"/>
                  <a:gd name="connsiteY126" fmla="*/ 529057 h 657549"/>
                  <a:gd name="connsiteX127" fmla="*/ 793989 w 958935"/>
                  <a:gd name="connsiteY127" fmla="*/ 516960 h 657549"/>
                  <a:gd name="connsiteX128" fmla="*/ 813897 w 958935"/>
                  <a:gd name="connsiteY128" fmla="*/ 527342 h 657549"/>
                  <a:gd name="connsiteX129" fmla="*/ 816087 w 958935"/>
                  <a:gd name="connsiteY129" fmla="*/ 506483 h 657549"/>
                  <a:gd name="connsiteX130" fmla="*/ 825993 w 958935"/>
                  <a:gd name="connsiteY130" fmla="*/ 508673 h 657549"/>
                  <a:gd name="connsiteX131" fmla="*/ 827708 w 958935"/>
                  <a:gd name="connsiteY131" fmla="*/ 540963 h 657549"/>
                  <a:gd name="connsiteX132" fmla="*/ 809420 w 958935"/>
                  <a:gd name="connsiteY132" fmla="*/ 537153 h 657549"/>
                  <a:gd name="connsiteX133" fmla="*/ 792180 w 958935"/>
                  <a:gd name="connsiteY133" fmla="*/ 541535 h 657549"/>
                  <a:gd name="connsiteX134" fmla="*/ 812658 w 958935"/>
                  <a:gd name="connsiteY134" fmla="*/ 565633 h 657549"/>
                  <a:gd name="connsiteX135" fmla="*/ 820374 w 958935"/>
                  <a:gd name="connsiteY135" fmla="*/ 582587 h 657549"/>
                  <a:gd name="connsiteX136" fmla="*/ 831994 w 958935"/>
                  <a:gd name="connsiteY136" fmla="*/ 596875 h 657549"/>
                  <a:gd name="connsiteX137" fmla="*/ 829804 w 958935"/>
                  <a:gd name="connsiteY137" fmla="*/ 570014 h 657549"/>
                  <a:gd name="connsiteX138" fmla="*/ 833709 w 958935"/>
                  <a:gd name="connsiteY138" fmla="*/ 553536 h 657549"/>
                  <a:gd name="connsiteX139" fmla="*/ 837043 w 958935"/>
                  <a:gd name="connsiteY139" fmla="*/ 571158 h 657549"/>
                  <a:gd name="connsiteX140" fmla="*/ 851997 w 958935"/>
                  <a:gd name="connsiteY140" fmla="*/ 562966 h 657549"/>
                  <a:gd name="connsiteX141" fmla="*/ 851425 w 958935"/>
                  <a:gd name="connsiteY141" fmla="*/ 539439 h 657549"/>
                  <a:gd name="connsiteX142" fmla="*/ 866379 w 958935"/>
                  <a:gd name="connsiteY142" fmla="*/ 556394 h 657549"/>
                  <a:gd name="connsiteX143" fmla="*/ 858188 w 958935"/>
                  <a:gd name="connsiteY143" fmla="*/ 573348 h 657549"/>
                  <a:gd name="connsiteX144" fmla="*/ 844281 w 958935"/>
                  <a:gd name="connsiteY144" fmla="*/ 579920 h 657549"/>
                  <a:gd name="connsiteX145" fmla="*/ 847044 w 958935"/>
                  <a:gd name="connsiteY145" fmla="*/ 605638 h 657549"/>
                  <a:gd name="connsiteX146" fmla="*/ 857045 w 958935"/>
                  <a:gd name="connsiteY146" fmla="*/ 596875 h 657549"/>
                  <a:gd name="connsiteX147" fmla="*/ 873142 w 958935"/>
                  <a:gd name="connsiteY147" fmla="*/ 593541 h 657549"/>
                  <a:gd name="connsiteX148" fmla="*/ 894193 w 958935"/>
                  <a:gd name="connsiteY148" fmla="*/ 609924 h 657549"/>
                  <a:gd name="connsiteX149" fmla="*/ 884191 w 958935"/>
                  <a:gd name="connsiteY149" fmla="*/ 597828 h 657549"/>
                  <a:gd name="connsiteX150" fmla="*/ 884763 w 958935"/>
                  <a:gd name="connsiteY150" fmla="*/ 584207 h 657549"/>
                  <a:gd name="connsiteX151" fmla="*/ 904098 w 958935"/>
                  <a:gd name="connsiteY151" fmla="*/ 608877 h 657549"/>
                  <a:gd name="connsiteX152" fmla="*/ 891335 w 958935"/>
                  <a:gd name="connsiteY152" fmla="*/ 621450 h 657549"/>
                  <a:gd name="connsiteX153" fmla="*/ 869713 w 958935"/>
                  <a:gd name="connsiteY153" fmla="*/ 611067 h 657549"/>
                  <a:gd name="connsiteX154" fmla="*/ 873047 w 958935"/>
                  <a:gd name="connsiteY154" fmla="*/ 630117 h 657549"/>
                  <a:gd name="connsiteX155" fmla="*/ 873523 w 958935"/>
                  <a:gd name="connsiteY155" fmla="*/ 654216 h 657549"/>
                  <a:gd name="connsiteX156" fmla="*/ 881810 w 958935"/>
                  <a:gd name="connsiteY156" fmla="*/ 646024 h 657549"/>
                  <a:gd name="connsiteX157" fmla="*/ 895621 w 958935"/>
                  <a:gd name="connsiteY157" fmla="*/ 650882 h 657549"/>
                  <a:gd name="connsiteX158" fmla="*/ 901146 w 958935"/>
                  <a:gd name="connsiteY158" fmla="*/ 637166 h 657549"/>
                  <a:gd name="connsiteX159" fmla="*/ 913909 w 958935"/>
                  <a:gd name="connsiteY159" fmla="*/ 641643 h 657549"/>
                  <a:gd name="connsiteX160" fmla="*/ 925530 w 958935"/>
                  <a:gd name="connsiteY160" fmla="*/ 635546 h 657549"/>
                  <a:gd name="connsiteX161" fmla="*/ 927721 w 958935"/>
                  <a:gd name="connsiteY161" fmla="*/ 653073 h 657549"/>
                  <a:gd name="connsiteX162" fmla="*/ 938293 w 958935"/>
                  <a:gd name="connsiteY162" fmla="*/ 654787 h 657549"/>
                  <a:gd name="connsiteX163" fmla="*/ 938293 w 958935"/>
                  <a:gd name="connsiteY163" fmla="*/ 657549 h 657549"/>
                  <a:gd name="connsiteX164" fmla="*/ 955248 w 958935"/>
                  <a:gd name="connsiteY164" fmla="*/ 645643 h 657549"/>
                  <a:gd name="connsiteX165" fmla="*/ 950104 w 958935"/>
                  <a:gd name="connsiteY165" fmla="*/ 622973 h 65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58935" h="657549">
                    <a:moveTo>
                      <a:pt x="950390" y="623164"/>
                    </a:moveTo>
                    <a:cubicBezTo>
                      <a:pt x="954105" y="613734"/>
                      <a:pt x="954771" y="607829"/>
                      <a:pt x="926768" y="596875"/>
                    </a:cubicBezTo>
                    <a:cubicBezTo>
                      <a:pt x="898764" y="585921"/>
                      <a:pt x="901622" y="578587"/>
                      <a:pt x="882477" y="545059"/>
                    </a:cubicBezTo>
                    <a:cubicBezTo>
                      <a:pt x="863236" y="511436"/>
                      <a:pt x="828565" y="496862"/>
                      <a:pt x="828565" y="484480"/>
                    </a:cubicBezTo>
                    <a:cubicBezTo>
                      <a:pt x="828565" y="472097"/>
                      <a:pt x="794561" y="473526"/>
                      <a:pt x="794561" y="483051"/>
                    </a:cubicBezTo>
                    <a:cubicBezTo>
                      <a:pt x="794561" y="492576"/>
                      <a:pt x="779797" y="495338"/>
                      <a:pt x="771701" y="500577"/>
                    </a:cubicBezTo>
                    <a:cubicBezTo>
                      <a:pt x="763510" y="505721"/>
                      <a:pt x="759890" y="497624"/>
                      <a:pt x="752460" y="488195"/>
                    </a:cubicBezTo>
                    <a:cubicBezTo>
                      <a:pt x="745031" y="478670"/>
                      <a:pt x="727314" y="469145"/>
                      <a:pt x="727314" y="463334"/>
                    </a:cubicBezTo>
                    <a:cubicBezTo>
                      <a:pt x="727314" y="457524"/>
                      <a:pt x="722933" y="445046"/>
                      <a:pt x="710360" y="450952"/>
                    </a:cubicBezTo>
                    <a:cubicBezTo>
                      <a:pt x="697787" y="456762"/>
                      <a:pt x="691215" y="450952"/>
                      <a:pt x="687500" y="455238"/>
                    </a:cubicBezTo>
                    <a:cubicBezTo>
                      <a:pt x="683785" y="459715"/>
                      <a:pt x="674165" y="452571"/>
                      <a:pt x="674165" y="452571"/>
                    </a:cubicBezTo>
                    <a:lnTo>
                      <a:pt x="674165" y="74238"/>
                    </a:lnTo>
                    <a:cubicBezTo>
                      <a:pt x="669783" y="73762"/>
                      <a:pt x="665783" y="73000"/>
                      <a:pt x="662735" y="71857"/>
                    </a:cubicBezTo>
                    <a:cubicBezTo>
                      <a:pt x="646638" y="65856"/>
                      <a:pt x="622825" y="54902"/>
                      <a:pt x="610062" y="57665"/>
                    </a:cubicBezTo>
                    <a:cubicBezTo>
                      <a:pt x="597298" y="60427"/>
                      <a:pt x="571866" y="63665"/>
                      <a:pt x="563008" y="59284"/>
                    </a:cubicBezTo>
                    <a:cubicBezTo>
                      <a:pt x="554245" y="54902"/>
                      <a:pt x="541958" y="51092"/>
                      <a:pt x="523765" y="53855"/>
                    </a:cubicBezTo>
                    <a:cubicBezTo>
                      <a:pt x="505477" y="56522"/>
                      <a:pt x="493857" y="44044"/>
                      <a:pt x="470520" y="38424"/>
                    </a:cubicBezTo>
                    <a:cubicBezTo>
                      <a:pt x="447279" y="33090"/>
                      <a:pt x="414513" y="40139"/>
                      <a:pt x="406798" y="42806"/>
                    </a:cubicBezTo>
                    <a:cubicBezTo>
                      <a:pt x="399083" y="45568"/>
                      <a:pt x="400702" y="34614"/>
                      <a:pt x="390796" y="35757"/>
                    </a:cubicBezTo>
                    <a:cubicBezTo>
                      <a:pt x="380795" y="36805"/>
                      <a:pt x="388606" y="31376"/>
                      <a:pt x="383081" y="23089"/>
                    </a:cubicBezTo>
                    <a:cubicBezTo>
                      <a:pt x="377557" y="14993"/>
                      <a:pt x="349839" y="22613"/>
                      <a:pt x="339837" y="23660"/>
                    </a:cubicBezTo>
                    <a:cubicBezTo>
                      <a:pt x="329932" y="24708"/>
                      <a:pt x="327169" y="18707"/>
                      <a:pt x="327645" y="13850"/>
                    </a:cubicBezTo>
                    <a:cubicBezTo>
                      <a:pt x="328217" y="8897"/>
                      <a:pt x="318787" y="10611"/>
                      <a:pt x="314882" y="17183"/>
                    </a:cubicBezTo>
                    <a:cubicBezTo>
                      <a:pt x="310977" y="23756"/>
                      <a:pt x="299928" y="24803"/>
                      <a:pt x="295546" y="20422"/>
                    </a:cubicBezTo>
                    <a:cubicBezTo>
                      <a:pt x="291165" y="16040"/>
                      <a:pt x="304976" y="14421"/>
                      <a:pt x="305547" y="9468"/>
                    </a:cubicBezTo>
                    <a:cubicBezTo>
                      <a:pt x="306119" y="4610"/>
                      <a:pt x="291165" y="1848"/>
                      <a:pt x="285545" y="229"/>
                    </a:cubicBezTo>
                    <a:cubicBezTo>
                      <a:pt x="280020" y="-1390"/>
                      <a:pt x="271162" y="5753"/>
                      <a:pt x="259542" y="16136"/>
                    </a:cubicBezTo>
                    <a:cubicBezTo>
                      <a:pt x="247921" y="26518"/>
                      <a:pt x="230776" y="25470"/>
                      <a:pt x="220203" y="24327"/>
                    </a:cubicBezTo>
                    <a:cubicBezTo>
                      <a:pt x="209726" y="23184"/>
                      <a:pt x="196391" y="25470"/>
                      <a:pt x="196962" y="31471"/>
                    </a:cubicBezTo>
                    <a:cubicBezTo>
                      <a:pt x="197534" y="37472"/>
                      <a:pt x="210202" y="36900"/>
                      <a:pt x="202487" y="44615"/>
                    </a:cubicBezTo>
                    <a:cubicBezTo>
                      <a:pt x="194772" y="52235"/>
                      <a:pt x="191914" y="34233"/>
                      <a:pt x="184199" y="42425"/>
                    </a:cubicBezTo>
                    <a:cubicBezTo>
                      <a:pt x="176484" y="50616"/>
                      <a:pt x="153147" y="50045"/>
                      <a:pt x="147623" y="48997"/>
                    </a:cubicBezTo>
                    <a:cubicBezTo>
                      <a:pt x="142098" y="47854"/>
                      <a:pt x="123810" y="67571"/>
                      <a:pt x="118286" y="73000"/>
                    </a:cubicBezTo>
                    <a:cubicBezTo>
                      <a:pt x="112761" y="78524"/>
                      <a:pt x="122763" y="83382"/>
                      <a:pt x="107808" y="99289"/>
                    </a:cubicBezTo>
                    <a:cubicBezTo>
                      <a:pt x="92854" y="115100"/>
                      <a:pt x="52944" y="111862"/>
                      <a:pt x="44658" y="111862"/>
                    </a:cubicBezTo>
                    <a:cubicBezTo>
                      <a:pt x="36371" y="111862"/>
                      <a:pt x="42467" y="121196"/>
                      <a:pt x="37990" y="127197"/>
                    </a:cubicBezTo>
                    <a:cubicBezTo>
                      <a:pt x="33513" y="133198"/>
                      <a:pt x="42943" y="138722"/>
                      <a:pt x="65708" y="144723"/>
                    </a:cubicBezTo>
                    <a:cubicBezTo>
                      <a:pt x="88377" y="150724"/>
                      <a:pt x="103903" y="180251"/>
                      <a:pt x="106665" y="187395"/>
                    </a:cubicBezTo>
                    <a:cubicBezTo>
                      <a:pt x="109523" y="194539"/>
                      <a:pt x="137717" y="186824"/>
                      <a:pt x="148766" y="188538"/>
                    </a:cubicBezTo>
                    <a:cubicBezTo>
                      <a:pt x="159910" y="190157"/>
                      <a:pt x="147718" y="205493"/>
                      <a:pt x="157053" y="209874"/>
                    </a:cubicBezTo>
                    <a:cubicBezTo>
                      <a:pt x="166482" y="214256"/>
                      <a:pt x="180865" y="207683"/>
                      <a:pt x="183627" y="215303"/>
                    </a:cubicBezTo>
                    <a:cubicBezTo>
                      <a:pt x="186390" y="223019"/>
                      <a:pt x="164768" y="215303"/>
                      <a:pt x="153719" y="223590"/>
                    </a:cubicBezTo>
                    <a:cubicBezTo>
                      <a:pt x="142575" y="231782"/>
                      <a:pt x="137145" y="235592"/>
                      <a:pt x="132669" y="229591"/>
                    </a:cubicBezTo>
                    <a:cubicBezTo>
                      <a:pt x="128192" y="223590"/>
                      <a:pt x="109904" y="227400"/>
                      <a:pt x="100569" y="228448"/>
                    </a:cubicBezTo>
                    <a:cubicBezTo>
                      <a:pt x="91140" y="229591"/>
                      <a:pt x="99998" y="216923"/>
                      <a:pt x="100569" y="211398"/>
                    </a:cubicBezTo>
                    <a:cubicBezTo>
                      <a:pt x="101141" y="205969"/>
                      <a:pt x="87806" y="202159"/>
                      <a:pt x="69518" y="212541"/>
                    </a:cubicBezTo>
                    <a:cubicBezTo>
                      <a:pt x="51230" y="222923"/>
                      <a:pt x="57897" y="219113"/>
                      <a:pt x="55707" y="227305"/>
                    </a:cubicBezTo>
                    <a:cubicBezTo>
                      <a:pt x="53516" y="235592"/>
                      <a:pt x="45705" y="222447"/>
                      <a:pt x="34085" y="229496"/>
                    </a:cubicBezTo>
                    <a:cubicBezTo>
                      <a:pt x="22464" y="236544"/>
                      <a:pt x="3605" y="241497"/>
                      <a:pt x="271" y="248641"/>
                    </a:cubicBezTo>
                    <a:cubicBezTo>
                      <a:pt x="-3063" y="255785"/>
                      <a:pt x="25227" y="260738"/>
                      <a:pt x="36276" y="262833"/>
                    </a:cubicBezTo>
                    <a:cubicBezTo>
                      <a:pt x="47325" y="265024"/>
                      <a:pt x="22941" y="272168"/>
                      <a:pt x="31894" y="274930"/>
                    </a:cubicBezTo>
                    <a:cubicBezTo>
                      <a:pt x="40657" y="277692"/>
                      <a:pt x="36847" y="285884"/>
                      <a:pt x="50754" y="292932"/>
                    </a:cubicBezTo>
                    <a:cubicBezTo>
                      <a:pt x="64565" y="300076"/>
                      <a:pt x="95616" y="292932"/>
                      <a:pt x="103903" y="292932"/>
                    </a:cubicBezTo>
                    <a:cubicBezTo>
                      <a:pt x="112190" y="292932"/>
                      <a:pt x="120000" y="302838"/>
                      <a:pt x="126573" y="295694"/>
                    </a:cubicBezTo>
                    <a:cubicBezTo>
                      <a:pt x="133240" y="288551"/>
                      <a:pt x="158196" y="268929"/>
                      <a:pt x="170864" y="280454"/>
                    </a:cubicBezTo>
                    <a:cubicBezTo>
                      <a:pt x="183627" y="291884"/>
                      <a:pt x="157053" y="290265"/>
                      <a:pt x="163625" y="297409"/>
                    </a:cubicBezTo>
                    <a:cubicBezTo>
                      <a:pt x="170292" y="304457"/>
                      <a:pt x="178579" y="321507"/>
                      <a:pt x="166482" y="330175"/>
                    </a:cubicBezTo>
                    <a:cubicBezTo>
                      <a:pt x="154290" y="338938"/>
                      <a:pt x="142575" y="332937"/>
                      <a:pt x="136002" y="332366"/>
                    </a:cubicBezTo>
                    <a:cubicBezTo>
                      <a:pt x="129335" y="331794"/>
                      <a:pt x="133240" y="344367"/>
                      <a:pt x="122763" y="352654"/>
                    </a:cubicBezTo>
                    <a:cubicBezTo>
                      <a:pt x="112190" y="360845"/>
                      <a:pt x="104475" y="343891"/>
                      <a:pt x="91140" y="343891"/>
                    </a:cubicBezTo>
                    <a:cubicBezTo>
                      <a:pt x="77805" y="343891"/>
                      <a:pt x="80567" y="360941"/>
                      <a:pt x="81138" y="369132"/>
                    </a:cubicBezTo>
                    <a:cubicBezTo>
                      <a:pt x="81710" y="377324"/>
                      <a:pt x="61231" y="367418"/>
                      <a:pt x="56278" y="387230"/>
                    </a:cubicBezTo>
                    <a:cubicBezTo>
                      <a:pt x="51325" y="406946"/>
                      <a:pt x="30275" y="389992"/>
                      <a:pt x="44086" y="409137"/>
                    </a:cubicBezTo>
                    <a:cubicBezTo>
                      <a:pt x="57897" y="428378"/>
                      <a:pt x="55707" y="416281"/>
                      <a:pt x="66756" y="423901"/>
                    </a:cubicBezTo>
                    <a:cubicBezTo>
                      <a:pt x="77900" y="431616"/>
                      <a:pt x="54564" y="445237"/>
                      <a:pt x="65613" y="447428"/>
                    </a:cubicBezTo>
                    <a:cubicBezTo>
                      <a:pt x="76757" y="449618"/>
                      <a:pt x="88854" y="469335"/>
                      <a:pt x="96664" y="476384"/>
                    </a:cubicBezTo>
                    <a:cubicBezTo>
                      <a:pt x="104379" y="483527"/>
                      <a:pt x="114381" y="472574"/>
                      <a:pt x="126096" y="472002"/>
                    </a:cubicBezTo>
                    <a:cubicBezTo>
                      <a:pt x="137717" y="471431"/>
                      <a:pt x="132192" y="455524"/>
                      <a:pt x="138765" y="461620"/>
                    </a:cubicBezTo>
                    <a:cubicBezTo>
                      <a:pt x="145432" y="467621"/>
                      <a:pt x="154862" y="485242"/>
                      <a:pt x="148766" y="489623"/>
                    </a:cubicBezTo>
                    <a:cubicBezTo>
                      <a:pt x="142670" y="494005"/>
                      <a:pt x="147718" y="507721"/>
                      <a:pt x="146575" y="514293"/>
                    </a:cubicBezTo>
                    <a:cubicBezTo>
                      <a:pt x="145527" y="520865"/>
                      <a:pt x="172102" y="518675"/>
                      <a:pt x="173721" y="510959"/>
                    </a:cubicBezTo>
                    <a:cubicBezTo>
                      <a:pt x="175436" y="503339"/>
                      <a:pt x="196391" y="501149"/>
                      <a:pt x="208107" y="513722"/>
                    </a:cubicBezTo>
                    <a:cubicBezTo>
                      <a:pt x="219727" y="526390"/>
                      <a:pt x="223632" y="528485"/>
                      <a:pt x="223632" y="518675"/>
                    </a:cubicBezTo>
                    <a:cubicBezTo>
                      <a:pt x="223632" y="508864"/>
                      <a:pt x="233634" y="497815"/>
                      <a:pt x="234205" y="506102"/>
                    </a:cubicBezTo>
                    <a:cubicBezTo>
                      <a:pt x="234777" y="514293"/>
                      <a:pt x="244206" y="516484"/>
                      <a:pt x="261351" y="508864"/>
                    </a:cubicBezTo>
                    <a:cubicBezTo>
                      <a:pt x="278496" y="501244"/>
                      <a:pt x="270781" y="509435"/>
                      <a:pt x="261923" y="520389"/>
                    </a:cubicBezTo>
                    <a:cubicBezTo>
                      <a:pt x="249636" y="535534"/>
                      <a:pt x="261923" y="557632"/>
                      <a:pt x="253065" y="559823"/>
                    </a:cubicBezTo>
                    <a:cubicBezTo>
                      <a:pt x="244206" y="562013"/>
                      <a:pt x="236967" y="584492"/>
                      <a:pt x="222585" y="586112"/>
                    </a:cubicBezTo>
                    <a:cubicBezTo>
                      <a:pt x="208202" y="587731"/>
                      <a:pt x="183818" y="614591"/>
                      <a:pt x="180484" y="618973"/>
                    </a:cubicBezTo>
                    <a:cubicBezTo>
                      <a:pt x="177150" y="623354"/>
                      <a:pt x="146099" y="610210"/>
                      <a:pt x="141717" y="622783"/>
                    </a:cubicBezTo>
                    <a:cubicBezTo>
                      <a:pt x="137336" y="635356"/>
                      <a:pt x="118572" y="644786"/>
                      <a:pt x="123429" y="649643"/>
                    </a:cubicBezTo>
                    <a:cubicBezTo>
                      <a:pt x="126763" y="652882"/>
                      <a:pt x="152195" y="640309"/>
                      <a:pt x="153338" y="633737"/>
                    </a:cubicBezTo>
                    <a:cubicBezTo>
                      <a:pt x="154481" y="627164"/>
                      <a:pt x="157815" y="628308"/>
                      <a:pt x="162196" y="633260"/>
                    </a:cubicBezTo>
                    <a:cubicBezTo>
                      <a:pt x="166673" y="638023"/>
                      <a:pt x="177722" y="630975"/>
                      <a:pt x="182675" y="626688"/>
                    </a:cubicBezTo>
                    <a:cubicBezTo>
                      <a:pt x="187628" y="622307"/>
                      <a:pt x="195915" y="623926"/>
                      <a:pt x="200963" y="624402"/>
                    </a:cubicBezTo>
                    <a:cubicBezTo>
                      <a:pt x="205916" y="624974"/>
                      <a:pt x="208107" y="618402"/>
                      <a:pt x="223061" y="615735"/>
                    </a:cubicBezTo>
                    <a:cubicBezTo>
                      <a:pt x="238015" y="612972"/>
                      <a:pt x="234681" y="608591"/>
                      <a:pt x="238015" y="600971"/>
                    </a:cubicBezTo>
                    <a:cubicBezTo>
                      <a:pt x="241254" y="593351"/>
                      <a:pt x="276687" y="576873"/>
                      <a:pt x="283354" y="575253"/>
                    </a:cubicBezTo>
                    <a:cubicBezTo>
                      <a:pt x="290022" y="573539"/>
                      <a:pt x="286116" y="562585"/>
                      <a:pt x="293355" y="562013"/>
                    </a:cubicBezTo>
                    <a:cubicBezTo>
                      <a:pt x="300594" y="561442"/>
                      <a:pt x="311643" y="552679"/>
                      <a:pt x="321073" y="545059"/>
                    </a:cubicBezTo>
                    <a:cubicBezTo>
                      <a:pt x="330408" y="537439"/>
                      <a:pt x="332694" y="540678"/>
                      <a:pt x="339837" y="537915"/>
                    </a:cubicBezTo>
                    <a:cubicBezTo>
                      <a:pt x="347076" y="535153"/>
                      <a:pt x="341552" y="520961"/>
                      <a:pt x="348696" y="519913"/>
                    </a:cubicBezTo>
                    <a:cubicBezTo>
                      <a:pt x="355839" y="518770"/>
                      <a:pt x="361459" y="513245"/>
                      <a:pt x="361459" y="507340"/>
                    </a:cubicBezTo>
                    <a:cubicBezTo>
                      <a:pt x="361459" y="501434"/>
                      <a:pt x="343171" y="501339"/>
                      <a:pt x="341552" y="497434"/>
                    </a:cubicBezTo>
                    <a:cubicBezTo>
                      <a:pt x="339837" y="493624"/>
                      <a:pt x="355935" y="479432"/>
                      <a:pt x="362031" y="480003"/>
                    </a:cubicBezTo>
                    <a:cubicBezTo>
                      <a:pt x="368127" y="480479"/>
                      <a:pt x="378128" y="473907"/>
                      <a:pt x="378604" y="465144"/>
                    </a:cubicBezTo>
                    <a:cubicBezTo>
                      <a:pt x="379176" y="456476"/>
                      <a:pt x="388034" y="454762"/>
                      <a:pt x="395273" y="447047"/>
                    </a:cubicBezTo>
                    <a:cubicBezTo>
                      <a:pt x="402417" y="439427"/>
                      <a:pt x="400797" y="432759"/>
                      <a:pt x="408036" y="432283"/>
                    </a:cubicBezTo>
                    <a:cubicBezTo>
                      <a:pt x="415180" y="431711"/>
                      <a:pt x="421848" y="421901"/>
                      <a:pt x="429658" y="417424"/>
                    </a:cubicBezTo>
                    <a:cubicBezTo>
                      <a:pt x="437373" y="413138"/>
                      <a:pt x="429658" y="422948"/>
                      <a:pt x="444612" y="423425"/>
                    </a:cubicBezTo>
                    <a:cubicBezTo>
                      <a:pt x="459471" y="423996"/>
                      <a:pt x="456233" y="437712"/>
                      <a:pt x="445089" y="432759"/>
                    </a:cubicBezTo>
                    <a:cubicBezTo>
                      <a:pt x="434040" y="427806"/>
                      <a:pt x="428991" y="428473"/>
                      <a:pt x="419085" y="437712"/>
                    </a:cubicBezTo>
                    <a:cubicBezTo>
                      <a:pt x="409179" y="446951"/>
                      <a:pt x="416895" y="449714"/>
                      <a:pt x="409179" y="460191"/>
                    </a:cubicBezTo>
                    <a:cubicBezTo>
                      <a:pt x="401369" y="470573"/>
                      <a:pt x="400797" y="477050"/>
                      <a:pt x="410799" y="478193"/>
                    </a:cubicBezTo>
                    <a:cubicBezTo>
                      <a:pt x="420800" y="479241"/>
                      <a:pt x="411370" y="486385"/>
                      <a:pt x="401940" y="489147"/>
                    </a:cubicBezTo>
                    <a:cubicBezTo>
                      <a:pt x="392511" y="491909"/>
                      <a:pt x="399178" y="497339"/>
                      <a:pt x="412037" y="497339"/>
                    </a:cubicBezTo>
                    <a:cubicBezTo>
                      <a:pt x="424896" y="497339"/>
                      <a:pt x="443565" y="479336"/>
                      <a:pt x="461281" y="470573"/>
                    </a:cubicBezTo>
                    <a:cubicBezTo>
                      <a:pt x="478998" y="461810"/>
                      <a:pt x="492333" y="470573"/>
                      <a:pt x="497286" y="468954"/>
                    </a:cubicBezTo>
                    <a:cubicBezTo>
                      <a:pt x="502239" y="467335"/>
                      <a:pt x="491761" y="459143"/>
                      <a:pt x="497857" y="456381"/>
                    </a:cubicBezTo>
                    <a:cubicBezTo>
                      <a:pt x="503953" y="453619"/>
                      <a:pt x="490618" y="452000"/>
                      <a:pt x="486808" y="441522"/>
                    </a:cubicBezTo>
                    <a:cubicBezTo>
                      <a:pt x="482903" y="431045"/>
                      <a:pt x="492904" y="437712"/>
                      <a:pt x="495095" y="429425"/>
                    </a:cubicBezTo>
                    <a:cubicBezTo>
                      <a:pt x="497381" y="421234"/>
                      <a:pt x="503382" y="424568"/>
                      <a:pt x="508906" y="428378"/>
                    </a:cubicBezTo>
                    <a:cubicBezTo>
                      <a:pt x="514431" y="432188"/>
                      <a:pt x="522241" y="424472"/>
                      <a:pt x="527194" y="434855"/>
                    </a:cubicBezTo>
                    <a:cubicBezTo>
                      <a:pt x="532147" y="445237"/>
                      <a:pt x="537672" y="432092"/>
                      <a:pt x="546530" y="439331"/>
                    </a:cubicBezTo>
                    <a:cubicBezTo>
                      <a:pt x="555388" y="446380"/>
                      <a:pt x="544911" y="445332"/>
                      <a:pt x="535481" y="447523"/>
                    </a:cubicBezTo>
                    <a:cubicBezTo>
                      <a:pt x="526051" y="449714"/>
                      <a:pt x="531004" y="462287"/>
                      <a:pt x="538243" y="456286"/>
                    </a:cubicBezTo>
                    <a:cubicBezTo>
                      <a:pt x="545387" y="450190"/>
                      <a:pt x="551578" y="446380"/>
                      <a:pt x="558151" y="452381"/>
                    </a:cubicBezTo>
                    <a:cubicBezTo>
                      <a:pt x="564818" y="458381"/>
                      <a:pt x="567580" y="455619"/>
                      <a:pt x="573009" y="450190"/>
                    </a:cubicBezTo>
                    <a:cubicBezTo>
                      <a:pt x="578629" y="444761"/>
                      <a:pt x="578629" y="450666"/>
                      <a:pt x="578629" y="455143"/>
                    </a:cubicBezTo>
                    <a:cubicBezTo>
                      <a:pt x="578629" y="459620"/>
                      <a:pt x="590250" y="461144"/>
                      <a:pt x="606823" y="463906"/>
                    </a:cubicBezTo>
                    <a:cubicBezTo>
                      <a:pt x="623397" y="466573"/>
                      <a:pt x="653400" y="462763"/>
                      <a:pt x="661021" y="462287"/>
                    </a:cubicBezTo>
                    <a:cubicBezTo>
                      <a:pt x="668831" y="461715"/>
                      <a:pt x="666069" y="473812"/>
                      <a:pt x="683214" y="477050"/>
                    </a:cubicBezTo>
                    <a:cubicBezTo>
                      <a:pt x="700454" y="480384"/>
                      <a:pt x="704835" y="460191"/>
                      <a:pt x="713694" y="467240"/>
                    </a:cubicBezTo>
                    <a:cubicBezTo>
                      <a:pt x="722552" y="474383"/>
                      <a:pt x="713694" y="477050"/>
                      <a:pt x="708741" y="482480"/>
                    </a:cubicBezTo>
                    <a:cubicBezTo>
                      <a:pt x="703788" y="488004"/>
                      <a:pt x="714265" y="488480"/>
                      <a:pt x="720933" y="491243"/>
                    </a:cubicBezTo>
                    <a:cubicBezTo>
                      <a:pt x="727600" y="494005"/>
                      <a:pt x="743126" y="498386"/>
                      <a:pt x="750175" y="505530"/>
                    </a:cubicBezTo>
                    <a:cubicBezTo>
                      <a:pt x="757414" y="512579"/>
                      <a:pt x="761890" y="520294"/>
                      <a:pt x="779607" y="529057"/>
                    </a:cubicBezTo>
                    <a:cubicBezTo>
                      <a:pt x="797323" y="537725"/>
                      <a:pt x="780178" y="507149"/>
                      <a:pt x="793989" y="516960"/>
                    </a:cubicBezTo>
                    <a:cubicBezTo>
                      <a:pt x="807801" y="526866"/>
                      <a:pt x="802752" y="517532"/>
                      <a:pt x="813897" y="527342"/>
                    </a:cubicBezTo>
                    <a:cubicBezTo>
                      <a:pt x="824946" y="537153"/>
                      <a:pt x="821041" y="522961"/>
                      <a:pt x="816087" y="506483"/>
                    </a:cubicBezTo>
                    <a:cubicBezTo>
                      <a:pt x="811039" y="490100"/>
                      <a:pt x="821041" y="501053"/>
                      <a:pt x="825993" y="508673"/>
                    </a:cubicBezTo>
                    <a:cubicBezTo>
                      <a:pt x="831042" y="516389"/>
                      <a:pt x="831042" y="531153"/>
                      <a:pt x="827708" y="540963"/>
                    </a:cubicBezTo>
                    <a:cubicBezTo>
                      <a:pt x="824374" y="550774"/>
                      <a:pt x="807706" y="542583"/>
                      <a:pt x="809420" y="537153"/>
                    </a:cubicBezTo>
                    <a:cubicBezTo>
                      <a:pt x="811039" y="531724"/>
                      <a:pt x="792846" y="533819"/>
                      <a:pt x="792180" y="541535"/>
                    </a:cubicBezTo>
                    <a:cubicBezTo>
                      <a:pt x="791608" y="549250"/>
                      <a:pt x="803800" y="563918"/>
                      <a:pt x="812658" y="565633"/>
                    </a:cubicBezTo>
                    <a:cubicBezTo>
                      <a:pt x="821517" y="567348"/>
                      <a:pt x="814849" y="580873"/>
                      <a:pt x="820374" y="582587"/>
                    </a:cubicBezTo>
                    <a:cubicBezTo>
                      <a:pt x="827994" y="584874"/>
                      <a:pt x="827613" y="598970"/>
                      <a:pt x="831994" y="596875"/>
                    </a:cubicBezTo>
                    <a:cubicBezTo>
                      <a:pt x="836376" y="594684"/>
                      <a:pt x="834756" y="577634"/>
                      <a:pt x="829804" y="570014"/>
                    </a:cubicBezTo>
                    <a:cubicBezTo>
                      <a:pt x="824850" y="562394"/>
                      <a:pt x="827041" y="551441"/>
                      <a:pt x="833709" y="553536"/>
                    </a:cubicBezTo>
                    <a:cubicBezTo>
                      <a:pt x="840376" y="555727"/>
                      <a:pt x="833709" y="567252"/>
                      <a:pt x="837043" y="571158"/>
                    </a:cubicBezTo>
                    <a:cubicBezTo>
                      <a:pt x="840376" y="575063"/>
                      <a:pt x="844186" y="567348"/>
                      <a:pt x="851997" y="562966"/>
                    </a:cubicBezTo>
                    <a:cubicBezTo>
                      <a:pt x="859712" y="558584"/>
                      <a:pt x="848663" y="545916"/>
                      <a:pt x="851425" y="539439"/>
                    </a:cubicBezTo>
                    <a:cubicBezTo>
                      <a:pt x="854187" y="532772"/>
                      <a:pt x="863046" y="544868"/>
                      <a:pt x="866379" y="556394"/>
                    </a:cubicBezTo>
                    <a:cubicBezTo>
                      <a:pt x="869713" y="567919"/>
                      <a:pt x="858188" y="567348"/>
                      <a:pt x="858188" y="573348"/>
                    </a:cubicBezTo>
                    <a:cubicBezTo>
                      <a:pt x="858188" y="579349"/>
                      <a:pt x="847615" y="576587"/>
                      <a:pt x="844281" y="579920"/>
                    </a:cubicBezTo>
                    <a:cubicBezTo>
                      <a:pt x="840948" y="583159"/>
                      <a:pt x="842567" y="605066"/>
                      <a:pt x="847044" y="605638"/>
                    </a:cubicBezTo>
                    <a:cubicBezTo>
                      <a:pt x="851425" y="606114"/>
                      <a:pt x="854187" y="587540"/>
                      <a:pt x="857045" y="596875"/>
                    </a:cubicBezTo>
                    <a:cubicBezTo>
                      <a:pt x="859807" y="606210"/>
                      <a:pt x="870285" y="584778"/>
                      <a:pt x="873142" y="593541"/>
                    </a:cubicBezTo>
                    <a:cubicBezTo>
                      <a:pt x="875904" y="602209"/>
                      <a:pt x="889144" y="612210"/>
                      <a:pt x="894193" y="609924"/>
                    </a:cubicBezTo>
                    <a:cubicBezTo>
                      <a:pt x="899146" y="607733"/>
                      <a:pt x="892002" y="598399"/>
                      <a:pt x="884191" y="597828"/>
                    </a:cubicBezTo>
                    <a:cubicBezTo>
                      <a:pt x="876476" y="597351"/>
                      <a:pt x="877619" y="584683"/>
                      <a:pt x="884763" y="584207"/>
                    </a:cubicBezTo>
                    <a:cubicBezTo>
                      <a:pt x="891906" y="583635"/>
                      <a:pt x="904670" y="602209"/>
                      <a:pt x="904098" y="608877"/>
                    </a:cubicBezTo>
                    <a:cubicBezTo>
                      <a:pt x="903527" y="615354"/>
                      <a:pt x="897431" y="614782"/>
                      <a:pt x="891335" y="621450"/>
                    </a:cubicBezTo>
                    <a:cubicBezTo>
                      <a:pt x="885239" y="627927"/>
                      <a:pt x="876952" y="610496"/>
                      <a:pt x="869713" y="611067"/>
                    </a:cubicBezTo>
                    <a:cubicBezTo>
                      <a:pt x="862570" y="611543"/>
                      <a:pt x="869713" y="622497"/>
                      <a:pt x="873047" y="630117"/>
                    </a:cubicBezTo>
                    <a:cubicBezTo>
                      <a:pt x="876381" y="637737"/>
                      <a:pt x="864189" y="648120"/>
                      <a:pt x="873523" y="654216"/>
                    </a:cubicBezTo>
                    <a:cubicBezTo>
                      <a:pt x="882953" y="660216"/>
                      <a:pt x="880191" y="650406"/>
                      <a:pt x="881810" y="646024"/>
                    </a:cubicBezTo>
                    <a:cubicBezTo>
                      <a:pt x="883429" y="641643"/>
                      <a:pt x="890668" y="647167"/>
                      <a:pt x="895621" y="650882"/>
                    </a:cubicBezTo>
                    <a:cubicBezTo>
                      <a:pt x="900384" y="654501"/>
                      <a:pt x="901146" y="642214"/>
                      <a:pt x="901146" y="637166"/>
                    </a:cubicBezTo>
                    <a:cubicBezTo>
                      <a:pt x="901146" y="632118"/>
                      <a:pt x="909433" y="635070"/>
                      <a:pt x="913909" y="641643"/>
                    </a:cubicBezTo>
                    <a:cubicBezTo>
                      <a:pt x="918386" y="648120"/>
                      <a:pt x="918862" y="634499"/>
                      <a:pt x="925530" y="635546"/>
                    </a:cubicBezTo>
                    <a:cubicBezTo>
                      <a:pt x="932197" y="636594"/>
                      <a:pt x="927721" y="647072"/>
                      <a:pt x="927721" y="653073"/>
                    </a:cubicBezTo>
                    <a:cubicBezTo>
                      <a:pt x="927721" y="659073"/>
                      <a:pt x="939341" y="648120"/>
                      <a:pt x="938293" y="654787"/>
                    </a:cubicBezTo>
                    <a:cubicBezTo>
                      <a:pt x="938103" y="655835"/>
                      <a:pt x="938103" y="656692"/>
                      <a:pt x="938293" y="657549"/>
                    </a:cubicBezTo>
                    <a:cubicBezTo>
                      <a:pt x="944389" y="653168"/>
                      <a:pt x="950866" y="648691"/>
                      <a:pt x="955248" y="645643"/>
                    </a:cubicBezTo>
                    <a:cubicBezTo>
                      <a:pt x="967059" y="637642"/>
                      <a:pt x="946389" y="632403"/>
                      <a:pt x="950104" y="622973"/>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0" name="Freeform: Shape 9">
                <a:extLst>
                  <a:ext uri="{FF2B5EF4-FFF2-40B4-BE49-F238E27FC236}">
                    <a16:creationId xmlns:a16="http://schemas.microsoft.com/office/drawing/2014/main" id="{F8BB9BF3-09A9-DD23-1DEA-E7A49D5373D7}"/>
                  </a:ext>
                </a:extLst>
              </p:cNvPr>
              <p:cNvSpPr/>
              <p:nvPr/>
            </p:nvSpPr>
            <p:spPr>
              <a:xfrm>
                <a:off x="7150004" y="3460104"/>
                <a:ext cx="17049" cy="18402"/>
              </a:xfrm>
              <a:custGeom>
                <a:avLst/>
                <a:gdLst>
                  <a:gd name="connsiteX0" fmla="*/ 3117 w 18483"/>
                  <a:gd name="connsiteY0" fmla="*/ 19538 h 19949"/>
                  <a:gd name="connsiteX1" fmla="*/ 16357 w 18483"/>
                  <a:gd name="connsiteY1" fmla="*/ 964 h 19949"/>
                  <a:gd name="connsiteX2" fmla="*/ 3117 w 18483"/>
                  <a:gd name="connsiteY2" fmla="*/ 19538 h 19949"/>
                </a:gdLst>
                <a:ahLst/>
                <a:cxnLst>
                  <a:cxn ang="0">
                    <a:pos x="connsiteX0" y="connsiteY0"/>
                  </a:cxn>
                  <a:cxn ang="0">
                    <a:pos x="connsiteX1" y="connsiteY1"/>
                  </a:cxn>
                  <a:cxn ang="0">
                    <a:pos x="connsiteX2" y="connsiteY2"/>
                  </a:cxn>
                </a:cxnLst>
                <a:rect l="l" t="t" r="r" b="b"/>
                <a:pathLst>
                  <a:path w="18483" h="19949">
                    <a:moveTo>
                      <a:pt x="3117" y="19538"/>
                    </a:moveTo>
                    <a:cubicBezTo>
                      <a:pt x="16357" y="14204"/>
                      <a:pt x="21882" y="7536"/>
                      <a:pt x="16357" y="964"/>
                    </a:cubicBezTo>
                    <a:cubicBezTo>
                      <a:pt x="10833" y="-5608"/>
                      <a:pt x="-7170" y="23729"/>
                      <a:pt x="3117" y="19538"/>
                    </a:cubicBezTo>
                    <a:close/>
                  </a:path>
                </a:pathLst>
              </a:custGeom>
              <a:pattFill prst="pct25">
                <a:fgClr>
                  <a:schemeClr val="accent4"/>
                </a:fgClr>
                <a:bgClr>
                  <a:schemeClr val="bg1"/>
                </a:bgClr>
              </a:pattFill>
              <a:ln w="68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2" name="Freeform: Shape 11">
                <a:extLst>
                  <a:ext uri="{FF2B5EF4-FFF2-40B4-BE49-F238E27FC236}">
                    <a16:creationId xmlns:a16="http://schemas.microsoft.com/office/drawing/2014/main" id="{9ED0FC0E-6C28-EAC3-44F5-93210ED15B5F}"/>
                  </a:ext>
                </a:extLst>
              </p:cNvPr>
              <p:cNvSpPr/>
              <p:nvPr/>
            </p:nvSpPr>
            <p:spPr>
              <a:xfrm>
                <a:off x="7206921" y="3432129"/>
                <a:ext cx="36736" cy="15880"/>
              </a:xfrm>
              <a:custGeom>
                <a:avLst/>
                <a:gdLst>
                  <a:gd name="connsiteX0" fmla="*/ 35520 w 39825"/>
                  <a:gd name="connsiteY0" fmla="*/ 621 h 17215"/>
                  <a:gd name="connsiteX1" fmla="*/ 2277 w 39825"/>
                  <a:gd name="connsiteY1" fmla="*/ 17100 h 17215"/>
                  <a:gd name="connsiteX2" fmla="*/ 22185 w 39825"/>
                  <a:gd name="connsiteY2" fmla="*/ 10527 h 17215"/>
                  <a:gd name="connsiteX3" fmla="*/ 35520 w 39825"/>
                  <a:gd name="connsiteY3" fmla="*/ 621 h 17215"/>
                </a:gdLst>
                <a:ahLst/>
                <a:cxnLst>
                  <a:cxn ang="0">
                    <a:pos x="connsiteX0" y="connsiteY0"/>
                  </a:cxn>
                  <a:cxn ang="0">
                    <a:pos x="connsiteX1" y="connsiteY1"/>
                  </a:cxn>
                  <a:cxn ang="0">
                    <a:pos x="connsiteX2" y="connsiteY2"/>
                  </a:cxn>
                  <a:cxn ang="0">
                    <a:pos x="connsiteX3" y="connsiteY3"/>
                  </a:cxn>
                </a:cxnLst>
                <a:rect l="l" t="t" r="r" b="b"/>
                <a:pathLst>
                  <a:path w="39825" h="17215">
                    <a:moveTo>
                      <a:pt x="35520" y="621"/>
                    </a:moveTo>
                    <a:cubicBezTo>
                      <a:pt x="23328" y="-3665"/>
                      <a:pt x="-8772" y="15576"/>
                      <a:pt x="2277" y="17100"/>
                    </a:cubicBezTo>
                    <a:cubicBezTo>
                      <a:pt x="9993" y="18243"/>
                      <a:pt x="13326" y="10527"/>
                      <a:pt x="22185" y="10527"/>
                    </a:cubicBezTo>
                    <a:cubicBezTo>
                      <a:pt x="31043" y="10527"/>
                      <a:pt x="47712" y="5003"/>
                      <a:pt x="35520" y="621"/>
                    </a:cubicBezTo>
                    <a:close/>
                  </a:path>
                </a:pathLst>
              </a:custGeom>
              <a:pattFill prst="pct25">
                <a:fgClr>
                  <a:schemeClr val="accent4"/>
                </a:fgClr>
                <a:bgClr>
                  <a:schemeClr val="bg1"/>
                </a:bgClr>
              </a:pattFill>
              <a:ln w="68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3" name="Freeform: Shape 12">
                <a:extLst>
                  <a:ext uri="{FF2B5EF4-FFF2-40B4-BE49-F238E27FC236}">
                    <a16:creationId xmlns:a16="http://schemas.microsoft.com/office/drawing/2014/main" id="{45F48EBA-FF56-9154-F58F-DA5A727596B2}"/>
                  </a:ext>
                </a:extLst>
              </p:cNvPr>
              <p:cNvSpPr/>
              <p:nvPr/>
            </p:nvSpPr>
            <p:spPr>
              <a:xfrm>
                <a:off x="7442443" y="3310677"/>
                <a:ext cx="62375" cy="57918"/>
              </a:xfrm>
              <a:custGeom>
                <a:avLst/>
                <a:gdLst>
                  <a:gd name="connsiteX0" fmla="*/ 60989 w 67620"/>
                  <a:gd name="connsiteY0" fmla="*/ 3700 h 62789"/>
                  <a:gd name="connsiteX1" fmla="*/ 41558 w 67620"/>
                  <a:gd name="connsiteY1" fmla="*/ 10844 h 62789"/>
                  <a:gd name="connsiteX2" fmla="*/ 19460 w 67620"/>
                  <a:gd name="connsiteY2" fmla="*/ 35990 h 62789"/>
                  <a:gd name="connsiteX3" fmla="*/ 1077 w 67620"/>
                  <a:gd name="connsiteY3" fmla="*/ 42562 h 62789"/>
                  <a:gd name="connsiteX4" fmla="*/ 11649 w 67620"/>
                  <a:gd name="connsiteY4" fmla="*/ 61707 h 62789"/>
                  <a:gd name="connsiteX5" fmla="*/ 24984 w 67620"/>
                  <a:gd name="connsiteY5" fmla="*/ 61707 h 62789"/>
                  <a:gd name="connsiteX6" fmla="*/ 57560 w 67620"/>
                  <a:gd name="connsiteY6" fmla="*/ 38752 h 62789"/>
                  <a:gd name="connsiteX7" fmla="*/ 48130 w 67620"/>
                  <a:gd name="connsiteY7" fmla="*/ 23988 h 62789"/>
                  <a:gd name="connsiteX8" fmla="*/ 65847 w 67620"/>
                  <a:gd name="connsiteY8" fmla="*/ 15797 h 62789"/>
                  <a:gd name="connsiteX9" fmla="*/ 60894 w 67620"/>
                  <a:gd name="connsiteY9" fmla="*/ 3795 h 6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0" h="62789">
                    <a:moveTo>
                      <a:pt x="60989" y="3700"/>
                    </a:moveTo>
                    <a:cubicBezTo>
                      <a:pt x="61560" y="-2301"/>
                      <a:pt x="52702" y="-1729"/>
                      <a:pt x="41558" y="10844"/>
                    </a:cubicBezTo>
                    <a:cubicBezTo>
                      <a:pt x="30509" y="23417"/>
                      <a:pt x="21079" y="29989"/>
                      <a:pt x="19460" y="35990"/>
                    </a:cubicBezTo>
                    <a:cubicBezTo>
                      <a:pt x="17745" y="41991"/>
                      <a:pt x="5077" y="34942"/>
                      <a:pt x="1077" y="42562"/>
                    </a:cubicBezTo>
                    <a:cubicBezTo>
                      <a:pt x="-2638" y="50182"/>
                      <a:pt x="3839" y="67232"/>
                      <a:pt x="11649" y="61707"/>
                    </a:cubicBezTo>
                    <a:cubicBezTo>
                      <a:pt x="19460" y="56278"/>
                      <a:pt x="19936" y="61707"/>
                      <a:pt x="24984" y="61707"/>
                    </a:cubicBezTo>
                    <a:cubicBezTo>
                      <a:pt x="30033" y="61707"/>
                      <a:pt x="52607" y="46467"/>
                      <a:pt x="57560" y="38752"/>
                    </a:cubicBezTo>
                    <a:cubicBezTo>
                      <a:pt x="62513" y="31132"/>
                      <a:pt x="48702" y="28941"/>
                      <a:pt x="48130" y="23988"/>
                    </a:cubicBezTo>
                    <a:cubicBezTo>
                      <a:pt x="47559" y="19131"/>
                      <a:pt x="59751" y="19131"/>
                      <a:pt x="65847" y="15797"/>
                    </a:cubicBezTo>
                    <a:cubicBezTo>
                      <a:pt x="71943" y="12558"/>
                      <a:pt x="60322" y="9891"/>
                      <a:pt x="60894" y="3795"/>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4" name="Freeform: Shape 13">
                <a:extLst>
                  <a:ext uri="{FF2B5EF4-FFF2-40B4-BE49-F238E27FC236}">
                    <a16:creationId xmlns:a16="http://schemas.microsoft.com/office/drawing/2014/main" id="{73CE3A3F-AB98-6DC4-9621-C7EBDE8A58E6}"/>
                  </a:ext>
                </a:extLst>
              </p:cNvPr>
              <p:cNvSpPr/>
              <p:nvPr/>
            </p:nvSpPr>
            <p:spPr>
              <a:xfrm>
                <a:off x="7152660" y="3251064"/>
                <a:ext cx="39986" cy="20992"/>
              </a:xfrm>
              <a:custGeom>
                <a:avLst/>
                <a:gdLst>
                  <a:gd name="connsiteX0" fmla="*/ 22336 w 43349"/>
                  <a:gd name="connsiteY0" fmla="*/ 3747 h 22757"/>
                  <a:gd name="connsiteX1" fmla="*/ 238 w 43349"/>
                  <a:gd name="connsiteY1" fmla="*/ 11462 h 22757"/>
                  <a:gd name="connsiteX2" fmla="*/ 35099 w 43349"/>
                  <a:gd name="connsiteY2" fmla="*/ 21844 h 22757"/>
                  <a:gd name="connsiteX3" fmla="*/ 40052 w 43349"/>
                  <a:gd name="connsiteY3" fmla="*/ 4890 h 22757"/>
                  <a:gd name="connsiteX4" fmla="*/ 22336 w 43349"/>
                  <a:gd name="connsiteY4" fmla="*/ 3747 h 22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9" h="22757">
                    <a:moveTo>
                      <a:pt x="22336" y="3747"/>
                    </a:moveTo>
                    <a:cubicBezTo>
                      <a:pt x="21193" y="-5016"/>
                      <a:pt x="-2620" y="3270"/>
                      <a:pt x="238" y="11462"/>
                    </a:cubicBezTo>
                    <a:cubicBezTo>
                      <a:pt x="3000" y="19653"/>
                      <a:pt x="25384" y="24987"/>
                      <a:pt x="35099" y="21844"/>
                    </a:cubicBezTo>
                    <a:cubicBezTo>
                      <a:pt x="43386" y="19082"/>
                      <a:pt x="46148" y="10319"/>
                      <a:pt x="40052" y="4890"/>
                    </a:cubicBezTo>
                    <a:cubicBezTo>
                      <a:pt x="33956" y="-540"/>
                      <a:pt x="23479" y="12605"/>
                      <a:pt x="22336" y="3747"/>
                    </a:cubicBezTo>
                    <a:close/>
                  </a:path>
                </a:pathLst>
              </a:custGeom>
              <a:pattFill prst="pct25">
                <a:fgClr>
                  <a:schemeClr val="accent4"/>
                </a:fgClr>
                <a:bgClr>
                  <a:schemeClr val="bg1"/>
                </a:bgClr>
              </a:pattFill>
              <a:ln w="68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6" name="Freeform: Shape 15">
                <a:extLst>
                  <a:ext uri="{FF2B5EF4-FFF2-40B4-BE49-F238E27FC236}">
                    <a16:creationId xmlns:a16="http://schemas.microsoft.com/office/drawing/2014/main" id="{0057AE41-15D2-74F5-971A-8965343426F3}"/>
                  </a:ext>
                </a:extLst>
              </p:cNvPr>
              <p:cNvSpPr/>
              <p:nvPr/>
            </p:nvSpPr>
            <p:spPr>
              <a:xfrm>
                <a:off x="7753761" y="4446454"/>
                <a:ext cx="115090" cy="128618"/>
              </a:xfrm>
              <a:custGeom>
                <a:avLst/>
                <a:gdLst>
                  <a:gd name="connsiteX0" fmla="*/ 31900 w 115090"/>
                  <a:gd name="connsiteY0" fmla="*/ 491 h 128618"/>
                  <a:gd name="connsiteX1" fmla="*/ 37139 w 115090"/>
                  <a:gd name="connsiteY1" fmla="*/ 125935 h 128618"/>
                  <a:gd name="connsiteX2" fmla="*/ 111434 w 115090"/>
                  <a:gd name="connsiteY2" fmla="*/ 84216 h 128618"/>
                  <a:gd name="connsiteX3" fmla="*/ 31805 w 115090"/>
                  <a:gd name="connsiteY3" fmla="*/ 491 h 128618"/>
                </a:gdLst>
                <a:ahLst/>
                <a:cxnLst>
                  <a:cxn ang="0">
                    <a:pos x="connsiteX0" y="connsiteY0"/>
                  </a:cxn>
                  <a:cxn ang="0">
                    <a:pos x="connsiteX1" y="connsiteY1"/>
                  </a:cxn>
                  <a:cxn ang="0">
                    <a:pos x="connsiteX2" y="connsiteY2"/>
                  </a:cxn>
                  <a:cxn ang="0">
                    <a:pos x="connsiteX3" y="connsiteY3"/>
                  </a:cxn>
                </a:cxnLst>
                <a:rect l="l" t="t" r="r" b="b"/>
                <a:pathLst>
                  <a:path w="115090" h="128618">
                    <a:moveTo>
                      <a:pt x="31900" y="491"/>
                    </a:moveTo>
                    <a:cubicBezTo>
                      <a:pt x="-25631" y="7444"/>
                      <a:pt x="6278" y="149748"/>
                      <a:pt x="37139" y="125935"/>
                    </a:cubicBezTo>
                    <a:cubicBezTo>
                      <a:pt x="59047" y="109267"/>
                      <a:pt x="99814" y="106028"/>
                      <a:pt x="111434" y="84216"/>
                    </a:cubicBezTo>
                    <a:cubicBezTo>
                      <a:pt x="127341" y="54974"/>
                      <a:pt x="89622" y="-6081"/>
                      <a:pt x="31805" y="491"/>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7" name="Freeform: Shape 16">
                <a:extLst>
                  <a:ext uri="{FF2B5EF4-FFF2-40B4-BE49-F238E27FC236}">
                    <a16:creationId xmlns:a16="http://schemas.microsoft.com/office/drawing/2014/main" id="{25F9BCB7-50FD-C0F0-7B6C-6BD7660C3A35}"/>
                  </a:ext>
                </a:extLst>
              </p:cNvPr>
              <p:cNvSpPr/>
              <p:nvPr/>
            </p:nvSpPr>
            <p:spPr>
              <a:xfrm>
                <a:off x="7692081" y="4359265"/>
                <a:ext cx="50003" cy="53708"/>
              </a:xfrm>
              <a:custGeom>
                <a:avLst/>
                <a:gdLst>
                  <a:gd name="connsiteX0" fmla="*/ 17571 w 50003"/>
                  <a:gd name="connsiteY0" fmla="*/ 527 h 53708"/>
                  <a:gd name="connsiteX1" fmla="*/ 27763 w 50003"/>
                  <a:gd name="connsiteY1" fmla="*/ 51105 h 53708"/>
                  <a:gd name="connsiteX2" fmla="*/ 17571 w 50003"/>
                  <a:gd name="connsiteY2" fmla="*/ 527 h 53708"/>
                </a:gdLst>
                <a:ahLst/>
                <a:cxnLst>
                  <a:cxn ang="0">
                    <a:pos x="connsiteX0" y="connsiteY0"/>
                  </a:cxn>
                  <a:cxn ang="0">
                    <a:pos x="connsiteX1" y="connsiteY1"/>
                  </a:cxn>
                  <a:cxn ang="0">
                    <a:pos x="connsiteX2" y="connsiteY2"/>
                  </a:cxn>
                </a:cxnLst>
                <a:rect l="l" t="t" r="r" b="b"/>
                <a:pathLst>
                  <a:path w="50003" h="53708">
                    <a:moveTo>
                      <a:pt x="17571" y="527"/>
                    </a:moveTo>
                    <a:cubicBezTo>
                      <a:pt x="-16433" y="5766"/>
                      <a:pt x="5569" y="66916"/>
                      <a:pt x="27763" y="51105"/>
                    </a:cubicBezTo>
                    <a:cubicBezTo>
                      <a:pt x="64910" y="24149"/>
                      <a:pt x="51385" y="-4236"/>
                      <a:pt x="17571" y="527"/>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Freeform: Shape 17">
                <a:extLst>
                  <a:ext uri="{FF2B5EF4-FFF2-40B4-BE49-F238E27FC236}">
                    <a16:creationId xmlns:a16="http://schemas.microsoft.com/office/drawing/2014/main" id="{4803C0A6-9A55-7497-AEEF-E3698DACD5AD}"/>
                  </a:ext>
                </a:extLst>
              </p:cNvPr>
              <p:cNvSpPr/>
              <p:nvPr/>
            </p:nvSpPr>
            <p:spPr>
              <a:xfrm>
                <a:off x="7344024" y="4218340"/>
                <a:ext cx="67816" cy="46569"/>
              </a:xfrm>
              <a:custGeom>
                <a:avLst/>
                <a:gdLst>
                  <a:gd name="connsiteX0" fmla="*/ 6535 w 67816"/>
                  <a:gd name="connsiteY0" fmla="*/ 26198 h 46569"/>
                  <a:gd name="connsiteX1" fmla="*/ 67304 w 67816"/>
                  <a:gd name="connsiteY1" fmla="*/ 21150 h 46569"/>
                  <a:gd name="connsiteX2" fmla="*/ 6535 w 67816"/>
                  <a:gd name="connsiteY2" fmla="*/ 26198 h 46569"/>
                </a:gdLst>
                <a:ahLst/>
                <a:cxnLst>
                  <a:cxn ang="0">
                    <a:pos x="connsiteX0" y="connsiteY0"/>
                  </a:cxn>
                  <a:cxn ang="0">
                    <a:pos x="connsiteX1" y="connsiteY1"/>
                  </a:cxn>
                  <a:cxn ang="0">
                    <a:pos x="connsiteX2" y="connsiteY2"/>
                  </a:cxn>
                </a:cxnLst>
                <a:rect l="l" t="t" r="r" b="b"/>
                <a:pathLst>
                  <a:path w="67816" h="46569">
                    <a:moveTo>
                      <a:pt x="6535" y="26198"/>
                    </a:moveTo>
                    <a:cubicBezTo>
                      <a:pt x="36824" y="58107"/>
                      <a:pt x="58922" y="49535"/>
                      <a:pt x="67304" y="21150"/>
                    </a:cubicBezTo>
                    <a:cubicBezTo>
                      <a:pt x="75877" y="-7520"/>
                      <a:pt x="-26327" y="-8187"/>
                      <a:pt x="6535" y="26198"/>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Freeform: Shape 18">
                <a:extLst>
                  <a:ext uri="{FF2B5EF4-FFF2-40B4-BE49-F238E27FC236}">
                    <a16:creationId xmlns:a16="http://schemas.microsoft.com/office/drawing/2014/main" id="{A4F26AAA-563C-E336-31F9-810A5A42A9DA}"/>
                  </a:ext>
                </a:extLst>
              </p:cNvPr>
              <p:cNvSpPr/>
              <p:nvPr/>
            </p:nvSpPr>
            <p:spPr>
              <a:xfrm>
                <a:off x="7509150" y="4290996"/>
                <a:ext cx="70410" cy="51206"/>
              </a:xfrm>
              <a:custGeom>
                <a:avLst/>
                <a:gdLst>
                  <a:gd name="connsiteX0" fmla="*/ 3905 w 70410"/>
                  <a:gd name="connsiteY0" fmla="*/ 21932 h 51206"/>
                  <a:gd name="connsiteX1" fmla="*/ 68199 w 70410"/>
                  <a:gd name="connsiteY1" fmla="*/ 32219 h 51206"/>
                  <a:gd name="connsiteX2" fmla="*/ 3905 w 70410"/>
                  <a:gd name="connsiteY2" fmla="*/ 21932 h 51206"/>
                </a:gdLst>
                <a:ahLst/>
                <a:cxnLst>
                  <a:cxn ang="0">
                    <a:pos x="connsiteX0" y="connsiteY0"/>
                  </a:cxn>
                  <a:cxn ang="0">
                    <a:pos x="connsiteX1" y="connsiteY1"/>
                  </a:cxn>
                  <a:cxn ang="0">
                    <a:pos x="connsiteX2" y="connsiteY2"/>
                  </a:cxn>
                </a:cxnLst>
                <a:rect l="l" t="t" r="r" b="b"/>
                <a:pathLst>
                  <a:path w="70410" h="51206">
                    <a:moveTo>
                      <a:pt x="3905" y="21932"/>
                    </a:moveTo>
                    <a:cubicBezTo>
                      <a:pt x="25908" y="55460"/>
                      <a:pt x="49625" y="61937"/>
                      <a:pt x="68199" y="32219"/>
                    </a:cubicBezTo>
                    <a:cubicBezTo>
                      <a:pt x="87059" y="1930"/>
                      <a:pt x="-21622" y="-17025"/>
                      <a:pt x="3905" y="21932"/>
                    </a:cubicBezTo>
                    <a:close/>
                  </a:path>
                </a:pathLst>
              </a:custGeom>
              <a:pattFill prst="pct20">
                <a:fgClr>
                  <a:schemeClr val="tx1"/>
                </a:fgClr>
                <a:bgClr>
                  <a:schemeClr val="bg1"/>
                </a:bgClr>
              </a:pattFill>
              <a:ln w="9525"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0" name="Freeform: Shape 19">
                <a:extLst>
                  <a:ext uri="{FF2B5EF4-FFF2-40B4-BE49-F238E27FC236}">
                    <a16:creationId xmlns:a16="http://schemas.microsoft.com/office/drawing/2014/main" id="{7B8A586D-A175-029D-405D-3FF1513C1783}"/>
                  </a:ext>
                </a:extLst>
              </p:cNvPr>
              <p:cNvSpPr/>
              <p:nvPr/>
            </p:nvSpPr>
            <p:spPr>
              <a:xfrm>
                <a:off x="8176686" y="3311223"/>
                <a:ext cx="3205300" cy="1561220"/>
              </a:xfrm>
              <a:custGeom>
                <a:avLst/>
                <a:gdLst>
                  <a:gd name="connsiteX0" fmla="*/ 2863215 w 2905315"/>
                  <a:gd name="connsiteY0" fmla="*/ 143283 h 1415105"/>
                  <a:gd name="connsiteX1" fmla="*/ 2796540 w 2905315"/>
                  <a:gd name="connsiteY1" fmla="*/ 124328 h 1415105"/>
                  <a:gd name="connsiteX2" fmla="*/ 2732818 w 2905315"/>
                  <a:gd name="connsiteY2" fmla="*/ 212054 h 1415105"/>
                  <a:gd name="connsiteX3" fmla="*/ 2670715 w 2905315"/>
                  <a:gd name="connsiteY3" fmla="*/ 276443 h 1415105"/>
                  <a:gd name="connsiteX4" fmla="*/ 2498884 w 2905315"/>
                  <a:gd name="connsiteY4" fmla="*/ 277776 h 1415105"/>
                  <a:gd name="connsiteX5" fmla="*/ 2431828 w 2905315"/>
                  <a:gd name="connsiteY5" fmla="*/ 327782 h 1415105"/>
                  <a:gd name="connsiteX6" fmla="*/ 2433733 w 2905315"/>
                  <a:gd name="connsiteY6" fmla="*/ 330545 h 1415105"/>
                  <a:gd name="connsiteX7" fmla="*/ 2336006 w 2905315"/>
                  <a:gd name="connsiteY7" fmla="*/ 378836 h 1415105"/>
                  <a:gd name="connsiteX8" fmla="*/ 2296097 w 2905315"/>
                  <a:gd name="connsiteY8" fmla="*/ 382742 h 1415105"/>
                  <a:gd name="connsiteX9" fmla="*/ 2299049 w 2905315"/>
                  <a:gd name="connsiteY9" fmla="*/ 402173 h 1415105"/>
                  <a:gd name="connsiteX10" fmla="*/ 2284190 w 2905315"/>
                  <a:gd name="connsiteY10" fmla="*/ 414555 h 1415105"/>
                  <a:gd name="connsiteX11" fmla="*/ 2169414 w 2905315"/>
                  <a:gd name="connsiteY11" fmla="*/ 484088 h 1415105"/>
                  <a:gd name="connsiteX12" fmla="*/ 2069401 w 2905315"/>
                  <a:gd name="connsiteY12" fmla="*/ 462180 h 1415105"/>
                  <a:gd name="connsiteX13" fmla="*/ 2107216 w 2905315"/>
                  <a:gd name="connsiteY13" fmla="*/ 451131 h 1415105"/>
                  <a:gd name="connsiteX14" fmla="*/ 2127409 w 2905315"/>
                  <a:gd name="connsiteY14" fmla="*/ 445511 h 1415105"/>
                  <a:gd name="connsiteX15" fmla="*/ 2119217 w 2905315"/>
                  <a:gd name="connsiteY15" fmla="*/ 406649 h 1415105"/>
                  <a:gd name="connsiteX16" fmla="*/ 2100643 w 2905315"/>
                  <a:gd name="connsiteY16" fmla="*/ 343499 h 1415105"/>
                  <a:gd name="connsiteX17" fmla="*/ 2047304 w 2905315"/>
                  <a:gd name="connsiteY17" fmla="*/ 352262 h 1415105"/>
                  <a:gd name="connsiteX18" fmla="*/ 2067306 w 2905315"/>
                  <a:gd name="connsiteY18" fmla="*/ 262346 h 1415105"/>
                  <a:gd name="connsiteX19" fmla="*/ 1989487 w 2905315"/>
                  <a:gd name="connsiteY19" fmla="*/ 253487 h 1415105"/>
                  <a:gd name="connsiteX20" fmla="*/ 1938433 w 2905315"/>
                  <a:gd name="connsiteY20" fmla="*/ 290730 h 1415105"/>
                  <a:gd name="connsiteX21" fmla="*/ 1925098 w 2905315"/>
                  <a:gd name="connsiteY21" fmla="*/ 396267 h 1415105"/>
                  <a:gd name="connsiteX22" fmla="*/ 1889569 w 2905315"/>
                  <a:gd name="connsiteY22" fmla="*/ 468562 h 1415105"/>
                  <a:gd name="connsiteX23" fmla="*/ 1851850 w 2905315"/>
                  <a:gd name="connsiteY23" fmla="*/ 374264 h 1415105"/>
                  <a:gd name="connsiteX24" fmla="*/ 1862995 w 2905315"/>
                  <a:gd name="connsiteY24" fmla="*/ 288539 h 1415105"/>
                  <a:gd name="connsiteX25" fmla="*/ 1938433 w 2905315"/>
                  <a:gd name="connsiteY25" fmla="*/ 224912 h 1415105"/>
                  <a:gd name="connsiteX26" fmla="*/ 2042827 w 2905315"/>
                  <a:gd name="connsiteY26" fmla="*/ 205196 h 1415105"/>
                  <a:gd name="connsiteX27" fmla="*/ 2048447 w 2905315"/>
                  <a:gd name="connsiteY27" fmla="*/ 199481 h 1415105"/>
                  <a:gd name="connsiteX28" fmla="*/ 2019967 w 2905315"/>
                  <a:gd name="connsiteY28" fmla="*/ 179859 h 1415105"/>
                  <a:gd name="connsiteX29" fmla="*/ 2013966 w 2905315"/>
                  <a:gd name="connsiteY29" fmla="*/ 187574 h 1415105"/>
                  <a:gd name="connsiteX30" fmla="*/ 1967389 w 2905315"/>
                  <a:gd name="connsiteY30" fmla="*/ 167858 h 1415105"/>
                  <a:gd name="connsiteX31" fmla="*/ 1874044 w 2905315"/>
                  <a:gd name="connsiteY31" fmla="*/ 185479 h 1415105"/>
                  <a:gd name="connsiteX32" fmla="*/ 1836420 w 2905315"/>
                  <a:gd name="connsiteY32" fmla="*/ 154713 h 1415105"/>
                  <a:gd name="connsiteX33" fmla="*/ 1818704 w 2905315"/>
                  <a:gd name="connsiteY33" fmla="*/ 128329 h 1415105"/>
                  <a:gd name="connsiteX34" fmla="*/ 1705356 w 2905315"/>
                  <a:gd name="connsiteY34" fmla="*/ 174335 h 1415105"/>
                  <a:gd name="connsiteX35" fmla="*/ 1641062 w 2905315"/>
                  <a:gd name="connsiteY35" fmla="*/ 163381 h 1415105"/>
                  <a:gd name="connsiteX36" fmla="*/ 1740789 w 2905315"/>
                  <a:gd name="connsiteY36" fmla="*/ 99849 h 1415105"/>
                  <a:gd name="connsiteX37" fmla="*/ 1766697 w 2905315"/>
                  <a:gd name="connsiteY37" fmla="*/ 89943 h 1415105"/>
                  <a:gd name="connsiteX38" fmla="*/ 1695164 w 2905315"/>
                  <a:gd name="connsiteY38" fmla="*/ 79942 h 1415105"/>
                  <a:gd name="connsiteX39" fmla="*/ 1652111 w 2905315"/>
                  <a:gd name="connsiteY39" fmla="*/ 72703 h 1415105"/>
                  <a:gd name="connsiteX40" fmla="*/ 1610678 w 2905315"/>
                  <a:gd name="connsiteY40" fmla="*/ 56701 h 1415105"/>
                  <a:gd name="connsiteX41" fmla="*/ 1564862 w 2905315"/>
                  <a:gd name="connsiteY41" fmla="*/ 55272 h 1415105"/>
                  <a:gd name="connsiteX42" fmla="*/ 1521809 w 2905315"/>
                  <a:gd name="connsiteY42" fmla="*/ 40508 h 1415105"/>
                  <a:gd name="connsiteX43" fmla="*/ 1501140 w 2905315"/>
                  <a:gd name="connsiteY43" fmla="*/ 2504 h 1415105"/>
                  <a:gd name="connsiteX44" fmla="*/ 1483900 w 2905315"/>
                  <a:gd name="connsiteY44" fmla="*/ 24506 h 1415105"/>
                  <a:gd name="connsiteX45" fmla="*/ 103918 w 2905315"/>
                  <a:gd name="connsiteY45" fmla="*/ 31841 h 1415105"/>
                  <a:gd name="connsiteX46" fmla="*/ 108775 w 2905315"/>
                  <a:gd name="connsiteY46" fmla="*/ 38222 h 1415105"/>
                  <a:gd name="connsiteX47" fmla="*/ 117729 w 2905315"/>
                  <a:gd name="connsiteY47" fmla="*/ 89848 h 1415105"/>
                  <a:gd name="connsiteX48" fmla="*/ 102108 w 2905315"/>
                  <a:gd name="connsiteY48" fmla="*/ 140426 h 1415105"/>
                  <a:gd name="connsiteX49" fmla="*/ 95536 w 2905315"/>
                  <a:gd name="connsiteY49" fmla="*/ 115089 h 1415105"/>
                  <a:gd name="connsiteX50" fmla="*/ 88868 w 2905315"/>
                  <a:gd name="connsiteY50" fmla="*/ 84419 h 1415105"/>
                  <a:gd name="connsiteX51" fmla="*/ 79153 w 2905315"/>
                  <a:gd name="connsiteY51" fmla="*/ 66512 h 1415105"/>
                  <a:gd name="connsiteX52" fmla="*/ 0 w 2905315"/>
                  <a:gd name="connsiteY52" fmla="*/ 66226 h 1415105"/>
                  <a:gd name="connsiteX53" fmla="*/ 1048 w 2905315"/>
                  <a:gd name="connsiteY53" fmla="*/ 70226 h 1415105"/>
                  <a:gd name="connsiteX54" fmla="*/ 26575 w 2905315"/>
                  <a:gd name="connsiteY54" fmla="*/ 136139 h 1415105"/>
                  <a:gd name="connsiteX55" fmla="*/ 48768 w 2905315"/>
                  <a:gd name="connsiteY55" fmla="*/ 182145 h 1415105"/>
                  <a:gd name="connsiteX56" fmla="*/ 48768 w 2905315"/>
                  <a:gd name="connsiteY56" fmla="*/ 198528 h 1415105"/>
                  <a:gd name="connsiteX57" fmla="*/ 38767 w 2905315"/>
                  <a:gd name="connsiteY57" fmla="*/ 243486 h 1415105"/>
                  <a:gd name="connsiteX58" fmla="*/ 30956 w 2905315"/>
                  <a:gd name="connsiteY58" fmla="*/ 365406 h 1415105"/>
                  <a:gd name="connsiteX59" fmla="*/ 17621 w 2905315"/>
                  <a:gd name="connsiteY59" fmla="*/ 442178 h 1415105"/>
                  <a:gd name="connsiteX60" fmla="*/ 34290 w 2905315"/>
                  <a:gd name="connsiteY60" fmla="*/ 522283 h 1415105"/>
                  <a:gd name="connsiteX61" fmla="*/ 39910 w 2905315"/>
                  <a:gd name="connsiteY61" fmla="*/ 587053 h 1415105"/>
                  <a:gd name="connsiteX62" fmla="*/ 55435 w 2905315"/>
                  <a:gd name="connsiteY62" fmla="*/ 651728 h 1415105"/>
                  <a:gd name="connsiteX63" fmla="*/ 93059 w 2905315"/>
                  <a:gd name="connsiteY63" fmla="*/ 694495 h 1415105"/>
                  <a:gd name="connsiteX64" fmla="*/ 118681 w 2905315"/>
                  <a:gd name="connsiteY64" fmla="*/ 722022 h 1415105"/>
                  <a:gd name="connsiteX65" fmla="*/ 138684 w 2905315"/>
                  <a:gd name="connsiteY65" fmla="*/ 752788 h 1415105"/>
                  <a:gd name="connsiteX66" fmla="*/ 145351 w 2905315"/>
                  <a:gd name="connsiteY66" fmla="*/ 791174 h 1415105"/>
                  <a:gd name="connsiteX67" fmla="*/ 197453 w 2905315"/>
                  <a:gd name="connsiteY67" fmla="*/ 847276 h 1415105"/>
                  <a:gd name="connsiteX68" fmla="*/ 223075 w 2905315"/>
                  <a:gd name="connsiteY68" fmla="*/ 893282 h 1415105"/>
                  <a:gd name="connsiteX69" fmla="*/ 285178 w 2905315"/>
                  <a:gd name="connsiteY69" fmla="*/ 918618 h 1415105"/>
                  <a:gd name="connsiteX70" fmla="*/ 327279 w 2905315"/>
                  <a:gd name="connsiteY70" fmla="*/ 927381 h 1415105"/>
                  <a:gd name="connsiteX71" fmla="*/ 374047 w 2905315"/>
                  <a:gd name="connsiteY71" fmla="*/ 982340 h 1415105"/>
                  <a:gd name="connsiteX72" fmla="*/ 385382 w 2905315"/>
                  <a:gd name="connsiteY72" fmla="*/ 1013392 h 1415105"/>
                  <a:gd name="connsiteX73" fmla="*/ 500444 w 2905315"/>
                  <a:gd name="connsiteY73" fmla="*/ 998628 h 1415105"/>
                  <a:gd name="connsiteX74" fmla="*/ 556355 w 2905315"/>
                  <a:gd name="connsiteY74" fmla="*/ 1027965 h 1415105"/>
                  <a:gd name="connsiteX75" fmla="*/ 685514 w 2905315"/>
                  <a:gd name="connsiteY75" fmla="*/ 1072447 h 1415105"/>
                  <a:gd name="connsiteX76" fmla="*/ 827913 w 2905315"/>
                  <a:gd name="connsiteY76" fmla="*/ 1071304 h 1415105"/>
                  <a:gd name="connsiteX77" fmla="*/ 844582 w 2905315"/>
                  <a:gd name="connsiteY77" fmla="*/ 1050254 h 1415105"/>
                  <a:gd name="connsiteX78" fmla="*/ 922687 w 2905315"/>
                  <a:gd name="connsiteY78" fmla="*/ 1050254 h 1415105"/>
                  <a:gd name="connsiteX79" fmla="*/ 979646 w 2905315"/>
                  <a:gd name="connsiteY79" fmla="*/ 1100736 h 1415105"/>
                  <a:gd name="connsiteX80" fmla="*/ 1011650 w 2905315"/>
                  <a:gd name="connsiteY80" fmla="*/ 1139408 h 1415105"/>
                  <a:gd name="connsiteX81" fmla="*/ 1029462 w 2905315"/>
                  <a:gd name="connsiteY81" fmla="*/ 1171031 h 1415105"/>
                  <a:gd name="connsiteX82" fmla="*/ 1087565 w 2905315"/>
                  <a:gd name="connsiteY82" fmla="*/ 1200463 h 1415105"/>
                  <a:gd name="connsiteX83" fmla="*/ 1126712 w 2905315"/>
                  <a:gd name="connsiteY83" fmla="*/ 1154838 h 1415105"/>
                  <a:gd name="connsiteX84" fmla="*/ 1215676 w 2905315"/>
                  <a:gd name="connsiteY84" fmla="*/ 1205130 h 1415105"/>
                  <a:gd name="connsiteX85" fmla="*/ 1263110 w 2905315"/>
                  <a:gd name="connsiteY85" fmla="*/ 1271996 h 1415105"/>
                  <a:gd name="connsiteX86" fmla="*/ 1275016 w 2905315"/>
                  <a:gd name="connsiteY86" fmla="*/ 1309524 h 1415105"/>
                  <a:gd name="connsiteX87" fmla="*/ 1289209 w 2905315"/>
                  <a:gd name="connsiteY87" fmla="*/ 1340099 h 1415105"/>
                  <a:gd name="connsiteX88" fmla="*/ 1359217 w 2905315"/>
                  <a:gd name="connsiteY88" fmla="*/ 1364674 h 1415105"/>
                  <a:gd name="connsiteX89" fmla="*/ 1380077 w 2905315"/>
                  <a:gd name="connsiteY89" fmla="*/ 1372389 h 1415105"/>
                  <a:gd name="connsiteX90" fmla="*/ 1365504 w 2905315"/>
                  <a:gd name="connsiteY90" fmla="*/ 1308476 h 1415105"/>
                  <a:gd name="connsiteX91" fmla="*/ 1377696 w 2905315"/>
                  <a:gd name="connsiteY91" fmla="*/ 1261328 h 1415105"/>
                  <a:gd name="connsiteX92" fmla="*/ 1414367 w 2905315"/>
                  <a:gd name="connsiteY92" fmla="*/ 1230562 h 1415105"/>
                  <a:gd name="connsiteX93" fmla="*/ 1444371 w 2905315"/>
                  <a:gd name="connsiteY93" fmla="*/ 1219513 h 1415105"/>
                  <a:gd name="connsiteX94" fmla="*/ 1493139 w 2905315"/>
                  <a:gd name="connsiteY94" fmla="*/ 1178936 h 1415105"/>
                  <a:gd name="connsiteX95" fmla="*/ 1517618 w 2905315"/>
                  <a:gd name="connsiteY95" fmla="*/ 1169126 h 1415105"/>
                  <a:gd name="connsiteX96" fmla="*/ 1548765 w 2905315"/>
                  <a:gd name="connsiteY96" fmla="*/ 1149218 h 1415105"/>
                  <a:gd name="connsiteX97" fmla="*/ 1574197 w 2905315"/>
                  <a:gd name="connsiteY97" fmla="*/ 1151504 h 1415105"/>
                  <a:gd name="connsiteX98" fmla="*/ 1598676 w 2905315"/>
                  <a:gd name="connsiteY98" fmla="*/ 1157029 h 1415105"/>
                  <a:gd name="connsiteX99" fmla="*/ 1639729 w 2905315"/>
                  <a:gd name="connsiteY99" fmla="*/ 1158172 h 1415105"/>
                  <a:gd name="connsiteX100" fmla="*/ 1673066 w 2905315"/>
                  <a:gd name="connsiteY100" fmla="*/ 1173412 h 1415105"/>
                  <a:gd name="connsiteX101" fmla="*/ 1715262 w 2905315"/>
                  <a:gd name="connsiteY101" fmla="*/ 1185604 h 1415105"/>
                  <a:gd name="connsiteX102" fmla="*/ 1737550 w 2905315"/>
                  <a:gd name="connsiteY102" fmla="*/ 1167887 h 1415105"/>
                  <a:gd name="connsiteX103" fmla="*/ 1781842 w 2905315"/>
                  <a:gd name="connsiteY103" fmla="*/ 1198748 h 1415105"/>
                  <a:gd name="connsiteX104" fmla="*/ 1770888 w 2905315"/>
                  <a:gd name="connsiteY104" fmla="*/ 1173412 h 1415105"/>
                  <a:gd name="connsiteX105" fmla="*/ 1760791 w 2905315"/>
                  <a:gd name="connsiteY105" fmla="*/ 1145980 h 1415105"/>
                  <a:gd name="connsiteX106" fmla="*/ 1804130 w 2905315"/>
                  <a:gd name="connsiteY106" fmla="*/ 1124072 h 1415105"/>
                  <a:gd name="connsiteX107" fmla="*/ 1839563 w 2905315"/>
                  <a:gd name="connsiteY107" fmla="*/ 1116357 h 1415105"/>
                  <a:gd name="connsiteX108" fmla="*/ 1859566 w 2905315"/>
                  <a:gd name="connsiteY108" fmla="*/ 1129502 h 1415105"/>
                  <a:gd name="connsiteX109" fmla="*/ 1926146 w 2905315"/>
                  <a:gd name="connsiteY109" fmla="*/ 1121786 h 1415105"/>
                  <a:gd name="connsiteX110" fmla="*/ 1972818 w 2905315"/>
                  <a:gd name="connsiteY110" fmla="*/ 1154743 h 1415105"/>
                  <a:gd name="connsiteX111" fmla="*/ 2007299 w 2905315"/>
                  <a:gd name="connsiteY111" fmla="*/ 1160172 h 1415105"/>
                  <a:gd name="connsiteX112" fmla="*/ 2053971 w 2905315"/>
                  <a:gd name="connsiteY112" fmla="*/ 1144837 h 1415105"/>
                  <a:gd name="connsiteX113" fmla="*/ 2103977 w 2905315"/>
                  <a:gd name="connsiteY113" fmla="*/ 1199796 h 1415105"/>
                  <a:gd name="connsiteX114" fmla="*/ 2105120 w 2905315"/>
                  <a:gd name="connsiteY114" fmla="*/ 1255613 h 1415105"/>
                  <a:gd name="connsiteX115" fmla="*/ 2126075 w 2905315"/>
                  <a:gd name="connsiteY115" fmla="*/ 1304952 h 1415105"/>
                  <a:gd name="connsiteX116" fmla="*/ 2146268 w 2905315"/>
                  <a:gd name="connsiteY116" fmla="*/ 1356578 h 1415105"/>
                  <a:gd name="connsiteX117" fmla="*/ 2180654 w 2905315"/>
                  <a:gd name="connsiteY117" fmla="*/ 1399535 h 1415105"/>
                  <a:gd name="connsiteX118" fmla="*/ 2218277 w 2905315"/>
                  <a:gd name="connsiteY118" fmla="*/ 1406012 h 1415105"/>
                  <a:gd name="connsiteX119" fmla="*/ 2240566 w 2905315"/>
                  <a:gd name="connsiteY119" fmla="*/ 1348005 h 1415105"/>
                  <a:gd name="connsiteX120" fmla="*/ 2212753 w 2905315"/>
                  <a:gd name="connsiteY120" fmla="*/ 1248088 h 1415105"/>
                  <a:gd name="connsiteX121" fmla="*/ 2198370 w 2905315"/>
                  <a:gd name="connsiteY121" fmla="*/ 1200844 h 1415105"/>
                  <a:gd name="connsiteX122" fmla="*/ 2170652 w 2905315"/>
                  <a:gd name="connsiteY122" fmla="*/ 1104165 h 1415105"/>
                  <a:gd name="connsiteX123" fmla="*/ 2229422 w 2905315"/>
                  <a:gd name="connsiteY123" fmla="*/ 1001105 h 1415105"/>
                  <a:gd name="connsiteX124" fmla="*/ 2273903 w 2905315"/>
                  <a:gd name="connsiteY124" fmla="*/ 975768 h 1415105"/>
                  <a:gd name="connsiteX125" fmla="*/ 2315051 w 2905315"/>
                  <a:gd name="connsiteY125" fmla="*/ 936239 h 1415105"/>
                  <a:gd name="connsiteX126" fmla="*/ 2345055 w 2905315"/>
                  <a:gd name="connsiteY126" fmla="*/ 925286 h 1415105"/>
                  <a:gd name="connsiteX127" fmla="*/ 2398300 w 2905315"/>
                  <a:gd name="connsiteY127" fmla="*/ 889091 h 1415105"/>
                  <a:gd name="connsiteX128" fmla="*/ 2402681 w 2905315"/>
                  <a:gd name="connsiteY128" fmla="*/ 856229 h 1415105"/>
                  <a:gd name="connsiteX129" fmla="*/ 2414873 w 2905315"/>
                  <a:gd name="connsiteY129" fmla="*/ 838703 h 1415105"/>
                  <a:gd name="connsiteX130" fmla="*/ 2449354 w 2905315"/>
                  <a:gd name="connsiteY130" fmla="*/ 840894 h 1415105"/>
                  <a:gd name="connsiteX131" fmla="*/ 2461546 w 2905315"/>
                  <a:gd name="connsiteY131" fmla="*/ 811176 h 1415105"/>
                  <a:gd name="connsiteX132" fmla="*/ 2446020 w 2905315"/>
                  <a:gd name="connsiteY132" fmla="*/ 794888 h 1415105"/>
                  <a:gd name="connsiteX133" fmla="*/ 2428208 w 2905315"/>
                  <a:gd name="connsiteY133" fmla="*/ 760884 h 1415105"/>
                  <a:gd name="connsiteX134" fmla="*/ 2427160 w 2905315"/>
                  <a:gd name="connsiteY134" fmla="*/ 736691 h 1415105"/>
                  <a:gd name="connsiteX135" fmla="*/ 2395061 w 2905315"/>
                  <a:gd name="connsiteY135" fmla="*/ 694876 h 1415105"/>
                  <a:gd name="connsiteX136" fmla="*/ 2414968 w 2905315"/>
                  <a:gd name="connsiteY136" fmla="*/ 677540 h 1415105"/>
                  <a:gd name="connsiteX137" fmla="*/ 2422779 w 2905315"/>
                  <a:gd name="connsiteY137" fmla="*/ 612770 h 1415105"/>
                  <a:gd name="connsiteX138" fmla="*/ 2439448 w 2905315"/>
                  <a:gd name="connsiteY138" fmla="*/ 612770 h 1415105"/>
                  <a:gd name="connsiteX139" fmla="*/ 2434971 w 2905315"/>
                  <a:gd name="connsiteY139" fmla="*/ 660967 h 1415105"/>
                  <a:gd name="connsiteX140" fmla="*/ 2448306 w 2905315"/>
                  <a:gd name="connsiteY140" fmla="*/ 720117 h 1415105"/>
                  <a:gd name="connsiteX141" fmla="*/ 2470499 w 2905315"/>
                  <a:gd name="connsiteY141" fmla="*/ 705830 h 1415105"/>
                  <a:gd name="connsiteX142" fmla="*/ 2478310 w 2905315"/>
                  <a:gd name="connsiteY142" fmla="*/ 641155 h 1415105"/>
                  <a:gd name="connsiteX143" fmla="*/ 2480405 w 2905315"/>
                  <a:gd name="connsiteY143" fmla="*/ 620295 h 1415105"/>
                  <a:gd name="connsiteX144" fmla="*/ 2516029 w 2905315"/>
                  <a:gd name="connsiteY144" fmla="*/ 618200 h 1415105"/>
                  <a:gd name="connsiteX145" fmla="*/ 2542699 w 2905315"/>
                  <a:gd name="connsiteY145" fmla="*/ 556668 h 1415105"/>
                  <a:gd name="connsiteX146" fmla="*/ 2570417 w 2905315"/>
                  <a:gd name="connsiteY146" fmla="*/ 542381 h 1415105"/>
                  <a:gd name="connsiteX147" fmla="*/ 2643759 w 2905315"/>
                  <a:gd name="connsiteY147" fmla="*/ 522664 h 1415105"/>
                  <a:gd name="connsiteX148" fmla="*/ 2567178 w 2905315"/>
                  <a:gd name="connsiteY148" fmla="*/ 520473 h 1415105"/>
                  <a:gd name="connsiteX149" fmla="*/ 2648141 w 2905315"/>
                  <a:gd name="connsiteY149" fmla="*/ 495232 h 1415105"/>
                  <a:gd name="connsiteX150" fmla="*/ 2672620 w 2905315"/>
                  <a:gd name="connsiteY150" fmla="*/ 474467 h 1415105"/>
                  <a:gd name="connsiteX151" fmla="*/ 2714720 w 2905315"/>
                  <a:gd name="connsiteY151" fmla="*/ 477706 h 1415105"/>
                  <a:gd name="connsiteX152" fmla="*/ 2701385 w 2905315"/>
                  <a:gd name="connsiteY152" fmla="*/ 439225 h 1415105"/>
                  <a:gd name="connsiteX153" fmla="*/ 2708148 w 2905315"/>
                  <a:gd name="connsiteY153" fmla="*/ 413984 h 1415105"/>
                  <a:gd name="connsiteX154" fmla="*/ 2740247 w 2905315"/>
                  <a:gd name="connsiteY154" fmla="*/ 360263 h 1415105"/>
                  <a:gd name="connsiteX155" fmla="*/ 2769108 w 2905315"/>
                  <a:gd name="connsiteY155" fmla="*/ 342641 h 1415105"/>
                  <a:gd name="connsiteX156" fmla="*/ 2805684 w 2905315"/>
                  <a:gd name="connsiteY156" fmla="*/ 306446 h 1415105"/>
                  <a:gd name="connsiteX157" fmla="*/ 2867882 w 2905315"/>
                  <a:gd name="connsiteY157" fmla="*/ 308732 h 1415105"/>
                  <a:gd name="connsiteX158" fmla="*/ 2905316 w 2905315"/>
                  <a:gd name="connsiteY158" fmla="*/ 280919 h 1415105"/>
                  <a:gd name="connsiteX159" fmla="*/ 2863215 w 2905315"/>
                  <a:gd name="connsiteY159" fmla="*/ 143378 h 14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905315" h="1415105">
                    <a:moveTo>
                      <a:pt x="2863215" y="143283"/>
                    </a:moveTo>
                    <a:cubicBezTo>
                      <a:pt x="2861691" y="128615"/>
                      <a:pt x="2817209" y="140330"/>
                      <a:pt x="2796540" y="124328"/>
                    </a:cubicBezTo>
                    <a:cubicBezTo>
                      <a:pt x="2775776" y="108136"/>
                      <a:pt x="2740247" y="181288"/>
                      <a:pt x="2732818" y="212054"/>
                    </a:cubicBezTo>
                    <a:cubicBezTo>
                      <a:pt x="2725484" y="242629"/>
                      <a:pt x="2670715" y="276443"/>
                      <a:pt x="2670715" y="276443"/>
                    </a:cubicBezTo>
                    <a:cubicBezTo>
                      <a:pt x="2670715" y="276443"/>
                      <a:pt x="2512314" y="277776"/>
                      <a:pt x="2498884" y="277776"/>
                    </a:cubicBezTo>
                    <a:cubicBezTo>
                      <a:pt x="2489644" y="277776"/>
                      <a:pt x="2453259" y="308923"/>
                      <a:pt x="2431828" y="327782"/>
                    </a:cubicBezTo>
                    <a:cubicBezTo>
                      <a:pt x="2432494" y="328640"/>
                      <a:pt x="2433257" y="329497"/>
                      <a:pt x="2433733" y="330545"/>
                    </a:cubicBezTo>
                    <a:cubicBezTo>
                      <a:pt x="2449830" y="359120"/>
                      <a:pt x="2391537" y="376550"/>
                      <a:pt x="2336006" y="378836"/>
                    </a:cubicBezTo>
                    <a:cubicBezTo>
                      <a:pt x="2318861" y="379503"/>
                      <a:pt x="2306002" y="381313"/>
                      <a:pt x="2296097" y="382742"/>
                    </a:cubicBezTo>
                    <a:cubicBezTo>
                      <a:pt x="2298097" y="389219"/>
                      <a:pt x="2299526" y="396648"/>
                      <a:pt x="2299049" y="402173"/>
                    </a:cubicBezTo>
                    <a:cubicBezTo>
                      <a:pt x="2298668" y="405697"/>
                      <a:pt x="2292668" y="409983"/>
                      <a:pt x="2284190" y="414555"/>
                    </a:cubicBezTo>
                    <a:cubicBezTo>
                      <a:pt x="2275618" y="431414"/>
                      <a:pt x="2207609" y="464371"/>
                      <a:pt x="2169414" y="484088"/>
                    </a:cubicBezTo>
                    <a:cubicBezTo>
                      <a:pt x="2127314" y="506090"/>
                      <a:pt x="2069401" y="495137"/>
                      <a:pt x="2069401" y="462180"/>
                    </a:cubicBezTo>
                    <a:cubicBezTo>
                      <a:pt x="2069401" y="429224"/>
                      <a:pt x="2100643" y="435796"/>
                      <a:pt x="2107216" y="451131"/>
                    </a:cubicBezTo>
                    <a:cubicBezTo>
                      <a:pt x="2109692" y="456846"/>
                      <a:pt x="2117217" y="452750"/>
                      <a:pt x="2127409" y="445511"/>
                    </a:cubicBezTo>
                    <a:cubicBezTo>
                      <a:pt x="2116741" y="435415"/>
                      <a:pt x="2117122" y="419127"/>
                      <a:pt x="2119217" y="406649"/>
                    </a:cubicBezTo>
                    <a:cubicBezTo>
                      <a:pt x="2106549" y="401220"/>
                      <a:pt x="2126266" y="352071"/>
                      <a:pt x="2100643" y="343499"/>
                    </a:cubicBezTo>
                    <a:cubicBezTo>
                      <a:pt x="2073878" y="334736"/>
                      <a:pt x="2042827" y="380932"/>
                      <a:pt x="2047304" y="352262"/>
                    </a:cubicBezTo>
                    <a:cubicBezTo>
                      <a:pt x="2051590" y="323687"/>
                      <a:pt x="2091690" y="299588"/>
                      <a:pt x="2067306" y="262346"/>
                    </a:cubicBezTo>
                    <a:cubicBezTo>
                      <a:pt x="2042827" y="224912"/>
                      <a:pt x="1998440" y="224912"/>
                      <a:pt x="1989487" y="253487"/>
                    </a:cubicBezTo>
                    <a:cubicBezTo>
                      <a:pt x="1980533" y="282062"/>
                      <a:pt x="1949577" y="268918"/>
                      <a:pt x="1938433" y="290730"/>
                    </a:cubicBezTo>
                    <a:cubicBezTo>
                      <a:pt x="1927384" y="312733"/>
                      <a:pt x="1916240" y="361025"/>
                      <a:pt x="1925098" y="396267"/>
                    </a:cubicBezTo>
                    <a:cubicBezTo>
                      <a:pt x="1934051" y="431224"/>
                      <a:pt x="1923002" y="448940"/>
                      <a:pt x="1889569" y="468562"/>
                    </a:cubicBezTo>
                    <a:cubicBezTo>
                      <a:pt x="1856232" y="488374"/>
                      <a:pt x="1838801" y="438558"/>
                      <a:pt x="1851850" y="374264"/>
                    </a:cubicBezTo>
                    <a:cubicBezTo>
                      <a:pt x="1860709" y="330354"/>
                      <a:pt x="1885188" y="288539"/>
                      <a:pt x="1862995" y="288539"/>
                    </a:cubicBezTo>
                    <a:cubicBezTo>
                      <a:pt x="1840801" y="288539"/>
                      <a:pt x="1891760" y="235961"/>
                      <a:pt x="1938433" y="224912"/>
                    </a:cubicBezTo>
                    <a:cubicBezTo>
                      <a:pt x="1985105" y="213959"/>
                      <a:pt x="2042827" y="218340"/>
                      <a:pt x="2042827" y="205196"/>
                    </a:cubicBezTo>
                    <a:cubicBezTo>
                      <a:pt x="2042827" y="202529"/>
                      <a:pt x="2044922" y="200719"/>
                      <a:pt x="2048447" y="199481"/>
                    </a:cubicBezTo>
                    <a:cubicBezTo>
                      <a:pt x="2039017" y="192051"/>
                      <a:pt x="2028444" y="185193"/>
                      <a:pt x="2019967" y="179859"/>
                    </a:cubicBezTo>
                    <a:cubicBezTo>
                      <a:pt x="2019205" y="182717"/>
                      <a:pt x="2017395" y="185193"/>
                      <a:pt x="2013966" y="187574"/>
                    </a:cubicBezTo>
                    <a:cubicBezTo>
                      <a:pt x="1995773" y="200147"/>
                      <a:pt x="2000631" y="167858"/>
                      <a:pt x="1967389" y="167858"/>
                    </a:cubicBezTo>
                    <a:cubicBezTo>
                      <a:pt x="1934147" y="167858"/>
                      <a:pt x="1900714" y="198528"/>
                      <a:pt x="1874044" y="185479"/>
                    </a:cubicBezTo>
                    <a:cubicBezTo>
                      <a:pt x="1847374" y="172144"/>
                      <a:pt x="1860709" y="154713"/>
                      <a:pt x="1836420" y="154713"/>
                    </a:cubicBezTo>
                    <a:cubicBezTo>
                      <a:pt x="1812131" y="154713"/>
                      <a:pt x="1854137" y="108612"/>
                      <a:pt x="1818704" y="128329"/>
                    </a:cubicBezTo>
                    <a:cubicBezTo>
                      <a:pt x="1783175" y="148046"/>
                      <a:pt x="1729835" y="196337"/>
                      <a:pt x="1705356" y="174335"/>
                    </a:cubicBezTo>
                    <a:cubicBezTo>
                      <a:pt x="1680972" y="152332"/>
                      <a:pt x="1658779" y="180907"/>
                      <a:pt x="1641062" y="163381"/>
                    </a:cubicBezTo>
                    <a:cubicBezTo>
                      <a:pt x="1623250" y="145760"/>
                      <a:pt x="1703260" y="97563"/>
                      <a:pt x="1740789" y="99849"/>
                    </a:cubicBezTo>
                    <a:cubicBezTo>
                      <a:pt x="1750219" y="100325"/>
                      <a:pt x="1758601" y="96230"/>
                      <a:pt x="1766697" y="89943"/>
                    </a:cubicBezTo>
                    <a:cubicBezTo>
                      <a:pt x="1746885" y="82609"/>
                      <a:pt x="1705927" y="66797"/>
                      <a:pt x="1695164" y="79942"/>
                    </a:cubicBezTo>
                    <a:cubicBezTo>
                      <a:pt x="1681829" y="96039"/>
                      <a:pt x="1662589" y="85847"/>
                      <a:pt x="1652111" y="72703"/>
                    </a:cubicBezTo>
                    <a:cubicBezTo>
                      <a:pt x="1641824" y="59558"/>
                      <a:pt x="1628394" y="76989"/>
                      <a:pt x="1610678" y="56701"/>
                    </a:cubicBezTo>
                    <a:cubicBezTo>
                      <a:pt x="1592866" y="36127"/>
                      <a:pt x="1575149" y="50795"/>
                      <a:pt x="1564862" y="55272"/>
                    </a:cubicBezTo>
                    <a:cubicBezTo>
                      <a:pt x="1554480" y="59558"/>
                      <a:pt x="1541145" y="47843"/>
                      <a:pt x="1521809" y="40508"/>
                    </a:cubicBezTo>
                    <a:cubicBezTo>
                      <a:pt x="1502569" y="33174"/>
                      <a:pt x="1517428" y="14219"/>
                      <a:pt x="1501140" y="2504"/>
                    </a:cubicBezTo>
                    <a:cubicBezTo>
                      <a:pt x="1484852" y="-9307"/>
                      <a:pt x="1483900" y="24506"/>
                      <a:pt x="1483900" y="24506"/>
                    </a:cubicBezTo>
                    <a:lnTo>
                      <a:pt x="103918" y="31841"/>
                    </a:lnTo>
                    <a:cubicBezTo>
                      <a:pt x="105442" y="34317"/>
                      <a:pt x="106966" y="36413"/>
                      <a:pt x="108775" y="38222"/>
                    </a:cubicBezTo>
                    <a:cubicBezTo>
                      <a:pt x="125540" y="55939"/>
                      <a:pt x="112109" y="69083"/>
                      <a:pt x="117729" y="89848"/>
                    </a:cubicBezTo>
                    <a:cubicBezTo>
                      <a:pt x="123349" y="110708"/>
                      <a:pt x="118872" y="140426"/>
                      <a:pt x="102108" y="140426"/>
                    </a:cubicBezTo>
                    <a:cubicBezTo>
                      <a:pt x="85344" y="140426"/>
                      <a:pt x="83248" y="121757"/>
                      <a:pt x="95536" y="115089"/>
                    </a:cubicBezTo>
                    <a:cubicBezTo>
                      <a:pt x="107728" y="108517"/>
                      <a:pt x="100965" y="84419"/>
                      <a:pt x="88868" y="84419"/>
                    </a:cubicBezTo>
                    <a:cubicBezTo>
                      <a:pt x="81724" y="84419"/>
                      <a:pt x="78772" y="76132"/>
                      <a:pt x="79153" y="66512"/>
                    </a:cubicBezTo>
                    <a:cubicBezTo>
                      <a:pt x="56388" y="72608"/>
                      <a:pt x="30385" y="69845"/>
                      <a:pt x="0" y="66226"/>
                    </a:cubicBezTo>
                    <a:cubicBezTo>
                      <a:pt x="476" y="67464"/>
                      <a:pt x="1048" y="68798"/>
                      <a:pt x="1048" y="70226"/>
                    </a:cubicBezTo>
                    <a:cubicBezTo>
                      <a:pt x="2191" y="83466"/>
                      <a:pt x="8763" y="113089"/>
                      <a:pt x="26575" y="136139"/>
                    </a:cubicBezTo>
                    <a:cubicBezTo>
                      <a:pt x="44386" y="158999"/>
                      <a:pt x="32099" y="173382"/>
                      <a:pt x="48768" y="182145"/>
                    </a:cubicBezTo>
                    <a:cubicBezTo>
                      <a:pt x="65437" y="190813"/>
                      <a:pt x="64389" y="200814"/>
                      <a:pt x="48768" y="198528"/>
                    </a:cubicBezTo>
                    <a:cubicBezTo>
                      <a:pt x="33242" y="196433"/>
                      <a:pt x="44386" y="210625"/>
                      <a:pt x="38767" y="243486"/>
                    </a:cubicBezTo>
                    <a:cubicBezTo>
                      <a:pt x="33242" y="276443"/>
                      <a:pt x="34290" y="344451"/>
                      <a:pt x="30956" y="365406"/>
                    </a:cubicBezTo>
                    <a:cubicBezTo>
                      <a:pt x="27718" y="386171"/>
                      <a:pt x="3238" y="420365"/>
                      <a:pt x="17621" y="442178"/>
                    </a:cubicBezTo>
                    <a:cubicBezTo>
                      <a:pt x="32099" y="464085"/>
                      <a:pt x="42100" y="494851"/>
                      <a:pt x="34290" y="522283"/>
                    </a:cubicBezTo>
                    <a:cubicBezTo>
                      <a:pt x="26575" y="549810"/>
                      <a:pt x="27718" y="566193"/>
                      <a:pt x="39910" y="587053"/>
                    </a:cubicBezTo>
                    <a:cubicBezTo>
                      <a:pt x="52102" y="607913"/>
                      <a:pt x="42100" y="644203"/>
                      <a:pt x="55435" y="651728"/>
                    </a:cubicBezTo>
                    <a:cubicBezTo>
                      <a:pt x="68770" y="659443"/>
                      <a:pt x="80963" y="674873"/>
                      <a:pt x="93059" y="694495"/>
                    </a:cubicBezTo>
                    <a:cubicBezTo>
                      <a:pt x="105442" y="714307"/>
                      <a:pt x="116491" y="702305"/>
                      <a:pt x="118681" y="722022"/>
                    </a:cubicBezTo>
                    <a:cubicBezTo>
                      <a:pt x="120872" y="741739"/>
                      <a:pt x="120872" y="744977"/>
                      <a:pt x="138684" y="752788"/>
                    </a:cubicBezTo>
                    <a:cubicBezTo>
                      <a:pt x="156305" y="760503"/>
                      <a:pt x="145351" y="780125"/>
                      <a:pt x="145351" y="791174"/>
                    </a:cubicBezTo>
                    <a:cubicBezTo>
                      <a:pt x="145351" y="802223"/>
                      <a:pt x="168592" y="821939"/>
                      <a:pt x="197453" y="847276"/>
                    </a:cubicBezTo>
                    <a:cubicBezTo>
                      <a:pt x="226314" y="872612"/>
                      <a:pt x="201930" y="893282"/>
                      <a:pt x="223075" y="893282"/>
                    </a:cubicBezTo>
                    <a:cubicBezTo>
                      <a:pt x="244221" y="893282"/>
                      <a:pt x="264128" y="905378"/>
                      <a:pt x="285178" y="918618"/>
                    </a:cubicBezTo>
                    <a:cubicBezTo>
                      <a:pt x="306419" y="931667"/>
                      <a:pt x="312991" y="924047"/>
                      <a:pt x="327279" y="927381"/>
                    </a:cubicBezTo>
                    <a:cubicBezTo>
                      <a:pt x="341852" y="930715"/>
                      <a:pt x="368522" y="961481"/>
                      <a:pt x="374047" y="982340"/>
                    </a:cubicBezTo>
                    <a:cubicBezTo>
                      <a:pt x="376714" y="992056"/>
                      <a:pt x="380143" y="1002438"/>
                      <a:pt x="385382" y="1013392"/>
                    </a:cubicBezTo>
                    <a:lnTo>
                      <a:pt x="500444" y="998628"/>
                    </a:lnTo>
                    <a:cubicBezTo>
                      <a:pt x="500444" y="998628"/>
                      <a:pt x="536067" y="1023203"/>
                      <a:pt x="556355" y="1027965"/>
                    </a:cubicBezTo>
                    <a:cubicBezTo>
                      <a:pt x="576453" y="1032632"/>
                      <a:pt x="685514" y="1072447"/>
                      <a:pt x="685514" y="1072447"/>
                    </a:cubicBezTo>
                    <a:lnTo>
                      <a:pt x="827913" y="1071304"/>
                    </a:lnTo>
                    <a:lnTo>
                      <a:pt x="844582" y="1050254"/>
                    </a:lnTo>
                    <a:lnTo>
                      <a:pt x="922687" y="1050254"/>
                    </a:lnTo>
                    <a:cubicBezTo>
                      <a:pt x="922687" y="1050254"/>
                      <a:pt x="972598" y="1098450"/>
                      <a:pt x="979646" y="1100736"/>
                    </a:cubicBezTo>
                    <a:cubicBezTo>
                      <a:pt x="986790" y="1103117"/>
                      <a:pt x="1011650" y="1125311"/>
                      <a:pt x="1011650" y="1139408"/>
                    </a:cubicBezTo>
                    <a:cubicBezTo>
                      <a:pt x="1011650" y="1153505"/>
                      <a:pt x="1017651" y="1165125"/>
                      <a:pt x="1029462" y="1171031"/>
                    </a:cubicBezTo>
                    <a:cubicBezTo>
                      <a:pt x="1041273" y="1176841"/>
                      <a:pt x="1081659" y="1202749"/>
                      <a:pt x="1087565" y="1200463"/>
                    </a:cubicBezTo>
                    <a:cubicBezTo>
                      <a:pt x="1093565" y="1197986"/>
                      <a:pt x="1105281" y="1153600"/>
                      <a:pt x="1126712" y="1154838"/>
                    </a:cubicBezTo>
                    <a:cubicBezTo>
                      <a:pt x="1148144" y="1155981"/>
                      <a:pt x="1206246" y="1172269"/>
                      <a:pt x="1215676" y="1205130"/>
                    </a:cubicBezTo>
                    <a:cubicBezTo>
                      <a:pt x="1225106" y="1237896"/>
                      <a:pt x="1253681" y="1264947"/>
                      <a:pt x="1263110" y="1271996"/>
                    </a:cubicBezTo>
                    <a:cubicBezTo>
                      <a:pt x="1272635" y="1279044"/>
                      <a:pt x="1267873" y="1298856"/>
                      <a:pt x="1275016" y="1309524"/>
                    </a:cubicBezTo>
                    <a:cubicBezTo>
                      <a:pt x="1282065" y="1320002"/>
                      <a:pt x="1281017" y="1340099"/>
                      <a:pt x="1289209" y="1340099"/>
                    </a:cubicBezTo>
                    <a:cubicBezTo>
                      <a:pt x="1297400" y="1340099"/>
                      <a:pt x="1340263" y="1365817"/>
                      <a:pt x="1359217" y="1364674"/>
                    </a:cubicBezTo>
                    <a:cubicBezTo>
                      <a:pt x="1364837" y="1364293"/>
                      <a:pt x="1372362" y="1367817"/>
                      <a:pt x="1380077" y="1372389"/>
                    </a:cubicBezTo>
                    <a:cubicBezTo>
                      <a:pt x="1382268" y="1333241"/>
                      <a:pt x="1341501" y="1326574"/>
                      <a:pt x="1365504" y="1308476"/>
                    </a:cubicBezTo>
                    <a:cubicBezTo>
                      <a:pt x="1393317" y="1287617"/>
                      <a:pt x="1364361" y="1270186"/>
                      <a:pt x="1377696" y="1261328"/>
                    </a:cubicBezTo>
                    <a:cubicBezTo>
                      <a:pt x="1391031" y="1252565"/>
                      <a:pt x="1414367" y="1243802"/>
                      <a:pt x="1414367" y="1230562"/>
                    </a:cubicBezTo>
                    <a:cubicBezTo>
                      <a:pt x="1414367" y="1217322"/>
                      <a:pt x="1426559" y="1217513"/>
                      <a:pt x="1444371" y="1219513"/>
                    </a:cubicBezTo>
                    <a:cubicBezTo>
                      <a:pt x="1462087" y="1221799"/>
                      <a:pt x="1495425" y="1191033"/>
                      <a:pt x="1493139" y="1178936"/>
                    </a:cubicBezTo>
                    <a:cubicBezTo>
                      <a:pt x="1490948" y="1166840"/>
                      <a:pt x="1496473" y="1164744"/>
                      <a:pt x="1517618" y="1169126"/>
                    </a:cubicBezTo>
                    <a:cubicBezTo>
                      <a:pt x="1538669" y="1173412"/>
                      <a:pt x="1535430" y="1144932"/>
                      <a:pt x="1548765" y="1149218"/>
                    </a:cubicBezTo>
                    <a:cubicBezTo>
                      <a:pt x="1562005" y="1153695"/>
                      <a:pt x="1573149" y="1161410"/>
                      <a:pt x="1574197" y="1151504"/>
                    </a:cubicBezTo>
                    <a:cubicBezTo>
                      <a:pt x="1575340" y="1141694"/>
                      <a:pt x="1588579" y="1143789"/>
                      <a:pt x="1598676" y="1157029"/>
                    </a:cubicBezTo>
                    <a:cubicBezTo>
                      <a:pt x="1608582" y="1170078"/>
                      <a:pt x="1637538" y="1173412"/>
                      <a:pt x="1639729" y="1158172"/>
                    </a:cubicBezTo>
                    <a:cubicBezTo>
                      <a:pt x="1642015" y="1142741"/>
                      <a:pt x="1658588" y="1158172"/>
                      <a:pt x="1673066" y="1173412"/>
                    </a:cubicBezTo>
                    <a:cubicBezTo>
                      <a:pt x="1687449" y="1188652"/>
                      <a:pt x="1694116" y="1184461"/>
                      <a:pt x="1715262" y="1185604"/>
                    </a:cubicBezTo>
                    <a:cubicBezTo>
                      <a:pt x="1736312" y="1186556"/>
                      <a:pt x="1736312" y="1181127"/>
                      <a:pt x="1737550" y="1167887"/>
                    </a:cubicBezTo>
                    <a:cubicBezTo>
                      <a:pt x="1738598" y="1154838"/>
                      <a:pt x="1760791" y="1196462"/>
                      <a:pt x="1781842" y="1198748"/>
                    </a:cubicBezTo>
                    <a:cubicBezTo>
                      <a:pt x="1802987" y="1200844"/>
                      <a:pt x="1786414" y="1185604"/>
                      <a:pt x="1770888" y="1173412"/>
                    </a:cubicBezTo>
                    <a:cubicBezTo>
                      <a:pt x="1755267" y="1161315"/>
                      <a:pt x="1774222" y="1155981"/>
                      <a:pt x="1760791" y="1145980"/>
                    </a:cubicBezTo>
                    <a:cubicBezTo>
                      <a:pt x="1747457" y="1136074"/>
                      <a:pt x="1777460" y="1122834"/>
                      <a:pt x="1804130" y="1124072"/>
                    </a:cubicBezTo>
                    <a:cubicBezTo>
                      <a:pt x="1830705" y="1125025"/>
                      <a:pt x="1829657" y="1131692"/>
                      <a:pt x="1839563" y="1116357"/>
                    </a:cubicBezTo>
                    <a:cubicBezTo>
                      <a:pt x="1849660" y="1101022"/>
                      <a:pt x="1859566" y="1116357"/>
                      <a:pt x="1859566" y="1129502"/>
                    </a:cubicBezTo>
                    <a:cubicBezTo>
                      <a:pt x="1859566" y="1142646"/>
                      <a:pt x="1902905" y="1121786"/>
                      <a:pt x="1926146" y="1121786"/>
                    </a:cubicBezTo>
                    <a:cubicBezTo>
                      <a:pt x="1949387" y="1121786"/>
                      <a:pt x="1970627" y="1141598"/>
                      <a:pt x="1972818" y="1154743"/>
                    </a:cubicBezTo>
                    <a:cubicBezTo>
                      <a:pt x="1975104" y="1167792"/>
                      <a:pt x="1990630" y="1174460"/>
                      <a:pt x="2007299" y="1160172"/>
                    </a:cubicBezTo>
                    <a:cubicBezTo>
                      <a:pt x="2023967" y="1145885"/>
                      <a:pt x="2038445" y="1129406"/>
                      <a:pt x="2053971" y="1144837"/>
                    </a:cubicBezTo>
                    <a:cubicBezTo>
                      <a:pt x="2069497" y="1160172"/>
                      <a:pt x="2085213" y="1181032"/>
                      <a:pt x="2103977" y="1199796"/>
                    </a:cubicBezTo>
                    <a:cubicBezTo>
                      <a:pt x="2122932" y="1218465"/>
                      <a:pt x="2095119" y="1241420"/>
                      <a:pt x="2105120" y="1255613"/>
                    </a:cubicBezTo>
                    <a:cubicBezTo>
                      <a:pt x="2115122" y="1270091"/>
                      <a:pt x="2103977" y="1289712"/>
                      <a:pt x="2126075" y="1304952"/>
                    </a:cubicBezTo>
                    <a:cubicBezTo>
                      <a:pt x="2148364" y="1320383"/>
                      <a:pt x="2128361" y="1352196"/>
                      <a:pt x="2146268" y="1356578"/>
                    </a:cubicBezTo>
                    <a:cubicBezTo>
                      <a:pt x="2163890" y="1361054"/>
                      <a:pt x="2178368" y="1388486"/>
                      <a:pt x="2180654" y="1399535"/>
                    </a:cubicBezTo>
                    <a:cubicBezTo>
                      <a:pt x="2182749" y="1410394"/>
                      <a:pt x="2216182" y="1424777"/>
                      <a:pt x="2218277" y="1406012"/>
                    </a:cubicBezTo>
                    <a:cubicBezTo>
                      <a:pt x="2220563" y="1387343"/>
                      <a:pt x="2238280" y="1365341"/>
                      <a:pt x="2240566" y="1348005"/>
                    </a:cubicBezTo>
                    <a:cubicBezTo>
                      <a:pt x="2242661" y="1330289"/>
                      <a:pt x="2227135" y="1267709"/>
                      <a:pt x="2212753" y="1248088"/>
                    </a:cubicBezTo>
                    <a:cubicBezTo>
                      <a:pt x="2198370" y="1228276"/>
                      <a:pt x="2216087" y="1223894"/>
                      <a:pt x="2198370" y="1200844"/>
                    </a:cubicBezTo>
                    <a:cubicBezTo>
                      <a:pt x="2180654" y="1177889"/>
                      <a:pt x="2169509" y="1137217"/>
                      <a:pt x="2170652" y="1104165"/>
                    </a:cubicBezTo>
                    <a:cubicBezTo>
                      <a:pt x="2171700" y="1071399"/>
                      <a:pt x="2210657" y="1017583"/>
                      <a:pt x="2229422" y="1001105"/>
                    </a:cubicBezTo>
                    <a:cubicBezTo>
                      <a:pt x="2248281" y="984722"/>
                      <a:pt x="2269331" y="993580"/>
                      <a:pt x="2273903" y="975768"/>
                    </a:cubicBezTo>
                    <a:cubicBezTo>
                      <a:pt x="2278380" y="958337"/>
                      <a:pt x="2301621" y="936239"/>
                      <a:pt x="2315051" y="936239"/>
                    </a:cubicBezTo>
                    <a:cubicBezTo>
                      <a:pt x="2328482" y="936239"/>
                      <a:pt x="2342769" y="939573"/>
                      <a:pt x="2345055" y="925286"/>
                    </a:cubicBezTo>
                    <a:cubicBezTo>
                      <a:pt x="2347246" y="911189"/>
                      <a:pt x="2369534" y="893472"/>
                      <a:pt x="2398300" y="889091"/>
                    </a:cubicBezTo>
                    <a:cubicBezTo>
                      <a:pt x="2427065" y="884709"/>
                      <a:pt x="2410492" y="869374"/>
                      <a:pt x="2402681" y="856229"/>
                    </a:cubicBezTo>
                    <a:cubicBezTo>
                      <a:pt x="2394966" y="843085"/>
                      <a:pt x="2409444" y="829750"/>
                      <a:pt x="2414873" y="838703"/>
                    </a:cubicBezTo>
                    <a:cubicBezTo>
                      <a:pt x="2420493" y="847466"/>
                      <a:pt x="2438210" y="848609"/>
                      <a:pt x="2449354" y="840894"/>
                    </a:cubicBezTo>
                    <a:cubicBezTo>
                      <a:pt x="2460403" y="833179"/>
                      <a:pt x="2485930" y="812414"/>
                      <a:pt x="2461546" y="811176"/>
                    </a:cubicBezTo>
                    <a:cubicBezTo>
                      <a:pt x="2437162" y="810033"/>
                      <a:pt x="2431542" y="800127"/>
                      <a:pt x="2446020" y="794888"/>
                    </a:cubicBezTo>
                    <a:cubicBezTo>
                      <a:pt x="2460498" y="789364"/>
                      <a:pt x="2448211" y="762980"/>
                      <a:pt x="2428208" y="760884"/>
                    </a:cubicBezTo>
                    <a:cubicBezTo>
                      <a:pt x="2408301" y="758598"/>
                      <a:pt x="2414873" y="748787"/>
                      <a:pt x="2427160" y="736691"/>
                    </a:cubicBezTo>
                    <a:cubicBezTo>
                      <a:pt x="2439448" y="724594"/>
                      <a:pt x="2409539" y="704877"/>
                      <a:pt x="2395061" y="694876"/>
                    </a:cubicBezTo>
                    <a:cubicBezTo>
                      <a:pt x="2380583" y="685065"/>
                      <a:pt x="2403919" y="679636"/>
                      <a:pt x="2414968" y="677540"/>
                    </a:cubicBezTo>
                    <a:cubicBezTo>
                      <a:pt x="2426113" y="675254"/>
                      <a:pt x="2417255" y="624772"/>
                      <a:pt x="2422779" y="612770"/>
                    </a:cubicBezTo>
                    <a:cubicBezTo>
                      <a:pt x="2428208" y="600578"/>
                      <a:pt x="2447163" y="600578"/>
                      <a:pt x="2439448" y="612770"/>
                    </a:cubicBezTo>
                    <a:cubicBezTo>
                      <a:pt x="2431637" y="624677"/>
                      <a:pt x="2420493" y="644584"/>
                      <a:pt x="2434971" y="660967"/>
                    </a:cubicBezTo>
                    <a:cubicBezTo>
                      <a:pt x="2449449" y="677445"/>
                      <a:pt x="2453831" y="694781"/>
                      <a:pt x="2448306" y="720117"/>
                    </a:cubicBezTo>
                    <a:cubicBezTo>
                      <a:pt x="2442782" y="745358"/>
                      <a:pt x="2453831" y="738786"/>
                      <a:pt x="2470499" y="705830"/>
                    </a:cubicBezTo>
                    <a:cubicBezTo>
                      <a:pt x="2487073" y="673064"/>
                      <a:pt x="2489359" y="644584"/>
                      <a:pt x="2478310" y="641155"/>
                    </a:cubicBezTo>
                    <a:cubicBezTo>
                      <a:pt x="2467070" y="637916"/>
                      <a:pt x="2468213" y="604960"/>
                      <a:pt x="2480405" y="620295"/>
                    </a:cubicBezTo>
                    <a:cubicBezTo>
                      <a:pt x="2492597" y="635630"/>
                      <a:pt x="2497074" y="637916"/>
                      <a:pt x="2516029" y="618200"/>
                    </a:cubicBezTo>
                    <a:cubicBezTo>
                      <a:pt x="2534888" y="598483"/>
                      <a:pt x="2554891" y="564288"/>
                      <a:pt x="2542699" y="556668"/>
                    </a:cubicBezTo>
                    <a:cubicBezTo>
                      <a:pt x="2530507" y="548953"/>
                      <a:pt x="2548318" y="541428"/>
                      <a:pt x="2570417" y="542381"/>
                    </a:cubicBezTo>
                    <a:cubicBezTo>
                      <a:pt x="2592610" y="543428"/>
                      <a:pt x="2640521" y="529236"/>
                      <a:pt x="2643759" y="522664"/>
                    </a:cubicBezTo>
                    <a:cubicBezTo>
                      <a:pt x="2654618" y="501137"/>
                      <a:pt x="2567178" y="532570"/>
                      <a:pt x="2567178" y="520473"/>
                    </a:cubicBezTo>
                    <a:cubicBezTo>
                      <a:pt x="2567178" y="508376"/>
                      <a:pt x="2622518" y="496375"/>
                      <a:pt x="2648141" y="495232"/>
                    </a:cubicBezTo>
                    <a:cubicBezTo>
                      <a:pt x="2673763" y="494089"/>
                      <a:pt x="2661380" y="460085"/>
                      <a:pt x="2672620" y="474467"/>
                    </a:cubicBezTo>
                    <a:cubicBezTo>
                      <a:pt x="2683669" y="488564"/>
                      <a:pt x="2700338" y="486469"/>
                      <a:pt x="2714720" y="477706"/>
                    </a:cubicBezTo>
                    <a:cubicBezTo>
                      <a:pt x="2729198" y="468752"/>
                      <a:pt x="2718054" y="443606"/>
                      <a:pt x="2701385" y="439225"/>
                    </a:cubicBezTo>
                    <a:cubicBezTo>
                      <a:pt x="2684812" y="434843"/>
                      <a:pt x="2713673" y="423890"/>
                      <a:pt x="2708148" y="413984"/>
                    </a:cubicBezTo>
                    <a:cubicBezTo>
                      <a:pt x="2702528" y="404078"/>
                      <a:pt x="2719292" y="364644"/>
                      <a:pt x="2740247" y="360263"/>
                    </a:cubicBezTo>
                    <a:cubicBezTo>
                      <a:pt x="2761298" y="355881"/>
                      <a:pt x="2751392" y="342641"/>
                      <a:pt x="2769108" y="342641"/>
                    </a:cubicBezTo>
                    <a:cubicBezTo>
                      <a:pt x="2786825" y="342641"/>
                      <a:pt x="2790254" y="321782"/>
                      <a:pt x="2805684" y="306446"/>
                    </a:cubicBezTo>
                    <a:cubicBezTo>
                      <a:pt x="2821210" y="291016"/>
                      <a:pt x="2843593" y="330640"/>
                      <a:pt x="2867882" y="308732"/>
                    </a:cubicBezTo>
                    <a:cubicBezTo>
                      <a:pt x="2877979" y="299684"/>
                      <a:pt x="2891504" y="289778"/>
                      <a:pt x="2905316" y="280919"/>
                    </a:cubicBezTo>
                    <a:cubicBezTo>
                      <a:pt x="2848356" y="206624"/>
                      <a:pt x="2864549" y="156809"/>
                      <a:pt x="2863215" y="143378"/>
                    </a:cubicBezTo>
                    <a:close/>
                  </a:path>
                </a:pathLst>
              </a:custGeom>
              <a:pattFill prst="pct20">
                <a:fgClr>
                  <a:schemeClr val="tx1"/>
                </a:fgClr>
                <a:bgClr>
                  <a:schemeClr val="bg1"/>
                </a:bgClr>
              </a:pattFill>
              <a:ln w="9525" cap="flat">
                <a:solidFill>
                  <a:schemeClr val="bg1">
                    <a:lumMod val="85000"/>
                  </a:schemeClr>
                </a:solidFill>
                <a:prstDash val="solid"/>
                <a:miter/>
              </a:ln>
            </p:spPr>
            <p:txBody>
              <a:bodyPr rtlCol="0" anchor="ctr"/>
              <a:lstStyle/>
              <a:p>
                <a:endParaRPr lang="en-US" sz="2000"/>
              </a:p>
            </p:txBody>
          </p:sp>
        </p:grpSp>
        <p:pic>
          <p:nvPicPr>
            <p:cNvPr id="24" name="Picture 2" descr="See the source image">
              <a:extLst>
                <a:ext uri="{FF2B5EF4-FFF2-40B4-BE49-F238E27FC236}">
                  <a16:creationId xmlns:a16="http://schemas.microsoft.com/office/drawing/2014/main" id="{CC3D8C31-D0F3-9CFB-846D-4CC08BE3B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451" y="2848306"/>
              <a:ext cx="1845592" cy="92474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E0FACD0-613E-8777-5DC7-3D2E1C206A14}"/>
                </a:ext>
              </a:extLst>
            </p:cNvPr>
            <p:cNvGrpSpPr/>
            <p:nvPr/>
          </p:nvGrpSpPr>
          <p:grpSpPr>
            <a:xfrm>
              <a:off x="10519458" y="3596304"/>
              <a:ext cx="495300" cy="495300"/>
              <a:chOff x="10547959" y="2566459"/>
              <a:chExt cx="495300" cy="495300"/>
            </a:xfrm>
          </p:grpSpPr>
          <p:sp>
            <p:nvSpPr>
              <p:cNvPr id="26" name="AutoShape 104">
                <a:extLst>
                  <a:ext uri="{FF2B5EF4-FFF2-40B4-BE49-F238E27FC236}">
                    <a16:creationId xmlns:a16="http://schemas.microsoft.com/office/drawing/2014/main" id="{2483E0AA-AD09-41AA-E207-735CBA784A77}"/>
                  </a:ext>
                </a:extLst>
              </p:cNvPr>
              <p:cNvSpPr>
                <a:spLocks noChangeAspect="1" noChangeArrowheads="1" noTextEdit="1"/>
              </p:cNvSpPr>
              <p:nvPr/>
            </p:nvSpPr>
            <p:spPr bwMode="auto">
              <a:xfrm>
                <a:off x="10547959" y="2566459"/>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7">
                <a:extLst>
                  <a:ext uri="{FF2B5EF4-FFF2-40B4-BE49-F238E27FC236}">
                    <a16:creationId xmlns:a16="http://schemas.microsoft.com/office/drawing/2014/main" id="{ACA1CD22-1A5A-1FBF-2A4B-23FE3FABB248}"/>
                  </a:ext>
                </a:extLst>
              </p:cNvPr>
              <p:cNvSpPr>
                <a:spLocks noChangeArrowheads="1"/>
              </p:cNvSpPr>
              <p:nvPr/>
            </p:nvSpPr>
            <p:spPr bwMode="auto">
              <a:xfrm>
                <a:off x="10547959" y="2582334"/>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9" name="Rectangle 108">
                <a:extLst>
                  <a:ext uri="{FF2B5EF4-FFF2-40B4-BE49-F238E27FC236}">
                    <a16:creationId xmlns:a16="http://schemas.microsoft.com/office/drawing/2014/main" id="{DDE54F8E-0D66-9162-626B-6E14BB9F8E20}"/>
                  </a:ext>
                </a:extLst>
              </p:cNvPr>
              <p:cNvSpPr>
                <a:spLocks noChangeArrowheads="1"/>
              </p:cNvSpPr>
              <p:nvPr/>
            </p:nvSpPr>
            <p:spPr bwMode="auto">
              <a:xfrm>
                <a:off x="10547959" y="2706159"/>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 name="Rectangle 109">
                <a:extLst>
                  <a:ext uri="{FF2B5EF4-FFF2-40B4-BE49-F238E27FC236}">
                    <a16:creationId xmlns:a16="http://schemas.microsoft.com/office/drawing/2014/main" id="{AB6842CC-3BD3-21DD-683C-B74A8B02F6D3}"/>
                  </a:ext>
                </a:extLst>
              </p:cNvPr>
              <p:cNvSpPr>
                <a:spLocks noChangeArrowheads="1"/>
              </p:cNvSpPr>
              <p:nvPr/>
            </p:nvSpPr>
            <p:spPr bwMode="auto">
              <a:xfrm>
                <a:off x="10547959" y="2829984"/>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1" name="Rectangle 110">
                <a:extLst>
                  <a:ext uri="{FF2B5EF4-FFF2-40B4-BE49-F238E27FC236}">
                    <a16:creationId xmlns:a16="http://schemas.microsoft.com/office/drawing/2014/main" id="{1EA9950B-ADB3-5115-3642-A15FB9B098DF}"/>
                  </a:ext>
                </a:extLst>
              </p:cNvPr>
              <p:cNvSpPr>
                <a:spLocks noChangeArrowheads="1"/>
              </p:cNvSpPr>
              <p:nvPr/>
            </p:nvSpPr>
            <p:spPr bwMode="auto">
              <a:xfrm>
                <a:off x="10547959" y="2953809"/>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2" name="Oval 111">
                <a:extLst>
                  <a:ext uri="{FF2B5EF4-FFF2-40B4-BE49-F238E27FC236}">
                    <a16:creationId xmlns:a16="http://schemas.microsoft.com/office/drawing/2014/main" id="{83430C29-A204-085B-0E6C-D6D5F5D3DDF8}"/>
                  </a:ext>
                </a:extLst>
              </p:cNvPr>
              <p:cNvSpPr>
                <a:spLocks noChangeArrowheads="1"/>
              </p:cNvSpPr>
              <p:nvPr/>
            </p:nvSpPr>
            <p:spPr bwMode="auto">
              <a:xfrm>
                <a:off x="10578122" y="2977622"/>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3" name="Oval 112">
                <a:extLst>
                  <a:ext uri="{FF2B5EF4-FFF2-40B4-BE49-F238E27FC236}">
                    <a16:creationId xmlns:a16="http://schemas.microsoft.com/office/drawing/2014/main" id="{59FA8113-63EA-04E7-2933-DFE27F638403}"/>
                  </a:ext>
                </a:extLst>
              </p:cNvPr>
              <p:cNvSpPr>
                <a:spLocks noChangeArrowheads="1"/>
              </p:cNvSpPr>
              <p:nvPr/>
            </p:nvSpPr>
            <p:spPr bwMode="auto">
              <a:xfrm>
                <a:off x="10647972" y="2977622"/>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 name="Oval 113">
                <a:extLst>
                  <a:ext uri="{FF2B5EF4-FFF2-40B4-BE49-F238E27FC236}">
                    <a16:creationId xmlns:a16="http://schemas.microsoft.com/office/drawing/2014/main" id="{B97B1C38-165F-FAB0-D0A5-A357EC63ACFA}"/>
                  </a:ext>
                </a:extLst>
              </p:cNvPr>
              <p:cNvSpPr>
                <a:spLocks noChangeArrowheads="1"/>
              </p:cNvSpPr>
              <p:nvPr/>
            </p:nvSpPr>
            <p:spPr bwMode="auto">
              <a:xfrm>
                <a:off x="10717822" y="2977622"/>
                <a:ext cx="46038" cy="460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 name="Oval 114">
                <a:extLst>
                  <a:ext uri="{FF2B5EF4-FFF2-40B4-BE49-F238E27FC236}">
                    <a16:creationId xmlns:a16="http://schemas.microsoft.com/office/drawing/2014/main" id="{6D066DEE-6498-7F48-073C-EE0CCC416C01}"/>
                  </a:ext>
                </a:extLst>
              </p:cNvPr>
              <p:cNvSpPr>
                <a:spLocks noChangeArrowheads="1"/>
              </p:cNvSpPr>
              <p:nvPr/>
            </p:nvSpPr>
            <p:spPr bwMode="auto">
              <a:xfrm>
                <a:off x="10578122" y="285220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 name="Oval 115">
                <a:extLst>
                  <a:ext uri="{FF2B5EF4-FFF2-40B4-BE49-F238E27FC236}">
                    <a16:creationId xmlns:a16="http://schemas.microsoft.com/office/drawing/2014/main" id="{998996B7-0968-443D-3FC1-0F4D71272B95}"/>
                  </a:ext>
                </a:extLst>
              </p:cNvPr>
              <p:cNvSpPr>
                <a:spLocks noChangeArrowheads="1"/>
              </p:cNvSpPr>
              <p:nvPr/>
            </p:nvSpPr>
            <p:spPr bwMode="auto">
              <a:xfrm>
                <a:off x="10647972" y="285220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 name="Oval 116">
                <a:extLst>
                  <a:ext uri="{FF2B5EF4-FFF2-40B4-BE49-F238E27FC236}">
                    <a16:creationId xmlns:a16="http://schemas.microsoft.com/office/drawing/2014/main" id="{89C7C941-D43E-0C44-FA3C-058F2D8B96FD}"/>
                  </a:ext>
                </a:extLst>
              </p:cNvPr>
              <p:cNvSpPr>
                <a:spLocks noChangeArrowheads="1"/>
              </p:cNvSpPr>
              <p:nvPr/>
            </p:nvSpPr>
            <p:spPr bwMode="auto">
              <a:xfrm>
                <a:off x="10717822" y="2852209"/>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 name="Oval 117">
                <a:extLst>
                  <a:ext uri="{FF2B5EF4-FFF2-40B4-BE49-F238E27FC236}">
                    <a16:creationId xmlns:a16="http://schemas.microsoft.com/office/drawing/2014/main" id="{7B899787-7486-2DFC-AE87-7AABCCF9D58D}"/>
                  </a:ext>
                </a:extLst>
              </p:cNvPr>
              <p:cNvSpPr>
                <a:spLocks noChangeArrowheads="1"/>
              </p:cNvSpPr>
              <p:nvPr/>
            </p:nvSpPr>
            <p:spPr bwMode="auto">
              <a:xfrm>
                <a:off x="10578122" y="2728384"/>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9" name="Oval 118">
                <a:extLst>
                  <a:ext uri="{FF2B5EF4-FFF2-40B4-BE49-F238E27FC236}">
                    <a16:creationId xmlns:a16="http://schemas.microsoft.com/office/drawing/2014/main" id="{A74DB136-AB78-76A8-5C4F-2BE22C57B6AE}"/>
                  </a:ext>
                </a:extLst>
              </p:cNvPr>
              <p:cNvSpPr>
                <a:spLocks noChangeArrowheads="1"/>
              </p:cNvSpPr>
              <p:nvPr/>
            </p:nvSpPr>
            <p:spPr bwMode="auto">
              <a:xfrm>
                <a:off x="10647972" y="2728384"/>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0" name="Oval 119">
                <a:extLst>
                  <a:ext uri="{FF2B5EF4-FFF2-40B4-BE49-F238E27FC236}">
                    <a16:creationId xmlns:a16="http://schemas.microsoft.com/office/drawing/2014/main" id="{EED5B3DE-A9CA-2FC5-78F2-029A9932A65B}"/>
                  </a:ext>
                </a:extLst>
              </p:cNvPr>
              <p:cNvSpPr>
                <a:spLocks noChangeArrowheads="1"/>
              </p:cNvSpPr>
              <p:nvPr/>
            </p:nvSpPr>
            <p:spPr bwMode="auto">
              <a:xfrm>
                <a:off x="10717822" y="2728384"/>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1" name="Oval 120">
                <a:extLst>
                  <a:ext uri="{FF2B5EF4-FFF2-40B4-BE49-F238E27FC236}">
                    <a16:creationId xmlns:a16="http://schemas.microsoft.com/office/drawing/2014/main" id="{0D10676D-46B4-635A-FBAF-58480A7DBB0A}"/>
                  </a:ext>
                </a:extLst>
              </p:cNvPr>
              <p:cNvSpPr>
                <a:spLocks noChangeArrowheads="1"/>
              </p:cNvSpPr>
              <p:nvPr/>
            </p:nvSpPr>
            <p:spPr bwMode="auto">
              <a:xfrm>
                <a:off x="10578122" y="260455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Oval 121">
                <a:extLst>
                  <a:ext uri="{FF2B5EF4-FFF2-40B4-BE49-F238E27FC236}">
                    <a16:creationId xmlns:a16="http://schemas.microsoft.com/office/drawing/2014/main" id="{009BA330-A885-346A-0836-819650F484FB}"/>
                  </a:ext>
                </a:extLst>
              </p:cNvPr>
              <p:cNvSpPr>
                <a:spLocks noChangeArrowheads="1"/>
              </p:cNvSpPr>
              <p:nvPr/>
            </p:nvSpPr>
            <p:spPr bwMode="auto">
              <a:xfrm>
                <a:off x="10647972" y="260455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3" name="Oval 122">
                <a:extLst>
                  <a:ext uri="{FF2B5EF4-FFF2-40B4-BE49-F238E27FC236}">
                    <a16:creationId xmlns:a16="http://schemas.microsoft.com/office/drawing/2014/main" id="{2A31E682-E6CB-E25F-AFC7-3E2D869BD6BB}"/>
                  </a:ext>
                </a:extLst>
              </p:cNvPr>
              <p:cNvSpPr>
                <a:spLocks noChangeArrowheads="1"/>
              </p:cNvSpPr>
              <p:nvPr/>
            </p:nvSpPr>
            <p:spPr bwMode="auto">
              <a:xfrm>
                <a:off x="10717822" y="2604559"/>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47" name="Group 46">
              <a:extLst>
                <a:ext uri="{FF2B5EF4-FFF2-40B4-BE49-F238E27FC236}">
                  <a16:creationId xmlns:a16="http://schemas.microsoft.com/office/drawing/2014/main" id="{4BFAEFCE-33EE-9BF2-6B4D-2C0A8E3805A8}"/>
                </a:ext>
              </a:extLst>
            </p:cNvPr>
            <p:cNvGrpSpPr/>
            <p:nvPr/>
          </p:nvGrpSpPr>
          <p:grpSpPr>
            <a:xfrm>
              <a:off x="10769356" y="3702533"/>
              <a:ext cx="385101" cy="385101"/>
              <a:chOff x="10573235" y="3563635"/>
              <a:chExt cx="385101" cy="385101"/>
            </a:xfrm>
          </p:grpSpPr>
          <p:pic>
            <p:nvPicPr>
              <p:cNvPr id="45" name="Graphic 44">
                <a:extLst>
                  <a:ext uri="{FF2B5EF4-FFF2-40B4-BE49-F238E27FC236}">
                    <a16:creationId xmlns:a16="http://schemas.microsoft.com/office/drawing/2014/main" id="{F14EFF03-9AF5-7853-F646-6642B1D97D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3235" y="3563635"/>
                <a:ext cx="385101" cy="385101"/>
              </a:xfrm>
              <a:prstGeom prst="rect">
                <a:avLst/>
              </a:prstGeom>
            </p:spPr>
          </p:pic>
          <p:sp>
            <p:nvSpPr>
              <p:cNvPr id="48" name="TextBox 47">
                <a:extLst>
                  <a:ext uri="{FF2B5EF4-FFF2-40B4-BE49-F238E27FC236}">
                    <a16:creationId xmlns:a16="http://schemas.microsoft.com/office/drawing/2014/main" id="{F188B8D8-F8BF-8A0D-6652-EE376A29E74B}"/>
                  </a:ext>
                </a:extLst>
              </p:cNvPr>
              <p:cNvSpPr txBox="1"/>
              <p:nvPr/>
            </p:nvSpPr>
            <p:spPr>
              <a:xfrm>
                <a:off x="10676732" y="3710498"/>
                <a:ext cx="178107" cy="136122"/>
              </a:xfrm>
              <a:prstGeom prst="rect">
                <a:avLst/>
              </a:prstGeom>
              <a:noFill/>
            </p:spPr>
            <p:txBody>
              <a:bodyPr wrap="square" lIns="0" tIns="0" rIns="0" bIns="0">
                <a:spAutoFit/>
              </a:bodyPr>
              <a:lstStyle/>
              <a:p>
                <a:pPr algn="ctr"/>
                <a:r>
                  <a:rPr lang="en-US" sz="1050">
                    <a:solidFill>
                      <a:schemeClr val="bg1"/>
                    </a:solidFill>
                    <a:latin typeface="+mj-lt"/>
                  </a:rPr>
                  <a:t>DB</a:t>
                </a:r>
                <a:endParaRPr lang="en-US" sz="1050"/>
              </a:p>
            </p:txBody>
          </p:sp>
        </p:grpSp>
        <p:sp>
          <p:nvSpPr>
            <p:cNvPr id="52" name="TextBox 51">
              <a:extLst>
                <a:ext uri="{FF2B5EF4-FFF2-40B4-BE49-F238E27FC236}">
                  <a16:creationId xmlns:a16="http://schemas.microsoft.com/office/drawing/2014/main" id="{4AB816B5-236D-ADB2-71DE-C1AB9B9EC5EF}"/>
                </a:ext>
              </a:extLst>
            </p:cNvPr>
            <p:cNvSpPr txBox="1"/>
            <p:nvPr/>
          </p:nvSpPr>
          <p:spPr>
            <a:xfrm>
              <a:off x="10513961" y="4137108"/>
              <a:ext cx="528828" cy="175014"/>
            </a:xfrm>
            <a:prstGeom prst="rect">
              <a:avLst/>
            </a:prstGeom>
            <a:noFill/>
          </p:spPr>
          <p:txBody>
            <a:bodyPr wrap="square" lIns="0" tIns="0" rIns="0" bIns="45720">
              <a:spAutoFit/>
            </a:bodyPr>
            <a:lstStyle/>
            <a:p>
              <a:pPr algn="ctr"/>
              <a:r>
                <a:rPr lang="en-US" sz="1050">
                  <a:solidFill>
                    <a:schemeClr val="accent1"/>
                  </a:solidFill>
                  <a:latin typeface="+mj-lt"/>
                </a:rPr>
                <a:t>East US</a:t>
              </a:r>
              <a:endParaRPr lang="en-US" sz="1050">
                <a:solidFill>
                  <a:schemeClr val="accent1"/>
                </a:solidFill>
              </a:endParaRPr>
            </a:p>
          </p:txBody>
        </p:sp>
        <p:grpSp>
          <p:nvGrpSpPr>
            <p:cNvPr id="55" name="Group 54">
              <a:extLst>
                <a:ext uri="{FF2B5EF4-FFF2-40B4-BE49-F238E27FC236}">
                  <a16:creationId xmlns:a16="http://schemas.microsoft.com/office/drawing/2014/main" id="{B445FEDF-3D2A-AEFE-7F8E-B6146F589525}"/>
                </a:ext>
              </a:extLst>
            </p:cNvPr>
            <p:cNvGrpSpPr/>
            <p:nvPr/>
          </p:nvGrpSpPr>
          <p:grpSpPr>
            <a:xfrm>
              <a:off x="8106722" y="3596304"/>
              <a:ext cx="495300" cy="495300"/>
              <a:chOff x="10547959" y="2566459"/>
              <a:chExt cx="495300" cy="495300"/>
            </a:xfrm>
          </p:grpSpPr>
          <p:sp>
            <p:nvSpPr>
              <p:cNvPr id="60" name="AutoShape 104">
                <a:extLst>
                  <a:ext uri="{FF2B5EF4-FFF2-40B4-BE49-F238E27FC236}">
                    <a16:creationId xmlns:a16="http://schemas.microsoft.com/office/drawing/2014/main" id="{4062A6D7-C76C-C959-3183-706A5F8C599A}"/>
                  </a:ext>
                </a:extLst>
              </p:cNvPr>
              <p:cNvSpPr>
                <a:spLocks noChangeAspect="1" noChangeArrowheads="1" noTextEdit="1"/>
              </p:cNvSpPr>
              <p:nvPr/>
            </p:nvSpPr>
            <p:spPr bwMode="auto">
              <a:xfrm>
                <a:off x="10547959" y="2566459"/>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07">
                <a:extLst>
                  <a:ext uri="{FF2B5EF4-FFF2-40B4-BE49-F238E27FC236}">
                    <a16:creationId xmlns:a16="http://schemas.microsoft.com/office/drawing/2014/main" id="{CAD25F96-62D9-54E4-7DC1-8A04E0F8CDFA}"/>
                  </a:ext>
                </a:extLst>
              </p:cNvPr>
              <p:cNvSpPr>
                <a:spLocks noChangeArrowheads="1"/>
              </p:cNvSpPr>
              <p:nvPr/>
            </p:nvSpPr>
            <p:spPr bwMode="auto">
              <a:xfrm>
                <a:off x="10547959" y="2582334"/>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2" name="Rectangle 108">
                <a:extLst>
                  <a:ext uri="{FF2B5EF4-FFF2-40B4-BE49-F238E27FC236}">
                    <a16:creationId xmlns:a16="http://schemas.microsoft.com/office/drawing/2014/main" id="{A11645BF-AA67-9E0B-0930-9D04894F79DE}"/>
                  </a:ext>
                </a:extLst>
              </p:cNvPr>
              <p:cNvSpPr>
                <a:spLocks noChangeArrowheads="1"/>
              </p:cNvSpPr>
              <p:nvPr/>
            </p:nvSpPr>
            <p:spPr bwMode="auto">
              <a:xfrm>
                <a:off x="10547959" y="2706159"/>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3" name="Rectangle 109">
                <a:extLst>
                  <a:ext uri="{FF2B5EF4-FFF2-40B4-BE49-F238E27FC236}">
                    <a16:creationId xmlns:a16="http://schemas.microsoft.com/office/drawing/2014/main" id="{BD88BCBF-C8C5-79DA-BE7E-11C0C0B69A89}"/>
                  </a:ext>
                </a:extLst>
              </p:cNvPr>
              <p:cNvSpPr>
                <a:spLocks noChangeArrowheads="1"/>
              </p:cNvSpPr>
              <p:nvPr/>
            </p:nvSpPr>
            <p:spPr bwMode="auto">
              <a:xfrm>
                <a:off x="10547959" y="2829984"/>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4" name="Rectangle 110">
                <a:extLst>
                  <a:ext uri="{FF2B5EF4-FFF2-40B4-BE49-F238E27FC236}">
                    <a16:creationId xmlns:a16="http://schemas.microsoft.com/office/drawing/2014/main" id="{7A2C182F-57F2-BCA4-CCF7-3C30F85BFECE}"/>
                  </a:ext>
                </a:extLst>
              </p:cNvPr>
              <p:cNvSpPr>
                <a:spLocks noChangeArrowheads="1"/>
              </p:cNvSpPr>
              <p:nvPr/>
            </p:nvSpPr>
            <p:spPr bwMode="auto">
              <a:xfrm>
                <a:off x="10547959" y="2953809"/>
                <a:ext cx="495300" cy="920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5" name="Oval 111">
                <a:extLst>
                  <a:ext uri="{FF2B5EF4-FFF2-40B4-BE49-F238E27FC236}">
                    <a16:creationId xmlns:a16="http://schemas.microsoft.com/office/drawing/2014/main" id="{493B2C49-0BB2-56EC-0479-4B876A2AADBC}"/>
                  </a:ext>
                </a:extLst>
              </p:cNvPr>
              <p:cNvSpPr>
                <a:spLocks noChangeArrowheads="1"/>
              </p:cNvSpPr>
              <p:nvPr/>
            </p:nvSpPr>
            <p:spPr bwMode="auto">
              <a:xfrm>
                <a:off x="10578122" y="2977622"/>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6" name="Oval 112">
                <a:extLst>
                  <a:ext uri="{FF2B5EF4-FFF2-40B4-BE49-F238E27FC236}">
                    <a16:creationId xmlns:a16="http://schemas.microsoft.com/office/drawing/2014/main" id="{13816643-F625-D872-D8BF-6A9255EDBDC9}"/>
                  </a:ext>
                </a:extLst>
              </p:cNvPr>
              <p:cNvSpPr>
                <a:spLocks noChangeArrowheads="1"/>
              </p:cNvSpPr>
              <p:nvPr/>
            </p:nvSpPr>
            <p:spPr bwMode="auto">
              <a:xfrm>
                <a:off x="10647972" y="2977622"/>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7" name="Oval 113">
                <a:extLst>
                  <a:ext uri="{FF2B5EF4-FFF2-40B4-BE49-F238E27FC236}">
                    <a16:creationId xmlns:a16="http://schemas.microsoft.com/office/drawing/2014/main" id="{2E0934D8-C785-4D01-AC90-FD7100193AE4}"/>
                  </a:ext>
                </a:extLst>
              </p:cNvPr>
              <p:cNvSpPr>
                <a:spLocks noChangeArrowheads="1"/>
              </p:cNvSpPr>
              <p:nvPr/>
            </p:nvSpPr>
            <p:spPr bwMode="auto">
              <a:xfrm>
                <a:off x="10717822" y="2977622"/>
                <a:ext cx="46038" cy="460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8" name="Oval 114">
                <a:extLst>
                  <a:ext uri="{FF2B5EF4-FFF2-40B4-BE49-F238E27FC236}">
                    <a16:creationId xmlns:a16="http://schemas.microsoft.com/office/drawing/2014/main" id="{9B085F75-5D99-A6D6-CC17-59CBFF29E853}"/>
                  </a:ext>
                </a:extLst>
              </p:cNvPr>
              <p:cNvSpPr>
                <a:spLocks noChangeArrowheads="1"/>
              </p:cNvSpPr>
              <p:nvPr/>
            </p:nvSpPr>
            <p:spPr bwMode="auto">
              <a:xfrm>
                <a:off x="10578122" y="285220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9" name="Oval 115">
                <a:extLst>
                  <a:ext uri="{FF2B5EF4-FFF2-40B4-BE49-F238E27FC236}">
                    <a16:creationId xmlns:a16="http://schemas.microsoft.com/office/drawing/2014/main" id="{3C452CAD-FEC1-B0FE-E14C-279D3BB36535}"/>
                  </a:ext>
                </a:extLst>
              </p:cNvPr>
              <p:cNvSpPr>
                <a:spLocks noChangeArrowheads="1"/>
              </p:cNvSpPr>
              <p:nvPr/>
            </p:nvSpPr>
            <p:spPr bwMode="auto">
              <a:xfrm>
                <a:off x="10647972" y="285220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0" name="Oval 116">
                <a:extLst>
                  <a:ext uri="{FF2B5EF4-FFF2-40B4-BE49-F238E27FC236}">
                    <a16:creationId xmlns:a16="http://schemas.microsoft.com/office/drawing/2014/main" id="{D86E8459-CFBC-9438-3BA5-C20EBC7FBE86}"/>
                  </a:ext>
                </a:extLst>
              </p:cNvPr>
              <p:cNvSpPr>
                <a:spLocks noChangeArrowheads="1"/>
              </p:cNvSpPr>
              <p:nvPr/>
            </p:nvSpPr>
            <p:spPr bwMode="auto">
              <a:xfrm>
                <a:off x="10717822" y="2852209"/>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1" name="Oval 117">
                <a:extLst>
                  <a:ext uri="{FF2B5EF4-FFF2-40B4-BE49-F238E27FC236}">
                    <a16:creationId xmlns:a16="http://schemas.microsoft.com/office/drawing/2014/main" id="{FADE5599-8E70-4DC4-890A-A38434A107AF}"/>
                  </a:ext>
                </a:extLst>
              </p:cNvPr>
              <p:cNvSpPr>
                <a:spLocks noChangeArrowheads="1"/>
              </p:cNvSpPr>
              <p:nvPr/>
            </p:nvSpPr>
            <p:spPr bwMode="auto">
              <a:xfrm>
                <a:off x="10578122" y="2728384"/>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2" name="Oval 118">
                <a:extLst>
                  <a:ext uri="{FF2B5EF4-FFF2-40B4-BE49-F238E27FC236}">
                    <a16:creationId xmlns:a16="http://schemas.microsoft.com/office/drawing/2014/main" id="{76946E91-9DC2-C09C-B060-D9ECE10BE94D}"/>
                  </a:ext>
                </a:extLst>
              </p:cNvPr>
              <p:cNvSpPr>
                <a:spLocks noChangeArrowheads="1"/>
              </p:cNvSpPr>
              <p:nvPr/>
            </p:nvSpPr>
            <p:spPr bwMode="auto">
              <a:xfrm>
                <a:off x="10647972" y="2728384"/>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3" name="Oval 119">
                <a:extLst>
                  <a:ext uri="{FF2B5EF4-FFF2-40B4-BE49-F238E27FC236}">
                    <a16:creationId xmlns:a16="http://schemas.microsoft.com/office/drawing/2014/main" id="{2A762B06-7E05-CECD-EC84-61F6CDAB2403}"/>
                  </a:ext>
                </a:extLst>
              </p:cNvPr>
              <p:cNvSpPr>
                <a:spLocks noChangeArrowheads="1"/>
              </p:cNvSpPr>
              <p:nvPr/>
            </p:nvSpPr>
            <p:spPr bwMode="auto">
              <a:xfrm>
                <a:off x="10717822" y="2728384"/>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4" name="Oval 120">
                <a:extLst>
                  <a:ext uri="{FF2B5EF4-FFF2-40B4-BE49-F238E27FC236}">
                    <a16:creationId xmlns:a16="http://schemas.microsoft.com/office/drawing/2014/main" id="{42123848-25FE-408D-BB88-4CEF4C825139}"/>
                  </a:ext>
                </a:extLst>
              </p:cNvPr>
              <p:cNvSpPr>
                <a:spLocks noChangeArrowheads="1"/>
              </p:cNvSpPr>
              <p:nvPr/>
            </p:nvSpPr>
            <p:spPr bwMode="auto">
              <a:xfrm>
                <a:off x="10578122" y="260455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5" name="Oval 121">
                <a:extLst>
                  <a:ext uri="{FF2B5EF4-FFF2-40B4-BE49-F238E27FC236}">
                    <a16:creationId xmlns:a16="http://schemas.microsoft.com/office/drawing/2014/main" id="{519E97C0-580E-936A-39A1-1F93F44696D1}"/>
                  </a:ext>
                </a:extLst>
              </p:cNvPr>
              <p:cNvSpPr>
                <a:spLocks noChangeArrowheads="1"/>
              </p:cNvSpPr>
              <p:nvPr/>
            </p:nvSpPr>
            <p:spPr bwMode="auto">
              <a:xfrm>
                <a:off x="10647972" y="2604559"/>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6" name="Oval 122">
                <a:extLst>
                  <a:ext uri="{FF2B5EF4-FFF2-40B4-BE49-F238E27FC236}">
                    <a16:creationId xmlns:a16="http://schemas.microsoft.com/office/drawing/2014/main" id="{461FD699-24D7-4D6E-07BC-157DD025980B}"/>
                  </a:ext>
                </a:extLst>
              </p:cNvPr>
              <p:cNvSpPr>
                <a:spLocks noChangeArrowheads="1"/>
              </p:cNvSpPr>
              <p:nvPr/>
            </p:nvSpPr>
            <p:spPr bwMode="auto">
              <a:xfrm>
                <a:off x="10717822" y="2604559"/>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56" name="Group 55">
              <a:extLst>
                <a:ext uri="{FF2B5EF4-FFF2-40B4-BE49-F238E27FC236}">
                  <a16:creationId xmlns:a16="http://schemas.microsoft.com/office/drawing/2014/main" id="{C8C8E9B7-F7B6-0C61-C813-E63CA720C32E}"/>
                </a:ext>
              </a:extLst>
            </p:cNvPr>
            <p:cNvGrpSpPr/>
            <p:nvPr/>
          </p:nvGrpSpPr>
          <p:grpSpPr>
            <a:xfrm>
              <a:off x="8356620" y="3702533"/>
              <a:ext cx="385101" cy="385101"/>
              <a:chOff x="10573235" y="3563635"/>
              <a:chExt cx="385101" cy="385101"/>
            </a:xfrm>
          </p:grpSpPr>
          <p:pic>
            <p:nvPicPr>
              <p:cNvPr id="58" name="Graphic 57">
                <a:extLst>
                  <a:ext uri="{FF2B5EF4-FFF2-40B4-BE49-F238E27FC236}">
                    <a16:creationId xmlns:a16="http://schemas.microsoft.com/office/drawing/2014/main" id="{B55EDF5B-B0C3-8CFC-DFF8-EAAD7F26C0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3235" y="3563635"/>
                <a:ext cx="385101" cy="385101"/>
              </a:xfrm>
              <a:prstGeom prst="rect">
                <a:avLst/>
              </a:prstGeom>
            </p:spPr>
          </p:pic>
          <p:sp>
            <p:nvSpPr>
              <p:cNvPr id="59" name="TextBox 58">
                <a:extLst>
                  <a:ext uri="{FF2B5EF4-FFF2-40B4-BE49-F238E27FC236}">
                    <a16:creationId xmlns:a16="http://schemas.microsoft.com/office/drawing/2014/main" id="{179FC309-AF0A-CC74-65E0-0C753BAA80CF}"/>
                  </a:ext>
                </a:extLst>
              </p:cNvPr>
              <p:cNvSpPr txBox="1"/>
              <p:nvPr/>
            </p:nvSpPr>
            <p:spPr>
              <a:xfrm>
                <a:off x="10676732" y="3710498"/>
                <a:ext cx="178107" cy="136122"/>
              </a:xfrm>
              <a:prstGeom prst="rect">
                <a:avLst/>
              </a:prstGeom>
              <a:noFill/>
            </p:spPr>
            <p:txBody>
              <a:bodyPr wrap="square" lIns="0" tIns="0" rIns="0" bIns="0">
                <a:spAutoFit/>
              </a:bodyPr>
              <a:lstStyle/>
              <a:p>
                <a:pPr algn="ctr"/>
                <a:r>
                  <a:rPr lang="en-US" sz="1050">
                    <a:solidFill>
                      <a:schemeClr val="bg1"/>
                    </a:solidFill>
                    <a:latin typeface="+mj-lt"/>
                  </a:rPr>
                  <a:t>DB</a:t>
                </a:r>
                <a:endParaRPr lang="en-US" sz="1050"/>
              </a:p>
            </p:txBody>
          </p:sp>
        </p:grpSp>
        <p:sp>
          <p:nvSpPr>
            <p:cNvPr id="57" name="TextBox 56">
              <a:extLst>
                <a:ext uri="{FF2B5EF4-FFF2-40B4-BE49-F238E27FC236}">
                  <a16:creationId xmlns:a16="http://schemas.microsoft.com/office/drawing/2014/main" id="{F005F158-02BB-4814-2A55-1E2B6F38FFA7}"/>
                </a:ext>
              </a:extLst>
            </p:cNvPr>
            <p:cNvSpPr txBox="1"/>
            <p:nvPr/>
          </p:nvSpPr>
          <p:spPr>
            <a:xfrm>
              <a:off x="8101225" y="4137108"/>
              <a:ext cx="528828" cy="175014"/>
            </a:xfrm>
            <a:prstGeom prst="rect">
              <a:avLst/>
            </a:prstGeom>
            <a:noFill/>
          </p:spPr>
          <p:txBody>
            <a:bodyPr wrap="square" lIns="0" tIns="0" rIns="0" bIns="45720">
              <a:spAutoFit/>
            </a:bodyPr>
            <a:lstStyle/>
            <a:p>
              <a:pPr algn="ctr"/>
              <a:r>
                <a:rPr lang="en-US" sz="1050">
                  <a:solidFill>
                    <a:schemeClr val="accent1"/>
                  </a:solidFill>
                  <a:latin typeface="+mj-lt"/>
                </a:rPr>
                <a:t>West US</a:t>
              </a:r>
              <a:endParaRPr lang="en-US" sz="1050">
                <a:solidFill>
                  <a:schemeClr val="accent1"/>
                </a:solidFill>
              </a:endParaRPr>
            </a:p>
          </p:txBody>
        </p:sp>
        <p:sp>
          <p:nvSpPr>
            <p:cNvPr id="84" name="Freeform: Shape 83">
              <a:extLst>
                <a:ext uri="{FF2B5EF4-FFF2-40B4-BE49-F238E27FC236}">
                  <a16:creationId xmlns:a16="http://schemas.microsoft.com/office/drawing/2014/main" id="{310296DE-8692-A0F4-877E-1E7C6DE048E5}"/>
                </a:ext>
              </a:extLst>
            </p:cNvPr>
            <p:cNvSpPr/>
            <p:nvPr/>
          </p:nvSpPr>
          <p:spPr>
            <a:xfrm>
              <a:off x="10714887" y="3232111"/>
              <a:ext cx="157251" cy="278990"/>
            </a:xfrm>
            <a:custGeom>
              <a:avLst/>
              <a:gdLst>
                <a:gd name="connsiteX0" fmla="*/ 123188 w 292347"/>
                <a:gd name="connsiteY0" fmla="*/ 288581 h 518674"/>
                <a:gd name="connsiteX1" fmla="*/ 6502 w 292347"/>
                <a:gd name="connsiteY1" fmla="*/ 288581 h 518674"/>
                <a:gd name="connsiteX2" fmla="*/ 0 w 292347"/>
                <a:gd name="connsiteY2" fmla="*/ 282697 h 518674"/>
                <a:gd name="connsiteX3" fmla="*/ 585 w 292347"/>
                <a:gd name="connsiteY3" fmla="*/ 280258 h 518674"/>
                <a:gd name="connsiteX4" fmla="*/ 140484 w 292347"/>
                <a:gd name="connsiteY4" fmla="*/ 3451 h 518674"/>
                <a:gd name="connsiteX5" fmla="*/ 146532 w 292347"/>
                <a:gd name="connsiteY5" fmla="*/ 5 h 518674"/>
                <a:gd name="connsiteX6" fmla="*/ 284545 w 292347"/>
                <a:gd name="connsiteY6" fmla="*/ 5 h 518674"/>
                <a:gd name="connsiteX7" fmla="*/ 291047 w 292347"/>
                <a:gd name="connsiteY7" fmla="*/ 5889 h 518674"/>
                <a:gd name="connsiteX8" fmla="*/ 289910 w 292347"/>
                <a:gd name="connsiteY8" fmla="*/ 9141 h 518674"/>
                <a:gd name="connsiteX9" fmla="*/ 125626 w 292347"/>
                <a:gd name="connsiteY9" fmla="*/ 225703 h 518674"/>
                <a:gd name="connsiteX10" fmla="*/ 285846 w 292347"/>
                <a:gd name="connsiteY10" fmla="*/ 225703 h 518674"/>
                <a:gd name="connsiteX11" fmla="*/ 292348 w 292347"/>
                <a:gd name="connsiteY11" fmla="*/ 231588 h 518674"/>
                <a:gd name="connsiteX12" fmla="*/ 290657 w 292347"/>
                <a:gd name="connsiteY12" fmla="*/ 235554 h 518674"/>
                <a:gd name="connsiteX13" fmla="*/ 24417 w 292347"/>
                <a:gd name="connsiteY13" fmla="*/ 512524 h 518674"/>
                <a:gd name="connsiteX14" fmla="*/ 12842 w 292347"/>
                <a:gd name="connsiteY14" fmla="*/ 506379 h 518674"/>
                <a:gd name="connsiteX15" fmla="*/ 12842 w 292347"/>
                <a:gd name="connsiteY15" fmla="*/ 506379 h 51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347" h="518674">
                  <a:moveTo>
                    <a:pt x="123188" y="288581"/>
                  </a:moveTo>
                  <a:lnTo>
                    <a:pt x="6502" y="288581"/>
                  </a:lnTo>
                  <a:cubicBezTo>
                    <a:pt x="3096" y="288711"/>
                    <a:pt x="209" y="286099"/>
                    <a:pt x="0" y="282697"/>
                  </a:cubicBezTo>
                  <a:cubicBezTo>
                    <a:pt x="1" y="281849"/>
                    <a:pt x="201" y="281014"/>
                    <a:pt x="585" y="280258"/>
                  </a:cubicBezTo>
                  <a:lnTo>
                    <a:pt x="140484" y="3451"/>
                  </a:lnTo>
                  <a:cubicBezTo>
                    <a:pt x="141698" y="1263"/>
                    <a:pt x="144030" y="-67"/>
                    <a:pt x="146532" y="5"/>
                  </a:cubicBezTo>
                  <a:lnTo>
                    <a:pt x="284545" y="5"/>
                  </a:lnTo>
                  <a:cubicBezTo>
                    <a:pt x="287952" y="-125"/>
                    <a:pt x="290839" y="2487"/>
                    <a:pt x="291047" y="5889"/>
                  </a:cubicBezTo>
                  <a:cubicBezTo>
                    <a:pt x="291034" y="7069"/>
                    <a:pt x="290635" y="8211"/>
                    <a:pt x="289910" y="9141"/>
                  </a:cubicBezTo>
                  <a:lnTo>
                    <a:pt x="125626" y="225703"/>
                  </a:lnTo>
                  <a:lnTo>
                    <a:pt x="285846" y="225703"/>
                  </a:lnTo>
                  <a:cubicBezTo>
                    <a:pt x="289253" y="225573"/>
                    <a:pt x="292140" y="228186"/>
                    <a:pt x="292348" y="231588"/>
                  </a:cubicBezTo>
                  <a:cubicBezTo>
                    <a:pt x="292322" y="233080"/>
                    <a:pt x="291717" y="234503"/>
                    <a:pt x="290657" y="235554"/>
                  </a:cubicBezTo>
                  <a:lnTo>
                    <a:pt x="24417" y="512524"/>
                  </a:lnTo>
                  <a:cubicBezTo>
                    <a:pt x="21913" y="514019"/>
                    <a:pt x="4129" y="528780"/>
                    <a:pt x="12842" y="506379"/>
                  </a:cubicBezTo>
                  <a:lnTo>
                    <a:pt x="12842" y="506379"/>
                  </a:lnTo>
                  <a:close/>
                </a:path>
              </a:pathLst>
            </a:custGeom>
            <a:solidFill>
              <a:schemeClr val="accent2"/>
            </a:solidFill>
            <a:ln w="32279" cap="flat">
              <a:noFill/>
              <a:prstDash val="solid"/>
              <a:miter/>
            </a:ln>
          </p:spPr>
          <p:txBody>
            <a:bodyPr rtlCol="0" anchor="ctr"/>
            <a:lstStyle/>
            <a:p>
              <a:endParaRPr lang="en-US" sz="2000"/>
            </a:p>
          </p:txBody>
        </p:sp>
        <p:sp>
          <p:nvSpPr>
            <p:cNvPr id="86" name="Shield_EA18" title="Icon of a shield">
              <a:extLst>
                <a:ext uri="{FF2B5EF4-FFF2-40B4-BE49-F238E27FC236}">
                  <a16:creationId xmlns:a16="http://schemas.microsoft.com/office/drawing/2014/main" id="{534DC9CC-7567-9408-3AB8-A5D3C115A402}"/>
                </a:ext>
              </a:extLst>
            </p:cNvPr>
            <p:cNvSpPr>
              <a:spLocks noChangeAspect="1"/>
            </p:cNvSpPr>
            <p:nvPr/>
          </p:nvSpPr>
          <p:spPr bwMode="auto">
            <a:xfrm>
              <a:off x="8212379" y="3158856"/>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322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87" name="check">
              <a:extLst>
                <a:ext uri="{FF2B5EF4-FFF2-40B4-BE49-F238E27FC236}">
                  <a16:creationId xmlns:a16="http://schemas.microsoft.com/office/drawing/2014/main" id="{2916F663-D2C0-EF35-6BA1-4FFCF44BDE8D}"/>
                </a:ext>
              </a:extLst>
            </p:cNvPr>
            <p:cNvSpPr>
              <a:spLocks noChangeAspect="1"/>
            </p:cNvSpPr>
            <p:nvPr/>
          </p:nvSpPr>
          <p:spPr bwMode="auto">
            <a:xfrm>
              <a:off x="8302750" y="3262575"/>
              <a:ext cx="156048" cy="11018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8" name="Connector: Elbow 87">
              <a:extLst>
                <a:ext uri="{FF2B5EF4-FFF2-40B4-BE49-F238E27FC236}">
                  <a16:creationId xmlns:a16="http://schemas.microsoft.com/office/drawing/2014/main" id="{F9CFBFCF-F506-8532-42D9-9B6F452B1417}"/>
                </a:ext>
              </a:extLst>
            </p:cNvPr>
            <p:cNvCxnSpPr>
              <a:stCxn id="52" idx="2"/>
              <a:endCxn id="57" idx="2"/>
            </p:cNvCxnSpPr>
            <p:nvPr/>
          </p:nvCxnSpPr>
          <p:spPr>
            <a:xfrm rot="5400000">
              <a:off x="9572007" y="3105754"/>
              <a:ext cx="10699" cy="2412736"/>
            </a:xfrm>
            <a:prstGeom prst="bentConnector3">
              <a:avLst>
                <a:gd name="adj1" fmla="val 180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402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588263" y="2576605"/>
            <a:ext cx="4256593" cy="984885"/>
          </a:xfrm>
        </p:spPr>
        <p:txBody>
          <a:bodyPr wrap="square" anchor="ctr">
            <a:spAutoFit/>
          </a:bodyPr>
          <a:lstStyle/>
          <a:p>
            <a:r>
              <a:rPr lang="en-US" sz="3200" dirty="0"/>
              <a:t>Azure builds on the core benefits of MySQL</a:t>
            </a:r>
          </a:p>
        </p:txBody>
      </p:sp>
      <p:sp>
        <p:nvSpPr>
          <p:cNvPr id="332" name="Rectangle 331">
            <a:extLst>
              <a:ext uri="{FF2B5EF4-FFF2-40B4-BE49-F238E27FC236}">
                <a16:creationId xmlns:a16="http://schemas.microsoft.com/office/drawing/2014/main" id="{05B15D7D-317C-47D0-B897-E3BDC3852F1A}"/>
              </a:ext>
            </a:extLst>
          </p:cNvPr>
          <p:cNvSpPr/>
          <p:nvPr/>
        </p:nvSpPr>
        <p:spPr>
          <a:xfrm>
            <a:off x="592864" y="3789410"/>
            <a:ext cx="5232561" cy="923330"/>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MySQL </a:t>
            </a:r>
            <a:b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t>is a fully managed, intelligent, </a:t>
            </a:r>
            <a:b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t>and scalable MySQL offering</a:t>
            </a:r>
          </a:p>
        </p:txBody>
      </p:sp>
      <p:sp>
        <p:nvSpPr>
          <p:cNvPr id="134" name="Rectangle 133">
            <a:extLst>
              <a:ext uri="{FF2B5EF4-FFF2-40B4-BE49-F238E27FC236}">
                <a16:creationId xmlns:a16="http://schemas.microsoft.com/office/drawing/2014/main" id="{5404AA04-5FC9-B6E6-F871-C2249F291F7D}"/>
              </a:ext>
            </a:extLst>
          </p:cNvPr>
          <p:cNvSpPr/>
          <p:nvPr/>
        </p:nvSpPr>
        <p:spPr bwMode="auto">
          <a:xfrm>
            <a:off x="6252852" y="2211714"/>
            <a:ext cx="1784564" cy="305949"/>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Compliance </a:t>
            </a:r>
          </a:p>
        </p:txBody>
      </p:sp>
      <p:sp>
        <p:nvSpPr>
          <p:cNvPr id="135" name="Rectangle 134">
            <a:extLst>
              <a:ext uri="{FF2B5EF4-FFF2-40B4-BE49-F238E27FC236}">
                <a16:creationId xmlns:a16="http://schemas.microsoft.com/office/drawing/2014/main" id="{CB903472-FBF0-1BE9-D639-BE71D633A403}"/>
              </a:ext>
            </a:extLst>
          </p:cNvPr>
          <p:cNvSpPr/>
          <p:nvPr/>
        </p:nvSpPr>
        <p:spPr bwMode="auto">
          <a:xfrm>
            <a:off x="7016463" y="1122925"/>
            <a:ext cx="1060046"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Intelligent performance</a:t>
            </a:r>
          </a:p>
        </p:txBody>
      </p:sp>
      <p:sp>
        <p:nvSpPr>
          <p:cNvPr id="131" name="Rectangle 130">
            <a:extLst>
              <a:ext uri="{FF2B5EF4-FFF2-40B4-BE49-F238E27FC236}">
                <a16:creationId xmlns:a16="http://schemas.microsoft.com/office/drawing/2014/main" id="{60D5DEF1-5B96-8579-15E9-BA071D877A25}"/>
              </a:ext>
            </a:extLst>
          </p:cNvPr>
          <p:cNvSpPr/>
          <p:nvPr/>
        </p:nvSpPr>
        <p:spPr bwMode="auto">
          <a:xfrm>
            <a:off x="9671965" y="975453"/>
            <a:ext cx="795549" cy="305949"/>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Security</a:t>
            </a:r>
          </a:p>
        </p:txBody>
      </p:sp>
      <p:sp>
        <p:nvSpPr>
          <p:cNvPr id="130" name="Rectangle 129">
            <a:extLst>
              <a:ext uri="{FF2B5EF4-FFF2-40B4-BE49-F238E27FC236}">
                <a16:creationId xmlns:a16="http://schemas.microsoft.com/office/drawing/2014/main" id="{50C21C05-1A66-F496-2D0B-1705D254589A}"/>
              </a:ext>
            </a:extLst>
          </p:cNvPr>
          <p:cNvSpPr/>
          <p:nvPr/>
        </p:nvSpPr>
        <p:spPr bwMode="auto">
          <a:xfrm>
            <a:off x="10085843" y="2113623"/>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Global </a:t>
            </a:r>
            <a:b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reach </a:t>
            </a:r>
          </a:p>
        </p:txBody>
      </p:sp>
      <p:sp>
        <p:nvSpPr>
          <p:cNvPr id="137" name="Rectangle 136">
            <a:extLst>
              <a:ext uri="{FF2B5EF4-FFF2-40B4-BE49-F238E27FC236}">
                <a16:creationId xmlns:a16="http://schemas.microsoft.com/office/drawing/2014/main" id="{E89E9C73-4AFF-DB95-751C-3CA7C4782A72}"/>
              </a:ext>
            </a:extLst>
          </p:cNvPr>
          <p:cNvSpPr/>
          <p:nvPr/>
        </p:nvSpPr>
        <p:spPr bwMode="auto">
          <a:xfrm>
            <a:off x="10085843" y="4153183"/>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Extension support </a:t>
            </a:r>
          </a:p>
        </p:txBody>
      </p:sp>
      <p:sp>
        <p:nvSpPr>
          <p:cNvPr id="136" name="Rectangle 135">
            <a:extLst>
              <a:ext uri="{FF2B5EF4-FFF2-40B4-BE49-F238E27FC236}">
                <a16:creationId xmlns:a16="http://schemas.microsoft.com/office/drawing/2014/main" id="{6E6AE976-A1B7-6367-C539-406AB946FCE6}"/>
              </a:ext>
            </a:extLst>
          </p:cNvPr>
          <p:cNvSpPr/>
          <p:nvPr/>
        </p:nvSpPr>
        <p:spPr bwMode="auto">
          <a:xfrm>
            <a:off x="9391590" y="5209238"/>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Easy ecosystem integration</a:t>
            </a:r>
          </a:p>
        </p:txBody>
      </p:sp>
      <p:sp>
        <p:nvSpPr>
          <p:cNvPr id="133" name="Rectangle 132">
            <a:extLst>
              <a:ext uri="{FF2B5EF4-FFF2-40B4-BE49-F238E27FC236}">
                <a16:creationId xmlns:a16="http://schemas.microsoft.com/office/drawing/2014/main" id="{1C6A78F7-5150-D9CC-3231-74088654566D}"/>
              </a:ext>
            </a:extLst>
          </p:cNvPr>
          <p:cNvSpPr/>
          <p:nvPr/>
        </p:nvSpPr>
        <p:spPr bwMode="auto">
          <a:xfrm>
            <a:off x="7172527" y="5209238"/>
            <a:ext cx="74791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Built-in HA</a:t>
            </a:r>
          </a:p>
        </p:txBody>
      </p:sp>
      <p:sp>
        <p:nvSpPr>
          <p:cNvPr id="132" name="Rectangle 131">
            <a:extLst>
              <a:ext uri="{FF2B5EF4-FFF2-40B4-BE49-F238E27FC236}">
                <a16:creationId xmlns:a16="http://schemas.microsoft.com/office/drawing/2014/main" id="{46FE4591-1A5E-00BA-92FC-FFAA91A2651D}"/>
              </a:ext>
            </a:extLst>
          </p:cNvPr>
          <p:cNvSpPr/>
          <p:nvPr/>
        </p:nvSpPr>
        <p:spPr bwMode="auto">
          <a:xfrm>
            <a:off x="6276858" y="4153183"/>
            <a:ext cx="731520"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Scale up </a:t>
            </a:r>
            <a:r>
              <a:rPr lang="en-US" sz="1400" b="1" dirty="0">
                <a:solidFill>
                  <a:srgbClr val="0078D7"/>
                </a:solidFill>
                <a:latin typeface="Segoe UI Semibold" charset="0"/>
                <a:ea typeface="Segoe UI Semibold" charset="0"/>
                <a:cs typeface="Segoe UI Semibold" charset="0"/>
              </a:rPr>
              <a:t>and</a:t>
            </a:r>
            <a:r>
              <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 out</a:t>
            </a:r>
          </a:p>
        </p:txBody>
      </p:sp>
      <p:grpSp>
        <p:nvGrpSpPr>
          <p:cNvPr id="12" name="Group 11">
            <a:extLst>
              <a:ext uri="{FF2B5EF4-FFF2-40B4-BE49-F238E27FC236}">
                <a16:creationId xmlns:a16="http://schemas.microsoft.com/office/drawing/2014/main" id="{A5DBEB44-B306-C9A9-79DD-6FACF7CE9212}"/>
              </a:ext>
              <a:ext uri="{C183D7F6-B498-43B3-948B-1728B52AA6E4}">
                <adec:decorative xmlns:adec="http://schemas.microsoft.com/office/drawing/2017/decorative" val="1"/>
              </a:ext>
            </a:extLst>
          </p:cNvPr>
          <p:cNvGrpSpPr/>
          <p:nvPr/>
        </p:nvGrpSpPr>
        <p:grpSpPr>
          <a:xfrm>
            <a:off x="7116725" y="1792900"/>
            <a:ext cx="3319092" cy="3319092"/>
            <a:chOff x="7116725" y="1792900"/>
            <a:chExt cx="3319092" cy="3319092"/>
          </a:xfrm>
        </p:grpSpPr>
        <p:sp>
          <p:nvSpPr>
            <p:cNvPr id="119" name="Oval 118">
              <a:extLst>
                <a:ext uri="{FF2B5EF4-FFF2-40B4-BE49-F238E27FC236}">
                  <a16:creationId xmlns:a16="http://schemas.microsoft.com/office/drawing/2014/main" id="{16E27D1F-AC94-3F25-D69F-91312A5D2511}"/>
                </a:ext>
                <a:ext uri="{C183D7F6-B498-43B3-948B-1728B52AA6E4}">
                  <adec:decorative xmlns:adec="http://schemas.microsoft.com/office/drawing/2017/decorative" val="1"/>
                </a:ext>
              </a:extLst>
            </p:cNvPr>
            <p:cNvSpPr/>
            <p:nvPr/>
          </p:nvSpPr>
          <p:spPr bwMode="auto">
            <a:xfrm>
              <a:off x="7116725" y="1792900"/>
              <a:ext cx="3319092" cy="3319092"/>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6DCE90AA-957D-84DE-1127-B05F4A403BEA}"/>
                </a:ext>
                <a:ext uri="{C183D7F6-B498-43B3-948B-1728B52AA6E4}">
                  <adec:decorative xmlns:adec="http://schemas.microsoft.com/office/drawing/2017/decorative" val="1"/>
                </a:ext>
              </a:extLst>
            </p:cNvPr>
            <p:cNvSpPr/>
            <p:nvPr/>
          </p:nvSpPr>
          <p:spPr bwMode="auto">
            <a:xfrm>
              <a:off x="7589418" y="2316468"/>
              <a:ext cx="2372878" cy="2372878"/>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0" name="TextBox 139">
            <a:extLst>
              <a:ext uri="{FF2B5EF4-FFF2-40B4-BE49-F238E27FC236}">
                <a16:creationId xmlns:a16="http://schemas.microsoft.com/office/drawing/2014/main" id="{2EC9597A-D707-7B01-4B1A-F2C23705282A}"/>
              </a:ext>
            </a:extLst>
          </p:cNvPr>
          <p:cNvSpPr txBox="1"/>
          <p:nvPr/>
        </p:nvSpPr>
        <p:spPr>
          <a:xfrm>
            <a:off x="7470171" y="2545764"/>
            <a:ext cx="812934" cy="307777"/>
          </a:xfrm>
          <a:prstGeom prst="rect">
            <a:avLst/>
          </a:prstGeom>
          <a:solidFill>
            <a:schemeClr val="accent1"/>
          </a:solidFill>
        </p:spPr>
        <p:txBody>
          <a:bodyPr wrap="square" lIns="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Web apps</a:t>
            </a:r>
          </a:p>
        </p:txBody>
      </p:sp>
      <p:sp>
        <p:nvSpPr>
          <p:cNvPr id="143" name="TextBox 142">
            <a:extLst>
              <a:ext uri="{FF2B5EF4-FFF2-40B4-BE49-F238E27FC236}">
                <a16:creationId xmlns:a16="http://schemas.microsoft.com/office/drawing/2014/main" id="{6AF5CF95-C919-9103-54E1-FCBF7C39F8B1}"/>
              </a:ext>
            </a:extLst>
          </p:cNvPr>
          <p:cNvSpPr txBox="1"/>
          <p:nvPr/>
        </p:nvSpPr>
        <p:spPr>
          <a:xfrm>
            <a:off x="8985569" y="2438042"/>
            <a:ext cx="1095974" cy="523220"/>
          </a:xfrm>
          <a:prstGeom prst="rect">
            <a:avLst/>
          </a:prstGeom>
          <a:solidFill>
            <a:schemeClr val="accent1"/>
          </a:solidFill>
        </p:spPr>
        <p:txBody>
          <a:bodyPr wrap="square" lIns="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LAMP stack apps</a:t>
            </a:r>
          </a:p>
        </p:txBody>
      </p:sp>
      <p:sp>
        <p:nvSpPr>
          <p:cNvPr id="141" name="TextBox 140">
            <a:extLst>
              <a:ext uri="{FF2B5EF4-FFF2-40B4-BE49-F238E27FC236}">
                <a16:creationId xmlns:a16="http://schemas.microsoft.com/office/drawing/2014/main" id="{8C077432-FB1D-CDD4-584E-D3958958E8DC}"/>
              </a:ext>
            </a:extLst>
          </p:cNvPr>
          <p:cNvSpPr txBox="1"/>
          <p:nvPr/>
        </p:nvSpPr>
        <p:spPr>
          <a:xfrm>
            <a:off x="7506863" y="3968972"/>
            <a:ext cx="989523" cy="523220"/>
          </a:xfrm>
          <a:prstGeom prst="rect">
            <a:avLst/>
          </a:prstGeom>
          <a:solidFill>
            <a:schemeClr val="accent1"/>
          </a:solidFill>
        </p:spPr>
        <p:txBody>
          <a:bodyPr wrap="square" lIns="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Gaming and mobile apps</a:t>
            </a:r>
          </a:p>
        </p:txBody>
      </p:sp>
      <p:sp>
        <p:nvSpPr>
          <p:cNvPr id="142" name="TextBox 141">
            <a:extLst>
              <a:ext uri="{FF2B5EF4-FFF2-40B4-BE49-F238E27FC236}">
                <a16:creationId xmlns:a16="http://schemas.microsoft.com/office/drawing/2014/main" id="{91FCEB71-FC88-540D-7538-64F6B2F3E74A}"/>
              </a:ext>
            </a:extLst>
          </p:cNvPr>
          <p:cNvSpPr txBox="1"/>
          <p:nvPr/>
        </p:nvSpPr>
        <p:spPr>
          <a:xfrm>
            <a:off x="9043961" y="3968972"/>
            <a:ext cx="989523" cy="523220"/>
          </a:xfrm>
          <a:prstGeom prst="rect">
            <a:avLst/>
          </a:prstGeom>
          <a:solidFill>
            <a:schemeClr val="accent1"/>
          </a:solidFill>
        </p:spPr>
        <p:txBody>
          <a:bodyPr wrap="square" lIns="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eCommerce apps </a:t>
            </a:r>
          </a:p>
        </p:txBody>
      </p:sp>
      <p:pic>
        <p:nvPicPr>
          <p:cNvPr id="13" name="Picture 5" descr="MySQL Server ">
            <a:extLst>
              <a:ext uri="{FF2B5EF4-FFF2-40B4-BE49-F238E27FC236}">
                <a16:creationId xmlns:a16="http://schemas.microsoft.com/office/drawing/2014/main" id="{4B940271-D258-45BA-B42C-D82D3208D4F4}"/>
              </a:ext>
            </a:extLst>
          </p:cNvPr>
          <p:cNvPicPr>
            <a:picLocks noChangeAspect="1"/>
          </p:cNvPicPr>
          <p:nvPr/>
        </p:nvPicPr>
        <p:blipFill>
          <a:blip r:embed="rId3"/>
          <a:stretch>
            <a:fillRect/>
          </a:stretch>
        </p:blipFill>
        <p:spPr>
          <a:xfrm>
            <a:off x="7858926" y="2993120"/>
            <a:ext cx="1834690" cy="918653"/>
          </a:xfrm>
          <a:prstGeom prst="rect">
            <a:avLst/>
          </a:prstGeom>
          <a:ln w="55033" cap="flat">
            <a:noFill/>
            <a:prstDash val="solid"/>
            <a:miter/>
          </a:ln>
          <a:effectLst>
            <a:glow rad="831453">
              <a:schemeClr val="accent2">
                <a:alpha val="18000"/>
              </a:schemeClr>
            </a:glow>
          </a:effectLst>
        </p:spPr>
      </p:pic>
      <p:sp>
        <p:nvSpPr>
          <p:cNvPr id="120" name="Oval 119">
            <a:extLst>
              <a:ext uri="{FF2B5EF4-FFF2-40B4-BE49-F238E27FC236}">
                <a16:creationId xmlns:a16="http://schemas.microsoft.com/office/drawing/2014/main" id="{8661332B-683F-B40C-BCE0-DC5CCD43370E}"/>
              </a:ext>
              <a:ext uri="{C183D7F6-B498-43B3-948B-1728B52AA6E4}">
                <adec:decorative xmlns:adec="http://schemas.microsoft.com/office/drawing/2017/decorative" val="1"/>
              </a:ext>
            </a:extLst>
          </p:cNvPr>
          <p:cNvSpPr/>
          <p:nvPr/>
        </p:nvSpPr>
        <p:spPr bwMode="auto">
          <a:xfrm>
            <a:off x="5775504" y="443041"/>
            <a:ext cx="5971918" cy="5971918"/>
          </a:xfrm>
          <a:prstGeom prst="ellipse">
            <a:avLst/>
          </a:prstGeom>
          <a:noFill/>
          <a:ln w="19050">
            <a:solidFill>
              <a:schemeClr val="accent4">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BA21139F-40FA-E121-08B6-FE30A1FA6324}"/>
              </a:ext>
              <a:ext uri="{C183D7F6-B498-43B3-948B-1728B52AA6E4}">
                <adec:decorative xmlns:adec="http://schemas.microsoft.com/office/drawing/2017/decorative" val="1"/>
              </a:ext>
            </a:extLst>
          </p:cNvPr>
          <p:cNvGrpSpPr/>
          <p:nvPr/>
        </p:nvGrpSpPr>
        <p:grpSpPr>
          <a:xfrm>
            <a:off x="11283919" y="2092317"/>
            <a:ext cx="624018" cy="624018"/>
            <a:chOff x="11283919" y="2092317"/>
            <a:chExt cx="624018" cy="624018"/>
          </a:xfrm>
        </p:grpSpPr>
        <p:sp useBgFill="1">
          <p:nvSpPr>
            <p:cNvPr id="121" name="Oval 120">
              <a:extLst>
                <a:ext uri="{FF2B5EF4-FFF2-40B4-BE49-F238E27FC236}">
                  <a16:creationId xmlns:a16="http://schemas.microsoft.com/office/drawing/2014/main" id="{8E4A3493-BA3D-3AEA-7A18-7734EC8D42E3}"/>
                </a:ext>
                <a:ext uri="{C183D7F6-B498-43B3-948B-1728B52AA6E4}">
                  <adec:decorative xmlns:adec="http://schemas.microsoft.com/office/drawing/2017/decorative" val="1"/>
                </a:ext>
              </a:extLst>
            </p:cNvPr>
            <p:cNvSpPr/>
            <p:nvPr/>
          </p:nvSpPr>
          <p:spPr bwMode="auto">
            <a:xfrm>
              <a:off x="11283919" y="2092317"/>
              <a:ext cx="624018" cy="62401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Group 154">
              <a:extLst>
                <a:ext uri="{FF2B5EF4-FFF2-40B4-BE49-F238E27FC236}">
                  <a16:creationId xmlns:a16="http://schemas.microsoft.com/office/drawing/2014/main" id="{93FFFC59-468D-C843-1D90-A9CADDF108C1}"/>
                </a:ext>
                <a:ext uri="{C183D7F6-B498-43B3-948B-1728B52AA6E4}">
                  <adec:decorative xmlns:adec="http://schemas.microsoft.com/office/drawing/2017/decorative" val="1"/>
                </a:ext>
              </a:extLst>
            </p:cNvPr>
            <p:cNvGrpSpPr>
              <a:grpSpLocks noChangeAspect="1"/>
            </p:cNvGrpSpPr>
            <p:nvPr/>
          </p:nvGrpSpPr>
          <p:grpSpPr bwMode="auto">
            <a:xfrm>
              <a:off x="11395662" y="2178773"/>
              <a:ext cx="388872" cy="390518"/>
              <a:chOff x="2420" y="2096"/>
              <a:chExt cx="236" cy="237"/>
            </a:xfrm>
            <a:solidFill>
              <a:srgbClr val="0078D4"/>
            </a:solidFill>
          </p:grpSpPr>
          <p:sp>
            <p:nvSpPr>
              <p:cNvPr id="249" name="Freeform 155">
                <a:extLst>
                  <a:ext uri="{FF2B5EF4-FFF2-40B4-BE49-F238E27FC236}">
                    <a16:creationId xmlns:a16="http://schemas.microsoft.com/office/drawing/2014/main" id="{656B8F50-DFFD-9616-6508-0BE1F4C9F5BF}"/>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0" name="Freeform 156">
                <a:extLst>
                  <a:ext uri="{FF2B5EF4-FFF2-40B4-BE49-F238E27FC236}">
                    <a16:creationId xmlns:a16="http://schemas.microsoft.com/office/drawing/2014/main" id="{ECF62D9B-C9B9-A372-1C2B-705C8C1FDABA}"/>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1" name="Freeform 157">
                <a:extLst>
                  <a:ext uri="{FF2B5EF4-FFF2-40B4-BE49-F238E27FC236}">
                    <a16:creationId xmlns:a16="http://schemas.microsoft.com/office/drawing/2014/main" id="{E66AE984-5BD8-3C97-71BE-B9FE62B7F1EC}"/>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2" name="Freeform 158">
                <a:extLst>
                  <a:ext uri="{FF2B5EF4-FFF2-40B4-BE49-F238E27FC236}">
                    <a16:creationId xmlns:a16="http://schemas.microsoft.com/office/drawing/2014/main" id="{8033AEEB-8D80-BAF1-9DA8-875715B3B19F}"/>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3" name="Freeform 159">
                <a:extLst>
                  <a:ext uri="{FF2B5EF4-FFF2-40B4-BE49-F238E27FC236}">
                    <a16:creationId xmlns:a16="http://schemas.microsoft.com/office/drawing/2014/main" id="{9B4527B5-FDC9-FFA5-EB57-00B2A58486D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4" name="Freeform 160">
                <a:extLst>
                  <a:ext uri="{FF2B5EF4-FFF2-40B4-BE49-F238E27FC236}">
                    <a16:creationId xmlns:a16="http://schemas.microsoft.com/office/drawing/2014/main" id="{0B085EDE-1491-D9BD-F493-744C63E31F8D}"/>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5" name="Freeform 161">
                <a:extLst>
                  <a:ext uri="{FF2B5EF4-FFF2-40B4-BE49-F238E27FC236}">
                    <a16:creationId xmlns:a16="http://schemas.microsoft.com/office/drawing/2014/main" id="{02254154-4AB1-7C3B-82CA-0C28112E213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6" name="Freeform 162">
                <a:extLst>
                  <a:ext uri="{FF2B5EF4-FFF2-40B4-BE49-F238E27FC236}">
                    <a16:creationId xmlns:a16="http://schemas.microsoft.com/office/drawing/2014/main" id="{E013BA67-EFB9-F837-461E-E841F34EAFAC}"/>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7" name="Freeform 163">
                <a:extLst>
                  <a:ext uri="{FF2B5EF4-FFF2-40B4-BE49-F238E27FC236}">
                    <a16:creationId xmlns:a16="http://schemas.microsoft.com/office/drawing/2014/main" id="{C23F8E67-7C5F-94F4-A639-5615A2DE4FF9}"/>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useBgFill="1">
        <p:nvSpPr>
          <p:cNvPr id="138" name="Oval 137">
            <a:extLst>
              <a:ext uri="{FF2B5EF4-FFF2-40B4-BE49-F238E27FC236}">
                <a16:creationId xmlns:a16="http://schemas.microsoft.com/office/drawing/2014/main" id="{DF31377C-5B74-69F7-5F51-9B949E636322}"/>
              </a:ext>
              <a:ext uri="{C183D7F6-B498-43B3-948B-1728B52AA6E4}">
                <adec:decorative xmlns:adec="http://schemas.microsoft.com/office/drawing/2017/decorative" val="1"/>
              </a:ext>
            </a:extLst>
          </p:cNvPr>
          <p:cNvSpPr/>
          <p:nvPr/>
        </p:nvSpPr>
        <p:spPr bwMode="auto">
          <a:xfrm>
            <a:off x="9762333" y="387362"/>
            <a:ext cx="624018" cy="62401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oup 124">
            <a:extLst>
              <a:ext uri="{FF2B5EF4-FFF2-40B4-BE49-F238E27FC236}">
                <a16:creationId xmlns:a16="http://schemas.microsoft.com/office/drawing/2014/main" id="{B9E78EA0-6F6E-8549-AFD4-981F312700C8}"/>
              </a:ext>
              <a:ext uri="{C183D7F6-B498-43B3-948B-1728B52AA6E4}">
                <adec:decorative xmlns:adec="http://schemas.microsoft.com/office/drawing/2017/decorative" val="1"/>
              </a:ext>
            </a:extLst>
          </p:cNvPr>
          <p:cNvGrpSpPr/>
          <p:nvPr/>
        </p:nvGrpSpPr>
        <p:grpSpPr>
          <a:xfrm>
            <a:off x="9877404" y="409127"/>
            <a:ext cx="384670" cy="474734"/>
            <a:chOff x="1980078" y="253998"/>
            <a:chExt cx="3830386" cy="4727197"/>
          </a:xfrm>
          <a:solidFill>
            <a:srgbClr val="3C3C41"/>
          </a:solidFill>
        </p:grpSpPr>
        <p:sp>
          <p:nvSpPr>
            <p:cNvPr id="258" name="Rectangle 27">
              <a:extLst>
                <a:ext uri="{FF2B5EF4-FFF2-40B4-BE49-F238E27FC236}">
                  <a16:creationId xmlns:a16="http://schemas.microsoft.com/office/drawing/2014/main" id="{9097F9F3-65DD-5152-A4FE-AF91BF2BF1B4}"/>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6" name="Freeform 29">
              <a:extLst>
                <a:ext uri="{FF2B5EF4-FFF2-40B4-BE49-F238E27FC236}">
                  <a16:creationId xmlns:a16="http://schemas.microsoft.com/office/drawing/2014/main" id="{5D029A9D-889B-F3ED-506A-2A8548779D48}"/>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7" name="Freeform 30">
              <a:extLst>
                <a:ext uri="{FF2B5EF4-FFF2-40B4-BE49-F238E27FC236}">
                  <a16:creationId xmlns:a16="http://schemas.microsoft.com/office/drawing/2014/main" id="{86AE3131-175D-F194-21AF-6321E0646F9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8" name="Freeform: Shape 110">
              <a:extLst>
                <a:ext uri="{FF2B5EF4-FFF2-40B4-BE49-F238E27FC236}">
                  <a16:creationId xmlns:a16="http://schemas.microsoft.com/office/drawing/2014/main" id="{6C969D71-4229-1BCC-FD7D-C188FEECB80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B438F70F-30FC-B140-CB45-B00EC7EB06D2}"/>
              </a:ext>
              <a:ext uri="{C183D7F6-B498-43B3-948B-1728B52AA6E4}">
                <adec:decorative xmlns:adec="http://schemas.microsoft.com/office/drawing/2017/decorative" val="1"/>
              </a:ext>
            </a:extLst>
          </p:cNvPr>
          <p:cNvGrpSpPr/>
          <p:nvPr/>
        </p:nvGrpSpPr>
        <p:grpSpPr>
          <a:xfrm>
            <a:off x="7152380" y="262512"/>
            <a:ext cx="802212" cy="802212"/>
            <a:chOff x="7152380" y="262512"/>
            <a:chExt cx="802212" cy="802212"/>
          </a:xfrm>
        </p:grpSpPr>
        <p:sp useBgFill="1">
          <p:nvSpPr>
            <p:cNvPr id="161" name="Oval 160">
              <a:extLst>
                <a:ext uri="{FF2B5EF4-FFF2-40B4-BE49-F238E27FC236}">
                  <a16:creationId xmlns:a16="http://schemas.microsoft.com/office/drawing/2014/main" id="{05D40E41-3389-09CF-3C04-FD0B857DF2F4}"/>
                </a:ext>
                <a:ext uri="{C183D7F6-B498-43B3-948B-1728B52AA6E4}">
                  <adec:decorative xmlns:adec="http://schemas.microsoft.com/office/drawing/2017/decorative" val="1"/>
                </a:ext>
              </a:extLst>
            </p:cNvPr>
            <p:cNvSpPr/>
            <p:nvPr/>
          </p:nvSpPr>
          <p:spPr bwMode="auto">
            <a:xfrm>
              <a:off x="7152380" y="262512"/>
              <a:ext cx="802212" cy="80221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2EBCC506-8E51-C2F2-F010-F24424A8F327}"/>
                </a:ext>
              </a:extLst>
            </p:cNvPr>
            <p:cNvGrpSpPr/>
            <p:nvPr/>
          </p:nvGrpSpPr>
          <p:grpSpPr>
            <a:xfrm>
              <a:off x="7237371" y="330357"/>
              <a:ext cx="618231" cy="718839"/>
              <a:chOff x="7273354" y="299674"/>
              <a:chExt cx="709464" cy="824919"/>
            </a:xfrm>
          </p:grpSpPr>
          <p:sp useBgFill="1">
            <p:nvSpPr>
              <p:cNvPr id="122" name="Oval 121">
                <a:extLst>
                  <a:ext uri="{FF2B5EF4-FFF2-40B4-BE49-F238E27FC236}">
                    <a16:creationId xmlns:a16="http://schemas.microsoft.com/office/drawing/2014/main" id="{83F7A299-30CE-F347-1D2F-BE183A298B0A}"/>
                  </a:ext>
                  <a:ext uri="{C183D7F6-B498-43B3-948B-1728B52AA6E4}">
                    <adec:decorative xmlns:adec="http://schemas.microsoft.com/office/drawing/2017/decorative" val="1"/>
                  </a:ext>
                </a:extLst>
              </p:cNvPr>
              <p:cNvSpPr/>
              <p:nvPr/>
            </p:nvSpPr>
            <p:spPr bwMode="auto">
              <a:xfrm>
                <a:off x="7273354" y="299674"/>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901923E9-EFBA-5DEC-079C-4C2337576089}"/>
                  </a:ext>
                  <a:ext uri="{C183D7F6-B498-43B3-948B-1728B52AA6E4}">
                    <adec:decorative xmlns:adec="http://schemas.microsoft.com/office/drawing/2017/decorative" val="1"/>
                  </a:ext>
                </a:extLst>
              </p:cNvPr>
              <p:cNvGrpSpPr/>
              <p:nvPr/>
            </p:nvGrpSpPr>
            <p:grpSpPr>
              <a:xfrm>
                <a:off x="7342453" y="330579"/>
                <a:ext cx="623661" cy="794014"/>
                <a:chOff x="5564487" y="2011543"/>
                <a:chExt cx="627334" cy="798693"/>
              </a:xfrm>
            </p:grpSpPr>
            <p:grpSp>
              <p:nvGrpSpPr>
                <p:cNvPr id="172" name="Group 331">
                  <a:extLst>
                    <a:ext uri="{FF2B5EF4-FFF2-40B4-BE49-F238E27FC236}">
                      <a16:creationId xmlns:a16="http://schemas.microsoft.com/office/drawing/2014/main" id="{BC29D073-00B4-5104-00F4-03468C20496C}"/>
                    </a:ext>
                  </a:extLst>
                </p:cNvPr>
                <p:cNvGrpSpPr>
                  <a:grpSpLocks noChangeAspect="1"/>
                </p:cNvGrpSpPr>
                <p:nvPr/>
              </p:nvGrpSpPr>
              <p:grpSpPr bwMode="auto">
                <a:xfrm>
                  <a:off x="5746228" y="2011543"/>
                  <a:ext cx="445593" cy="369899"/>
                  <a:chOff x="2204" y="2803"/>
                  <a:chExt cx="312" cy="259"/>
                </a:xfrm>
              </p:grpSpPr>
              <p:sp>
                <p:nvSpPr>
                  <p:cNvPr id="179" name="Freeform 332">
                    <a:extLst>
                      <a:ext uri="{FF2B5EF4-FFF2-40B4-BE49-F238E27FC236}">
                        <a16:creationId xmlns:a16="http://schemas.microsoft.com/office/drawing/2014/main" id="{1E61252F-18A5-5D5D-BED0-5BDD578C5C0C}"/>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333">
                    <a:extLst>
                      <a:ext uri="{FF2B5EF4-FFF2-40B4-BE49-F238E27FC236}">
                        <a16:creationId xmlns:a16="http://schemas.microsoft.com/office/drawing/2014/main" id="{35940DAB-2648-E0D2-A379-FC3C163AA04A}"/>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334">
                    <a:extLst>
                      <a:ext uri="{FF2B5EF4-FFF2-40B4-BE49-F238E27FC236}">
                        <a16:creationId xmlns:a16="http://schemas.microsoft.com/office/drawing/2014/main" id="{BEE0EAD6-3797-7AB8-DD65-838DD5BBFAC0}"/>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335">
                    <a:extLst>
                      <a:ext uri="{FF2B5EF4-FFF2-40B4-BE49-F238E27FC236}">
                        <a16:creationId xmlns:a16="http://schemas.microsoft.com/office/drawing/2014/main" id="{E00797E5-6D4B-C3E7-1258-D50866493A2F}"/>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336">
                    <a:extLst>
                      <a:ext uri="{FF2B5EF4-FFF2-40B4-BE49-F238E27FC236}">
                        <a16:creationId xmlns:a16="http://schemas.microsoft.com/office/drawing/2014/main" id="{82E3CD06-0055-B322-DEB9-736C98D9525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337">
                    <a:extLst>
                      <a:ext uri="{FF2B5EF4-FFF2-40B4-BE49-F238E27FC236}">
                        <a16:creationId xmlns:a16="http://schemas.microsoft.com/office/drawing/2014/main" id="{374EFED0-B5E2-2692-9120-C82A5BCFEBFB}"/>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Oval 338">
                    <a:extLst>
                      <a:ext uri="{FF2B5EF4-FFF2-40B4-BE49-F238E27FC236}">
                        <a16:creationId xmlns:a16="http://schemas.microsoft.com/office/drawing/2014/main" id="{9FCD9713-A4E6-A47D-FB9E-8408719A9BE5}"/>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339">
                    <a:extLst>
                      <a:ext uri="{FF2B5EF4-FFF2-40B4-BE49-F238E27FC236}">
                        <a16:creationId xmlns:a16="http://schemas.microsoft.com/office/drawing/2014/main" id="{4C1101F6-E47F-9D1C-BD40-FF97CB038393}"/>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4" name="Group 154">
                  <a:extLst>
                    <a:ext uri="{FF2B5EF4-FFF2-40B4-BE49-F238E27FC236}">
                      <a16:creationId xmlns:a16="http://schemas.microsoft.com/office/drawing/2014/main" id="{31943C91-E58B-3259-C3D9-A52B0F1B65E0}"/>
                    </a:ext>
                  </a:extLst>
                </p:cNvPr>
                <p:cNvGrpSpPr>
                  <a:grpSpLocks noChangeAspect="1"/>
                </p:cNvGrpSpPr>
                <p:nvPr/>
              </p:nvGrpSpPr>
              <p:grpSpPr bwMode="auto">
                <a:xfrm>
                  <a:off x="5564487" y="2314936"/>
                  <a:ext cx="357187" cy="495300"/>
                  <a:chOff x="1057" y="2781"/>
                  <a:chExt cx="225" cy="312"/>
                </a:xfrm>
              </p:grpSpPr>
              <p:sp>
                <p:nvSpPr>
                  <p:cNvPr id="175" name="Oval 155">
                    <a:extLst>
                      <a:ext uri="{FF2B5EF4-FFF2-40B4-BE49-F238E27FC236}">
                        <a16:creationId xmlns:a16="http://schemas.microsoft.com/office/drawing/2014/main" id="{89C5EA3D-9ACE-4A2E-F71A-0E368E68D722}"/>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156">
                    <a:extLst>
                      <a:ext uri="{FF2B5EF4-FFF2-40B4-BE49-F238E27FC236}">
                        <a16:creationId xmlns:a16="http://schemas.microsoft.com/office/drawing/2014/main" id="{14506BAD-6B99-4230-2126-EB3F3C5B20E7}"/>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157">
                    <a:extLst>
                      <a:ext uri="{FF2B5EF4-FFF2-40B4-BE49-F238E27FC236}">
                        <a16:creationId xmlns:a16="http://schemas.microsoft.com/office/drawing/2014/main" id="{4C27C3E0-56C9-FE98-68FF-594CAAB2AAB0}"/>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Freeform 158">
                    <a:extLst>
                      <a:ext uri="{FF2B5EF4-FFF2-40B4-BE49-F238E27FC236}">
                        <a16:creationId xmlns:a16="http://schemas.microsoft.com/office/drawing/2014/main" id="{7CC0F1F6-F419-1071-EF48-3F6FB0CF984C}"/>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grpSp>
        <p:nvGrpSpPr>
          <p:cNvPr id="6" name="Group 5">
            <a:extLst>
              <a:ext uri="{FF2B5EF4-FFF2-40B4-BE49-F238E27FC236}">
                <a16:creationId xmlns:a16="http://schemas.microsoft.com/office/drawing/2014/main" id="{98C797DE-0EE3-A74D-86EA-AB9F0D13F0CF}"/>
              </a:ext>
              <a:ext uri="{C183D7F6-B498-43B3-948B-1728B52AA6E4}">
                <adec:decorative xmlns:adec="http://schemas.microsoft.com/office/drawing/2017/decorative" val="1"/>
              </a:ext>
            </a:extLst>
          </p:cNvPr>
          <p:cNvGrpSpPr/>
          <p:nvPr/>
        </p:nvGrpSpPr>
        <p:grpSpPr>
          <a:xfrm>
            <a:off x="5546805" y="1961322"/>
            <a:ext cx="698852" cy="778368"/>
            <a:chOff x="5546805" y="1961322"/>
            <a:chExt cx="698852" cy="778368"/>
          </a:xfrm>
        </p:grpSpPr>
        <p:sp useBgFill="1">
          <p:nvSpPr>
            <p:cNvPr id="162" name="Oval 161">
              <a:extLst>
                <a:ext uri="{FF2B5EF4-FFF2-40B4-BE49-F238E27FC236}">
                  <a16:creationId xmlns:a16="http://schemas.microsoft.com/office/drawing/2014/main" id="{94C8CA5C-C745-B8A6-39F6-83ABB6DDDC82}"/>
                </a:ext>
                <a:ext uri="{C183D7F6-B498-43B3-948B-1728B52AA6E4}">
                  <adec:decorative xmlns:adec="http://schemas.microsoft.com/office/drawing/2017/decorative" val="1"/>
                </a:ext>
              </a:extLst>
            </p:cNvPr>
            <p:cNvSpPr/>
            <p:nvPr/>
          </p:nvSpPr>
          <p:spPr bwMode="auto">
            <a:xfrm>
              <a:off x="5546805" y="1961322"/>
              <a:ext cx="698852" cy="7783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93791748-0772-CFCF-D391-4745EF0B107B}"/>
                </a:ext>
                <a:ext uri="{C183D7F6-B498-43B3-948B-1728B52AA6E4}">
                  <adec:decorative xmlns:adec="http://schemas.microsoft.com/office/drawing/2017/decorative" val="1"/>
                </a:ext>
              </a:extLst>
            </p:cNvPr>
            <p:cNvGrpSpPr/>
            <p:nvPr/>
          </p:nvGrpSpPr>
          <p:grpSpPr>
            <a:xfrm>
              <a:off x="5752777" y="2087720"/>
              <a:ext cx="366140" cy="533812"/>
              <a:chOff x="728663" y="5668963"/>
              <a:chExt cx="339725" cy="495300"/>
            </a:xfrm>
          </p:grpSpPr>
          <p:sp>
            <p:nvSpPr>
              <p:cNvPr id="320" name="Rectangle 174">
                <a:extLst>
                  <a:ext uri="{FF2B5EF4-FFF2-40B4-BE49-F238E27FC236}">
                    <a16:creationId xmlns:a16="http://schemas.microsoft.com/office/drawing/2014/main" id="{C7B16049-A84A-4C94-2848-DD7AADFC5A73}"/>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3" name="Rectangle 175">
                <a:extLst>
                  <a:ext uri="{FF2B5EF4-FFF2-40B4-BE49-F238E27FC236}">
                    <a16:creationId xmlns:a16="http://schemas.microsoft.com/office/drawing/2014/main" id="{597D7EB3-3A99-A7BB-BF76-6FC2E6CBC142}"/>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5" name="Rectangle 176">
                <a:extLst>
                  <a:ext uri="{FF2B5EF4-FFF2-40B4-BE49-F238E27FC236}">
                    <a16:creationId xmlns:a16="http://schemas.microsoft.com/office/drawing/2014/main" id="{4E0008BD-41A3-DBD7-E529-B7E5474FFFDA}"/>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6" name="Rectangle 177">
                <a:extLst>
                  <a:ext uri="{FF2B5EF4-FFF2-40B4-BE49-F238E27FC236}">
                    <a16:creationId xmlns:a16="http://schemas.microsoft.com/office/drawing/2014/main" id="{EA142201-526D-3601-DA09-6E2F1B93324F}"/>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7" name="Rectangle 178">
                <a:extLst>
                  <a:ext uri="{FF2B5EF4-FFF2-40B4-BE49-F238E27FC236}">
                    <a16:creationId xmlns:a16="http://schemas.microsoft.com/office/drawing/2014/main" id="{E92DB146-7B25-7087-EBDC-2068BBB0A2D0}"/>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9" name="Rectangle 179">
                <a:extLst>
                  <a:ext uri="{FF2B5EF4-FFF2-40B4-BE49-F238E27FC236}">
                    <a16:creationId xmlns:a16="http://schemas.microsoft.com/office/drawing/2014/main" id="{21B77A34-D834-813B-A63A-59EE729F0FF4}"/>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0" name="Freeform 180">
                <a:extLst>
                  <a:ext uri="{FF2B5EF4-FFF2-40B4-BE49-F238E27FC236}">
                    <a16:creationId xmlns:a16="http://schemas.microsoft.com/office/drawing/2014/main" id="{33AD70AD-3E99-C110-5DC0-44CF567432CC}"/>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3" name="Freeform 181">
                <a:extLst>
                  <a:ext uri="{FF2B5EF4-FFF2-40B4-BE49-F238E27FC236}">
                    <a16:creationId xmlns:a16="http://schemas.microsoft.com/office/drawing/2014/main" id="{1CDCE116-5BD2-16E8-98D3-B0755009C616}"/>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BA57FDEE-C636-D49B-3EC4-B18A98A25F54}"/>
              </a:ext>
              <a:ext uri="{C183D7F6-B498-43B3-948B-1728B52AA6E4}">
                <adec:decorative xmlns:adec="http://schemas.microsoft.com/office/drawing/2017/decorative" val="1"/>
              </a:ext>
            </a:extLst>
          </p:cNvPr>
          <p:cNvGrpSpPr/>
          <p:nvPr/>
        </p:nvGrpSpPr>
        <p:grpSpPr>
          <a:xfrm>
            <a:off x="5495008" y="4045245"/>
            <a:ext cx="778368" cy="778368"/>
            <a:chOff x="5495008" y="4045245"/>
            <a:chExt cx="778368" cy="778368"/>
          </a:xfrm>
        </p:grpSpPr>
        <p:sp useBgFill="1">
          <p:nvSpPr>
            <p:cNvPr id="163" name="Oval 162">
              <a:extLst>
                <a:ext uri="{FF2B5EF4-FFF2-40B4-BE49-F238E27FC236}">
                  <a16:creationId xmlns:a16="http://schemas.microsoft.com/office/drawing/2014/main" id="{606572E2-86CE-2E9A-4863-17280DAABAD5}"/>
                </a:ext>
                <a:ext uri="{C183D7F6-B498-43B3-948B-1728B52AA6E4}">
                  <adec:decorative xmlns:adec="http://schemas.microsoft.com/office/drawing/2017/decorative" val="1"/>
                </a:ext>
              </a:extLst>
            </p:cNvPr>
            <p:cNvSpPr/>
            <p:nvPr/>
          </p:nvSpPr>
          <p:spPr bwMode="auto">
            <a:xfrm>
              <a:off x="5495008" y="4045245"/>
              <a:ext cx="778368" cy="7783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DEAAAE52-EA62-4C2C-2536-AFA627FEBD6F}"/>
                </a:ext>
                <a:ext uri="{C183D7F6-B498-43B3-948B-1728B52AA6E4}">
                  <adec:decorative xmlns:adec="http://schemas.microsoft.com/office/drawing/2017/decorative" val="1"/>
                </a:ext>
              </a:extLst>
            </p:cNvPr>
            <p:cNvGrpSpPr/>
            <p:nvPr/>
          </p:nvGrpSpPr>
          <p:grpSpPr>
            <a:xfrm>
              <a:off x="5607522" y="4150238"/>
              <a:ext cx="545789" cy="533812"/>
              <a:chOff x="6881862" y="6994173"/>
              <a:chExt cx="1124603" cy="1099924"/>
            </a:xfrm>
          </p:grpSpPr>
          <p:sp useBgFill="1">
            <p:nvSpPr>
              <p:cNvPr id="299" name="Oval 298">
                <a:extLst>
                  <a:ext uri="{FF2B5EF4-FFF2-40B4-BE49-F238E27FC236}">
                    <a16:creationId xmlns:a16="http://schemas.microsoft.com/office/drawing/2014/main" id="{78170039-DA71-C6F9-6C0A-8E57ADFDF295}"/>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0" name="Group 184">
                <a:extLst>
                  <a:ext uri="{FF2B5EF4-FFF2-40B4-BE49-F238E27FC236}">
                    <a16:creationId xmlns:a16="http://schemas.microsoft.com/office/drawing/2014/main" id="{6CC0D96D-6154-6631-6DA6-5A51E5C28E8A}"/>
                  </a:ext>
                </a:extLst>
              </p:cNvPr>
              <p:cNvGrpSpPr>
                <a:grpSpLocks noChangeAspect="1"/>
              </p:cNvGrpSpPr>
              <p:nvPr/>
            </p:nvGrpSpPr>
            <p:grpSpPr bwMode="auto">
              <a:xfrm>
                <a:off x="6881862" y="6994173"/>
                <a:ext cx="1124603" cy="1099924"/>
                <a:chOff x="2197" y="2783"/>
                <a:chExt cx="319" cy="312"/>
              </a:xfrm>
            </p:grpSpPr>
            <p:sp>
              <p:nvSpPr>
                <p:cNvPr id="309" name="Freeform 185">
                  <a:extLst>
                    <a:ext uri="{FF2B5EF4-FFF2-40B4-BE49-F238E27FC236}">
                      <a16:creationId xmlns:a16="http://schemas.microsoft.com/office/drawing/2014/main" id="{57DBFD4B-58B6-252D-D1FC-9909C8A5C0B9}"/>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Freeform 186">
                  <a:extLst>
                    <a:ext uri="{FF2B5EF4-FFF2-40B4-BE49-F238E27FC236}">
                      <a16:creationId xmlns:a16="http://schemas.microsoft.com/office/drawing/2014/main" id="{C3555932-A779-BC6E-5799-B78FF1517157}"/>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Freeform 187">
                  <a:extLst>
                    <a:ext uri="{FF2B5EF4-FFF2-40B4-BE49-F238E27FC236}">
                      <a16:creationId xmlns:a16="http://schemas.microsoft.com/office/drawing/2014/main" id="{52F49EE1-05FB-3BF0-A42B-4B11D3EE19C3}"/>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9" name="Freeform 188">
                  <a:extLst>
                    <a:ext uri="{FF2B5EF4-FFF2-40B4-BE49-F238E27FC236}">
                      <a16:creationId xmlns:a16="http://schemas.microsoft.com/office/drawing/2014/main" id="{375E8788-E749-FA0F-4FF2-FF93F7AE8403}"/>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01" name="Group 146">
                <a:extLst>
                  <a:ext uri="{FF2B5EF4-FFF2-40B4-BE49-F238E27FC236}">
                    <a16:creationId xmlns:a16="http://schemas.microsoft.com/office/drawing/2014/main" id="{662B1BC1-2B49-784C-4AAE-85E44F091FBD}"/>
                  </a:ext>
                </a:extLst>
              </p:cNvPr>
              <p:cNvGrpSpPr>
                <a:grpSpLocks noChangeAspect="1"/>
              </p:cNvGrpSpPr>
              <p:nvPr/>
            </p:nvGrpSpPr>
            <p:grpSpPr bwMode="auto">
              <a:xfrm>
                <a:off x="7242102" y="7312360"/>
                <a:ext cx="404122" cy="463551"/>
                <a:chOff x="430" y="2783"/>
                <a:chExt cx="272" cy="312"/>
              </a:xfrm>
            </p:grpSpPr>
            <p:sp>
              <p:nvSpPr>
                <p:cNvPr id="302" name="Rectangle 147">
                  <a:extLst>
                    <a:ext uri="{FF2B5EF4-FFF2-40B4-BE49-F238E27FC236}">
                      <a16:creationId xmlns:a16="http://schemas.microsoft.com/office/drawing/2014/main" id="{E3794605-303D-755C-6EF5-F02CCAC148C3}"/>
                    </a:ext>
                  </a:extLst>
                </p:cNvPr>
                <p:cNvSpPr>
                  <a:spLocks noChangeArrowheads="1"/>
                </p:cNvSpPr>
                <p:nvPr/>
              </p:nvSpPr>
              <p:spPr bwMode="auto">
                <a:xfrm>
                  <a:off x="430" y="3027"/>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3" name="Rectangle 148">
                  <a:extLst>
                    <a:ext uri="{FF2B5EF4-FFF2-40B4-BE49-F238E27FC236}">
                      <a16:creationId xmlns:a16="http://schemas.microsoft.com/office/drawing/2014/main" id="{15A23F8D-A41A-755C-7983-231BB6A2C30B}"/>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4" name="Rectangle 149">
                  <a:extLst>
                    <a:ext uri="{FF2B5EF4-FFF2-40B4-BE49-F238E27FC236}">
                      <a16:creationId xmlns:a16="http://schemas.microsoft.com/office/drawing/2014/main" id="{A9A04182-E1B7-96F6-C770-88334A044B61}"/>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5" name="Rectangle 150">
                  <a:extLst>
                    <a:ext uri="{FF2B5EF4-FFF2-40B4-BE49-F238E27FC236}">
                      <a16:creationId xmlns:a16="http://schemas.microsoft.com/office/drawing/2014/main" id="{9730F1C3-9F82-F5EE-B3C1-275B4FEEA4C5}"/>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6" name="Rectangle 151">
                  <a:extLst>
                    <a:ext uri="{FF2B5EF4-FFF2-40B4-BE49-F238E27FC236}">
                      <a16:creationId xmlns:a16="http://schemas.microsoft.com/office/drawing/2014/main" id="{6F149681-D341-3F95-7625-CA763B15D1C4}"/>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7" name="Rectangle 152">
                  <a:extLst>
                    <a:ext uri="{FF2B5EF4-FFF2-40B4-BE49-F238E27FC236}">
                      <a16:creationId xmlns:a16="http://schemas.microsoft.com/office/drawing/2014/main" id="{A13530FF-CF65-2E47-9AE3-28CE396AAC47}"/>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0D5AF48D-4D05-4287-62DE-FE91D3D06624}"/>
              </a:ext>
              <a:ext uri="{C183D7F6-B498-43B3-948B-1728B52AA6E4}">
                <adec:decorative xmlns:adec="http://schemas.microsoft.com/office/drawing/2017/decorative" val="1"/>
              </a:ext>
            </a:extLst>
          </p:cNvPr>
          <p:cNvGrpSpPr/>
          <p:nvPr/>
        </p:nvGrpSpPr>
        <p:grpSpPr>
          <a:xfrm>
            <a:off x="6526372" y="5730630"/>
            <a:ext cx="2033280" cy="943322"/>
            <a:chOff x="6526372" y="5623904"/>
            <a:chExt cx="2033280" cy="943322"/>
          </a:xfrm>
        </p:grpSpPr>
        <p:sp useBgFill="1">
          <p:nvSpPr>
            <p:cNvPr id="164" name="Oval 163">
              <a:extLst>
                <a:ext uri="{FF2B5EF4-FFF2-40B4-BE49-F238E27FC236}">
                  <a16:creationId xmlns:a16="http://schemas.microsoft.com/office/drawing/2014/main" id="{31F6E76D-897F-FFE3-3536-78F91552764A}"/>
                </a:ext>
                <a:ext uri="{C183D7F6-B498-43B3-948B-1728B52AA6E4}">
                  <adec:decorative xmlns:adec="http://schemas.microsoft.com/office/drawing/2017/decorative" val="1"/>
                </a:ext>
              </a:extLst>
            </p:cNvPr>
            <p:cNvSpPr/>
            <p:nvPr/>
          </p:nvSpPr>
          <p:spPr bwMode="auto">
            <a:xfrm>
              <a:off x="6526372" y="5623904"/>
              <a:ext cx="2033280" cy="9433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009BEC6F-5C78-AC7A-35FD-D4A55C7F431E}"/>
                </a:ext>
              </a:extLst>
            </p:cNvPr>
            <p:cNvGrpSpPr/>
            <p:nvPr/>
          </p:nvGrpSpPr>
          <p:grpSpPr>
            <a:xfrm>
              <a:off x="6948509" y="5855691"/>
              <a:ext cx="1195955" cy="466671"/>
              <a:chOff x="6343022" y="5852636"/>
              <a:chExt cx="1195955" cy="466671"/>
            </a:xfrm>
          </p:grpSpPr>
          <p:grpSp>
            <p:nvGrpSpPr>
              <p:cNvPr id="187" name="Group 386">
                <a:extLst>
                  <a:ext uri="{FF2B5EF4-FFF2-40B4-BE49-F238E27FC236}">
                    <a16:creationId xmlns:a16="http://schemas.microsoft.com/office/drawing/2014/main" id="{B0304AA4-5192-B772-7624-C0FC7C0F98FF}"/>
                  </a:ext>
                </a:extLst>
              </p:cNvPr>
              <p:cNvGrpSpPr>
                <a:grpSpLocks noChangeAspect="1"/>
              </p:cNvGrpSpPr>
              <p:nvPr/>
            </p:nvGrpSpPr>
            <p:grpSpPr bwMode="auto">
              <a:xfrm>
                <a:off x="6916748" y="5852636"/>
                <a:ext cx="622229" cy="466671"/>
                <a:chOff x="7014" y="2816"/>
                <a:chExt cx="312" cy="234"/>
              </a:xfrm>
            </p:grpSpPr>
            <p:sp>
              <p:nvSpPr>
                <p:cNvPr id="237" name="AutoShape 385">
                  <a:extLst>
                    <a:ext uri="{FF2B5EF4-FFF2-40B4-BE49-F238E27FC236}">
                      <a16:creationId xmlns:a16="http://schemas.microsoft.com/office/drawing/2014/main" id="{2CA18985-81FB-FE47-F104-E6699A35DB7C}"/>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8" name="Rectangle 387">
                  <a:extLst>
                    <a:ext uri="{FF2B5EF4-FFF2-40B4-BE49-F238E27FC236}">
                      <a16:creationId xmlns:a16="http://schemas.microsoft.com/office/drawing/2014/main" id="{B838DE2A-4725-8BC6-D8A0-3297AEEA43B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9" name="Rectangle 388">
                  <a:extLst>
                    <a:ext uri="{FF2B5EF4-FFF2-40B4-BE49-F238E27FC236}">
                      <a16:creationId xmlns:a16="http://schemas.microsoft.com/office/drawing/2014/main" id="{0DB097D1-8A43-43BE-B69F-B6EBF456CC98}"/>
                    </a:ext>
                  </a:extLst>
                </p:cNvPr>
                <p:cNvSpPr>
                  <a:spLocks noChangeArrowheads="1"/>
                </p:cNvSpPr>
                <p:nvPr/>
              </p:nvSpPr>
              <p:spPr bwMode="auto">
                <a:xfrm>
                  <a:off x="7014" y="2816"/>
                  <a:ext cx="312"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0" name="Oval 389">
                  <a:extLst>
                    <a:ext uri="{FF2B5EF4-FFF2-40B4-BE49-F238E27FC236}">
                      <a16:creationId xmlns:a16="http://schemas.microsoft.com/office/drawing/2014/main" id="{47B1B2FA-1391-D4BB-B948-04679F4B8AB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1" name="Oval 390">
                  <a:extLst>
                    <a:ext uri="{FF2B5EF4-FFF2-40B4-BE49-F238E27FC236}">
                      <a16:creationId xmlns:a16="http://schemas.microsoft.com/office/drawing/2014/main" id="{10960FE7-B6F2-B567-0DED-F3A6CC12E5A3}"/>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2" name="Oval 391">
                  <a:extLst>
                    <a:ext uri="{FF2B5EF4-FFF2-40B4-BE49-F238E27FC236}">
                      <a16:creationId xmlns:a16="http://schemas.microsoft.com/office/drawing/2014/main" id="{8086DDB9-C7FC-A1F7-2CE0-30001F3B57D4}"/>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3" name="Rectangle 392">
                  <a:extLst>
                    <a:ext uri="{FF2B5EF4-FFF2-40B4-BE49-F238E27FC236}">
                      <a16:creationId xmlns:a16="http://schemas.microsoft.com/office/drawing/2014/main" id="{FB1CCB39-F700-DCBD-12A9-565C2B36AF27}"/>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4" name="Rectangle 393">
                  <a:extLst>
                    <a:ext uri="{FF2B5EF4-FFF2-40B4-BE49-F238E27FC236}">
                      <a16:creationId xmlns:a16="http://schemas.microsoft.com/office/drawing/2014/main" id="{57859BF4-5296-E099-F10A-687556C43C55}"/>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5" name="Rectangle 394">
                  <a:extLst>
                    <a:ext uri="{FF2B5EF4-FFF2-40B4-BE49-F238E27FC236}">
                      <a16:creationId xmlns:a16="http://schemas.microsoft.com/office/drawing/2014/main" id="{C36F9D6C-91B7-F790-105C-85A6BED80D7C}"/>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6" name="Rectangle 395">
                  <a:extLst>
                    <a:ext uri="{FF2B5EF4-FFF2-40B4-BE49-F238E27FC236}">
                      <a16:creationId xmlns:a16="http://schemas.microsoft.com/office/drawing/2014/main" id="{8DA4A13A-3202-B42B-D46D-32BEE77BDB4E}"/>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7" name="Rectangle 396">
                  <a:extLst>
                    <a:ext uri="{FF2B5EF4-FFF2-40B4-BE49-F238E27FC236}">
                      <a16:creationId xmlns:a16="http://schemas.microsoft.com/office/drawing/2014/main" id="{6B089F99-7123-7481-6C84-565F283A1C4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8" name="Rectangle 397">
                  <a:extLst>
                    <a:ext uri="{FF2B5EF4-FFF2-40B4-BE49-F238E27FC236}">
                      <a16:creationId xmlns:a16="http://schemas.microsoft.com/office/drawing/2014/main" id="{0377079D-56C5-DFB1-EE43-A33EC8F24368}"/>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93" name="Group 235">
                <a:extLst>
                  <a:ext uri="{FF2B5EF4-FFF2-40B4-BE49-F238E27FC236}">
                    <a16:creationId xmlns:a16="http://schemas.microsoft.com/office/drawing/2014/main" id="{F9CCED8E-A22A-0979-2E47-4289EFE0A976}"/>
                  </a:ext>
                </a:extLst>
              </p:cNvPr>
              <p:cNvGrpSpPr>
                <a:grpSpLocks noChangeAspect="1"/>
              </p:cNvGrpSpPr>
              <p:nvPr/>
            </p:nvGrpSpPr>
            <p:grpSpPr bwMode="auto">
              <a:xfrm>
                <a:off x="6343022" y="5852636"/>
                <a:ext cx="419712" cy="462720"/>
                <a:chOff x="5822" y="2781"/>
                <a:chExt cx="283" cy="312"/>
              </a:xfrm>
            </p:grpSpPr>
            <p:sp>
              <p:nvSpPr>
                <p:cNvPr id="194" name="Rectangle 236">
                  <a:extLst>
                    <a:ext uri="{FF2B5EF4-FFF2-40B4-BE49-F238E27FC236}">
                      <a16:creationId xmlns:a16="http://schemas.microsoft.com/office/drawing/2014/main" id="{702825EC-B6DF-E073-5468-614A08BE71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Rectangle 237">
                  <a:extLst>
                    <a:ext uri="{FF2B5EF4-FFF2-40B4-BE49-F238E27FC236}">
                      <a16:creationId xmlns:a16="http://schemas.microsoft.com/office/drawing/2014/main" id="{2A1E6436-3B1F-2962-B081-BE34CE392027}"/>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Rectangle 238">
                  <a:extLst>
                    <a:ext uri="{FF2B5EF4-FFF2-40B4-BE49-F238E27FC236}">
                      <a16:creationId xmlns:a16="http://schemas.microsoft.com/office/drawing/2014/main" id="{BB4FB5E6-0A41-4DEF-CF84-CDA85A5BCBEB}"/>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Oval 239">
                  <a:extLst>
                    <a:ext uri="{FF2B5EF4-FFF2-40B4-BE49-F238E27FC236}">
                      <a16:creationId xmlns:a16="http://schemas.microsoft.com/office/drawing/2014/main" id="{856386A5-0D36-D7E3-9D22-D2DE85A27B54}"/>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Oval 240">
                  <a:extLst>
                    <a:ext uri="{FF2B5EF4-FFF2-40B4-BE49-F238E27FC236}">
                      <a16:creationId xmlns:a16="http://schemas.microsoft.com/office/drawing/2014/main" id="{547A616B-FC09-69D4-38FE-63E0799BB144}"/>
                    </a:ext>
                  </a:extLst>
                </p:cNvPr>
                <p:cNvSpPr>
                  <a:spLocks noChangeArrowheads="1"/>
                </p:cNvSpPr>
                <p:nvPr/>
              </p:nvSpPr>
              <p:spPr bwMode="auto">
                <a:xfrm>
                  <a:off x="5934" y="2979"/>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Oval 241">
                  <a:extLst>
                    <a:ext uri="{FF2B5EF4-FFF2-40B4-BE49-F238E27FC236}">
                      <a16:creationId xmlns:a16="http://schemas.microsoft.com/office/drawing/2014/main" id="{7A530993-4029-8A9F-0412-665AAC94D0C2}"/>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AA4A932E-97E8-0CD3-C673-9ABDD807C9F5}"/>
              </a:ext>
              <a:ext uri="{C183D7F6-B498-43B3-948B-1728B52AA6E4}">
                <adec:decorative xmlns:adec="http://schemas.microsoft.com/office/drawing/2017/decorative" val="1"/>
              </a:ext>
            </a:extLst>
          </p:cNvPr>
          <p:cNvGrpSpPr/>
          <p:nvPr/>
        </p:nvGrpSpPr>
        <p:grpSpPr>
          <a:xfrm>
            <a:off x="11262794" y="4092553"/>
            <a:ext cx="722866" cy="624018"/>
            <a:chOff x="11262794" y="4092553"/>
            <a:chExt cx="722866" cy="624018"/>
          </a:xfrm>
        </p:grpSpPr>
        <p:sp useBgFill="1">
          <p:nvSpPr>
            <p:cNvPr id="167" name="Oval 166">
              <a:extLst>
                <a:ext uri="{FF2B5EF4-FFF2-40B4-BE49-F238E27FC236}">
                  <a16:creationId xmlns:a16="http://schemas.microsoft.com/office/drawing/2014/main" id="{FC525B7B-BF2D-1401-CEC8-EA884B5B73D0}"/>
                </a:ext>
                <a:ext uri="{C183D7F6-B498-43B3-948B-1728B52AA6E4}">
                  <adec:decorative xmlns:adec="http://schemas.microsoft.com/office/drawing/2017/decorative" val="1"/>
                </a:ext>
              </a:extLst>
            </p:cNvPr>
            <p:cNvSpPr/>
            <p:nvPr/>
          </p:nvSpPr>
          <p:spPr bwMode="auto">
            <a:xfrm>
              <a:off x="11262794" y="4092553"/>
              <a:ext cx="624018" cy="62401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6ACDE37C-191D-ACD5-1C0F-54EF19A4E468}"/>
                </a:ext>
                <a:ext uri="{C183D7F6-B498-43B3-948B-1728B52AA6E4}">
                  <adec:decorative xmlns:adec="http://schemas.microsoft.com/office/drawing/2017/decorative" val="1"/>
                </a:ext>
              </a:extLst>
            </p:cNvPr>
            <p:cNvGrpSpPr/>
            <p:nvPr/>
          </p:nvGrpSpPr>
          <p:grpSpPr>
            <a:xfrm>
              <a:off x="11402935" y="4111967"/>
              <a:ext cx="582725" cy="492524"/>
              <a:chOff x="11269751" y="4257072"/>
              <a:chExt cx="752982" cy="636426"/>
            </a:xfrm>
          </p:grpSpPr>
          <p:sp useBgFill="1">
            <p:nvSpPr>
              <p:cNvPr id="144" name="Rectangle 143">
                <a:extLst>
                  <a:ext uri="{FF2B5EF4-FFF2-40B4-BE49-F238E27FC236}">
                    <a16:creationId xmlns:a16="http://schemas.microsoft.com/office/drawing/2014/main" id="{2BFE26F7-23EB-A87B-5318-BB569FA80456}"/>
                  </a:ext>
                </a:extLst>
              </p:cNvPr>
              <p:cNvSpPr/>
              <p:nvPr/>
            </p:nvSpPr>
            <p:spPr bwMode="auto">
              <a:xfrm>
                <a:off x="11366465" y="4276871"/>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34F9A868-7A35-3CA2-14CF-62B368A097B0}"/>
                  </a:ext>
                </a:extLst>
              </p:cNvPr>
              <p:cNvGrpSpPr/>
              <p:nvPr/>
            </p:nvGrpSpPr>
            <p:grpSpPr>
              <a:xfrm>
                <a:off x="11269751" y="4257072"/>
                <a:ext cx="752982" cy="636426"/>
                <a:chOff x="9489939" y="2392277"/>
                <a:chExt cx="1298176" cy="1097229"/>
              </a:xfrm>
            </p:grpSpPr>
            <p:grpSp>
              <p:nvGrpSpPr>
                <p:cNvPr id="146" name="Group 198">
                  <a:extLst>
                    <a:ext uri="{FF2B5EF4-FFF2-40B4-BE49-F238E27FC236}">
                      <a16:creationId xmlns:a16="http://schemas.microsoft.com/office/drawing/2014/main" id="{5014D0E3-C7AC-9D8D-A816-3EDEE8A3BDCC}"/>
                    </a:ext>
                  </a:extLst>
                </p:cNvPr>
                <p:cNvGrpSpPr>
                  <a:grpSpLocks noChangeAspect="1"/>
                </p:cNvGrpSpPr>
                <p:nvPr/>
              </p:nvGrpSpPr>
              <p:grpSpPr bwMode="auto">
                <a:xfrm>
                  <a:off x="10167500" y="2392277"/>
                  <a:ext cx="620615" cy="620615"/>
                  <a:chOff x="3411" y="2781"/>
                  <a:chExt cx="312" cy="312"/>
                </a:xfrm>
              </p:grpSpPr>
              <p:sp>
                <p:nvSpPr>
                  <p:cNvPr id="153" name="Freeform 199">
                    <a:extLst>
                      <a:ext uri="{FF2B5EF4-FFF2-40B4-BE49-F238E27FC236}">
                        <a16:creationId xmlns:a16="http://schemas.microsoft.com/office/drawing/2014/main" id="{0136D3E5-2AA7-3E24-2203-2ED45E257D40}"/>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200">
                    <a:extLst>
                      <a:ext uri="{FF2B5EF4-FFF2-40B4-BE49-F238E27FC236}">
                        <a16:creationId xmlns:a16="http://schemas.microsoft.com/office/drawing/2014/main" id="{0EDB0088-336A-2E0D-5216-FF4BAB44946B}"/>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201">
                    <a:extLst>
                      <a:ext uri="{FF2B5EF4-FFF2-40B4-BE49-F238E27FC236}">
                        <a16:creationId xmlns:a16="http://schemas.microsoft.com/office/drawing/2014/main" id="{6BE85688-6701-CD18-8663-737803E56DB4}"/>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202">
                    <a:extLst>
                      <a:ext uri="{FF2B5EF4-FFF2-40B4-BE49-F238E27FC236}">
                        <a16:creationId xmlns:a16="http://schemas.microsoft.com/office/drawing/2014/main" id="{F895C618-8B31-93F2-7DD2-C7CA30DDA399}"/>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203">
                    <a:extLst>
                      <a:ext uri="{FF2B5EF4-FFF2-40B4-BE49-F238E27FC236}">
                        <a16:creationId xmlns:a16="http://schemas.microsoft.com/office/drawing/2014/main" id="{B9D36A1B-98E6-4937-1AAA-71649726B909}"/>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204">
                    <a:extLst>
                      <a:ext uri="{FF2B5EF4-FFF2-40B4-BE49-F238E27FC236}">
                        <a16:creationId xmlns:a16="http://schemas.microsoft.com/office/drawing/2014/main" id="{D63EAACD-318F-F97B-B775-7CB403281AE5}"/>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205">
                    <a:extLst>
                      <a:ext uri="{FF2B5EF4-FFF2-40B4-BE49-F238E27FC236}">
                        <a16:creationId xmlns:a16="http://schemas.microsoft.com/office/drawing/2014/main" id="{27C018CF-A6F0-C0FB-37B1-E13CC1C79724}"/>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0" name="Freeform 206">
                    <a:extLst>
                      <a:ext uri="{FF2B5EF4-FFF2-40B4-BE49-F238E27FC236}">
                        <a16:creationId xmlns:a16="http://schemas.microsoft.com/office/drawing/2014/main" id="{4A4D3694-429C-6677-FA82-F24700060248}"/>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5" name="Freeform 207">
                    <a:extLst>
                      <a:ext uri="{FF2B5EF4-FFF2-40B4-BE49-F238E27FC236}">
                        <a16:creationId xmlns:a16="http://schemas.microsoft.com/office/drawing/2014/main" id="{3C46075C-75A8-330E-016F-E785E591D1EF}"/>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Freeform 208">
                    <a:extLst>
                      <a:ext uri="{FF2B5EF4-FFF2-40B4-BE49-F238E27FC236}">
                        <a16:creationId xmlns:a16="http://schemas.microsoft.com/office/drawing/2014/main" id="{A28E8367-B15C-5B36-F028-442503B81D62}"/>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C559C8B4-53B0-3648-AF8E-27F1F674E525}"/>
                    </a:ext>
                  </a:extLst>
                </p:cNvPr>
                <p:cNvGrpSpPr/>
                <p:nvPr/>
              </p:nvGrpSpPr>
              <p:grpSpPr>
                <a:xfrm>
                  <a:off x="9489939" y="2870895"/>
                  <a:ext cx="641495" cy="618611"/>
                  <a:chOff x="10314712" y="4338982"/>
                  <a:chExt cx="762657" cy="735451"/>
                </a:xfrm>
              </p:grpSpPr>
              <p:sp>
                <p:nvSpPr>
                  <p:cNvPr id="148" name="Freeform 235">
                    <a:extLst>
                      <a:ext uri="{FF2B5EF4-FFF2-40B4-BE49-F238E27FC236}">
                        <a16:creationId xmlns:a16="http://schemas.microsoft.com/office/drawing/2014/main" id="{1E64A05D-3A30-C89E-70F7-7BFDA8CB6459}"/>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C43F10E7-6D45-3446-17B5-CE80F92A110D}"/>
                      </a:ext>
                    </a:extLst>
                  </p:cNvPr>
                  <p:cNvGrpSpPr/>
                  <p:nvPr/>
                </p:nvGrpSpPr>
                <p:grpSpPr>
                  <a:xfrm>
                    <a:off x="10512944" y="4338982"/>
                    <a:ext cx="564425" cy="549073"/>
                    <a:chOff x="11002179" y="3188824"/>
                    <a:chExt cx="564425" cy="549073"/>
                  </a:xfrm>
                </p:grpSpPr>
                <p:sp>
                  <p:nvSpPr>
                    <p:cNvPr id="150" name="Rectangle 33">
                      <a:extLst>
                        <a:ext uri="{FF2B5EF4-FFF2-40B4-BE49-F238E27FC236}">
                          <a16:creationId xmlns:a16="http://schemas.microsoft.com/office/drawing/2014/main" id="{51E550D3-C2A9-5638-C244-35DEA688E6BD}"/>
                        </a:ext>
                      </a:extLst>
                    </p:cNvPr>
                    <p:cNvSpPr>
                      <a:spLocks noChangeArrowheads="1"/>
                    </p:cNvSpPr>
                    <p:nvPr/>
                  </p:nvSpPr>
                  <p:spPr bwMode="auto">
                    <a:xfrm>
                      <a:off x="11476132" y="3188824"/>
                      <a:ext cx="90472" cy="30261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1" name="Rectangle 34">
                      <a:extLst>
                        <a:ext uri="{FF2B5EF4-FFF2-40B4-BE49-F238E27FC236}">
                          <a16:creationId xmlns:a16="http://schemas.microsoft.com/office/drawing/2014/main" id="{9312B92F-4E95-DB81-D6DE-63D323F10757}"/>
                        </a:ext>
                      </a:extLst>
                    </p:cNvPr>
                    <p:cNvSpPr>
                      <a:spLocks noChangeArrowheads="1"/>
                    </p:cNvSpPr>
                    <p:nvPr/>
                  </p:nvSpPr>
                  <p:spPr bwMode="auto">
                    <a:xfrm>
                      <a:off x="11254754" y="3188824"/>
                      <a:ext cx="302614" cy="9359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2" name="Freeform 39">
                      <a:extLst>
                        <a:ext uri="{FF2B5EF4-FFF2-40B4-BE49-F238E27FC236}">
                          <a16:creationId xmlns:a16="http://schemas.microsoft.com/office/drawing/2014/main" id="{8BF3F8B1-FF9C-2D12-E5E6-8B38948FB714}"/>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grpSp>
      <p:grpSp>
        <p:nvGrpSpPr>
          <p:cNvPr id="9" name="Group 8">
            <a:extLst>
              <a:ext uri="{FF2B5EF4-FFF2-40B4-BE49-F238E27FC236}">
                <a16:creationId xmlns:a16="http://schemas.microsoft.com/office/drawing/2014/main" id="{808C5105-914A-4836-F7ED-81E5911C3702}"/>
              </a:ext>
              <a:ext uri="{C183D7F6-B498-43B3-948B-1728B52AA6E4}">
                <adec:decorative xmlns:adec="http://schemas.microsoft.com/office/drawing/2017/decorative" val="1"/>
              </a:ext>
            </a:extLst>
          </p:cNvPr>
          <p:cNvGrpSpPr/>
          <p:nvPr/>
        </p:nvGrpSpPr>
        <p:grpSpPr>
          <a:xfrm>
            <a:off x="9526402" y="5824855"/>
            <a:ext cx="1040880" cy="624018"/>
            <a:chOff x="9563049" y="5811121"/>
            <a:chExt cx="1040880" cy="624018"/>
          </a:xfrm>
        </p:grpSpPr>
        <p:sp useBgFill="1">
          <p:nvSpPr>
            <p:cNvPr id="168" name="Oval 167">
              <a:extLst>
                <a:ext uri="{FF2B5EF4-FFF2-40B4-BE49-F238E27FC236}">
                  <a16:creationId xmlns:a16="http://schemas.microsoft.com/office/drawing/2014/main" id="{7B819B9D-23B5-CFEA-5BDF-08CE9FA719E4}"/>
                </a:ext>
                <a:ext uri="{C183D7F6-B498-43B3-948B-1728B52AA6E4}">
                  <adec:decorative xmlns:adec="http://schemas.microsoft.com/office/drawing/2017/decorative" val="1"/>
                </a:ext>
              </a:extLst>
            </p:cNvPr>
            <p:cNvSpPr/>
            <p:nvPr/>
          </p:nvSpPr>
          <p:spPr bwMode="auto">
            <a:xfrm>
              <a:off x="9780627" y="5811121"/>
              <a:ext cx="624018" cy="62401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6" name="Picture 5">
              <a:extLst>
                <a:ext uri="{FF2B5EF4-FFF2-40B4-BE49-F238E27FC236}">
                  <a16:creationId xmlns:a16="http://schemas.microsoft.com/office/drawing/2014/main" id="{B90DFEB0-70C1-9900-1002-89D7A7FE9041}"/>
                </a:ext>
              </a:extLst>
            </p:cNvPr>
            <p:cNvPicPr>
              <a:picLocks noChangeAspect="1"/>
            </p:cNvPicPr>
            <p:nvPr/>
          </p:nvPicPr>
          <p:blipFill>
            <a:blip r:embed="rId3"/>
            <a:stretch>
              <a:fillRect/>
            </a:stretch>
          </p:blipFill>
          <p:spPr>
            <a:xfrm>
              <a:off x="9563049" y="5822564"/>
              <a:ext cx="1040880" cy="566165"/>
            </a:xfrm>
            <a:prstGeom prst="rect">
              <a:avLst/>
            </a:prstGeom>
          </p:spPr>
        </p:pic>
      </p:grpSp>
    </p:spTree>
    <p:extLst>
      <p:ext uri="{BB962C8B-B14F-4D97-AF65-F5344CB8AC3E}">
        <p14:creationId xmlns:p14="http://schemas.microsoft.com/office/powerpoint/2010/main" val="111187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E6F0-7073-4404-9804-1BC541FD3C9B}"/>
              </a:ext>
            </a:extLst>
          </p:cNvPr>
          <p:cNvSpPr>
            <a:spLocks noGrp="1"/>
          </p:cNvSpPr>
          <p:nvPr>
            <p:ph type="title"/>
          </p:nvPr>
        </p:nvSpPr>
        <p:spPr/>
        <p:txBody>
          <a:bodyPr>
            <a:normAutofit/>
          </a:bodyPr>
          <a:lstStyle/>
          <a:p>
            <a:r>
              <a:rPr lang="en-US" sz="3200" dirty="0"/>
              <a:t>Geo-Redundant Backup workflow</a:t>
            </a:r>
          </a:p>
        </p:txBody>
      </p:sp>
      <p:grpSp>
        <p:nvGrpSpPr>
          <p:cNvPr id="5" name="Group 4">
            <a:extLst>
              <a:ext uri="{FF2B5EF4-FFF2-40B4-BE49-F238E27FC236}">
                <a16:creationId xmlns:a16="http://schemas.microsoft.com/office/drawing/2014/main" id="{63394D07-0657-2B44-B953-D702EE3C41F0}"/>
              </a:ext>
              <a:ext uri="{C183D7F6-B498-43B3-948B-1728B52AA6E4}">
                <adec:decorative xmlns:adec="http://schemas.microsoft.com/office/drawing/2017/decorative" val="1"/>
              </a:ext>
            </a:extLst>
          </p:cNvPr>
          <p:cNvGrpSpPr/>
          <p:nvPr/>
        </p:nvGrpSpPr>
        <p:grpSpPr>
          <a:xfrm>
            <a:off x="410175" y="1120876"/>
            <a:ext cx="11441087" cy="5399195"/>
            <a:chOff x="424145" y="1120876"/>
            <a:chExt cx="11441087" cy="5399195"/>
          </a:xfrm>
        </p:grpSpPr>
        <p:sp>
          <p:nvSpPr>
            <p:cNvPr id="6" name="Rectangle 5">
              <a:extLst>
                <a:ext uri="{FF2B5EF4-FFF2-40B4-BE49-F238E27FC236}">
                  <a16:creationId xmlns:a16="http://schemas.microsoft.com/office/drawing/2014/main" id="{BB2957AE-7485-4E41-979D-3280832E4D5E}"/>
                </a:ext>
              </a:extLst>
            </p:cNvPr>
            <p:cNvSpPr/>
            <p:nvPr/>
          </p:nvSpPr>
          <p:spPr bwMode="auto">
            <a:xfrm>
              <a:off x="424145" y="1121875"/>
              <a:ext cx="5618515"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Region – East US </a:t>
              </a:r>
            </a:p>
          </p:txBody>
        </p:sp>
        <p:sp>
          <p:nvSpPr>
            <p:cNvPr id="46" name="Rectangle 45">
              <a:extLst>
                <a:ext uri="{FF2B5EF4-FFF2-40B4-BE49-F238E27FC236}">
                  <a16:creationId xmlns:a16="http://schemas.microsoft.com/office/drawing/2014/main" id="{DEF0A10B-676F-4418-9AA0-60B729BD6BBA}"/>
                </a:ext>
              </a:extLst>
            </p:cNvPr>
            <p:cNvSpPr/>
            <p:nvPr/>
          </p:nvSpPr>
          <p:spPr>
            <a:xfrm>
              <a:off x="520736" y="1637071"/>
              <a:ext cx="4620976" cy="3318387"/>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D4865C6C-CC1F-49F9-BF3D-BE8A32D08DE5}"/>
                </a:ext>
              </a:extLst>
            </p:cNvPr>
            <p:cNvGrpSpPr/>
            <p:nvPr/>
          </p:nvGrpSpPr>
          <p:grpSpPr>
            <a:xfrm>
              <a:off x="2588077" y="1747607"/>
              <a:ext cx="2449057" cy="3062077"/>
              <a:chOff x="3714750" y="2124075"/>
              <a:chExt cx="2801604" cy="3062077"/>
            </a:xfrm>
          </p:grpSpPr>
          <p:sp>
            <p:nvSpPr>
              <p:cNvPr id="18" name="Graphic 137">
                <a:extLst>
                  <a:ext uri="{FF2B5EF4-FFF2-40B4-BE49-F238E27FC236}">
                    <a16:creationId xmlns:a16="http://schemas.microsoft.com/office/drawing/2014/main" id="{F4C83915-E5CC-48C5-8EF4-EB1AA419D51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BD4465F-4A84-4AE1-8041-4C628D43F362}"/>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(Prod)</a:t>
                </a:r>
              </a:p>
            </p:txBody>
          </p:sp>
        </p:grpSp>
        <p:sp>
          <p:nvSpPr>
            <p:cNvPr id="67" name="Rectangle: Rounded Corners 66">
              <a:extLst>
                <a:ext uri="{FF2B5EF4-FFF2-40B4-BE49-F238E27FC236}">
                  <a16:creationId xmlns:a16="http://schemas.microsoft.com/office/drawing/2014/main" id="{F4B41CC6-FF31-4C99-8713-CDFE07810EC1}"/>
                </a:ext>
              </a:extLst>
            </p:cNvPr>
            <p:cNvSpPr/>
            <p:nvPr/>
          </p:nvSpPr>
          <p:spPr bwMode="auto">
            <a:xfrm>
              <a:off x="2744662" y="2353769"/>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08DABFB0-7DD3-43C9-8F0D-15AB5263E90B}"/>
                </a:ext>
              </a:extLst>
            </p:cNvPr>
            <p:cNvSpPr/>
            <p:nvPr/>
          </p:nvSpPr>
          <p:spPr bwMode="auto">
            <a:xfrm>
              <a:off x="2859302" y="2541096"/>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MySQL</a:t>
              </a:r>
            </a:p>
          </p:txBody>
        </p:sp>
        <p:sp>
          <p:nvSpPr>
            <p:cNvPr id="85" name="Graphic 137">
              <a:extLst>
                <a:ext uri="{FF2B5EF4-FFF2-40B4-BE49-F238E27FC236}">
                  <a16:creationId xmlns:a16="http://schemas.microsoft.com/office/drawing/2014/main" id="{6D9A17BF-322C-4491-9DE8-4C81749AF82E}"/>
                </a:ext>
              </a:extLst>
            </p:cNvPr>
            <p:cNvSpPr/>
            <p:nvPr/>
          </p:nvSpPr>
          <p:spPr>
            <a:xfrm>
              <a:off x="2748450" y="3745167"/>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3F4DC5E6-F7C5-4128-BA40-FC5ACDFC2B35}"/>
                </a:ext>
              </a:extLst>
            </p:cNvPr>
            <p:cNvSpPr/>
            <p:nvPr/>
          </p:nvSpPr>
          <p:spPr bwMode="auto">
            <a:xfrm>
              <a:off x="2775229" y="374228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87" name="Rectangle 86">
              <a:extLst>
                <a:ext uri="{FF2B5EF4-FFF2-40B4-BE49-F238E27FC236}">
                  <a16:creationId xmlns:a16="http://schemas.microsoft.com/office/drawing/2014/main" id="{7CDD8B2D-1F9F-47AC-99E1-6F0A625D6AF6}"/>
                </a:ext>
              </a:extLst>
            </p:cNvPr>
            <p:cNvSpPr/>
            <p:nvPr/>
          </p:nvSpPr>
          <p:spPr bwMode="auto">
            <a:xfrm>
              <a:off x="3915387" y="4210320"/>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WAL</a:t>
              </a:r>
            </a:p>
          </p:txBody>
        </p:sp>
        <p:grpSp>
          <p:nvGrpSpPr>
            <p:cNvPr id="88" name="Group 87">
              <a:extLst>
                <a:ext uri="{FF2B5EF4-FFF2-40B4-BE49-F238E27FC236}">
                  <a16:creationId xmlns:a16="http://schemas.microsoft.com/office/drawing/2014/main" id="{5B37BD88-D12B-4B72-B8B4-8618DF79C680}"/>
                </a:ext>
              </a:extLst>
            </p:cNvPr>
            <p:cNvGrpSpPr/>
            <p:nvPr/>
          </p:nvGrpSpPr>
          <p:grpSpPr>
            <a:xfrm>
              <a:off x="3405720" y="4059705"/>
              <a:ext cx="440160" cy="387624"/>
              <a:chOff x="4775329" y="4523956"/>
              <a:chExt cx="463266" cy="407971"/>
            </a:xfrm>
            <a:solidFill>
              <a:schemeClr val="accent1"/>
            </a:solidFill>
          </p:grpSpPr>
          <p:grpSp>
            <p:nvGrpSpPr>
              <p:cNvPr id="89" name="Graphic 3">
                <a:extLst>
                  <a:ext uri="{FF2B5EF4-FFF2-40B4-BE49-F238E27FC236}">
                    <a16:creationId xmlns:a16="http://schemas.microsoft.com/office/drawing/2014/main" id="{53DFD6BB-7B73-4B1B-A871-73A72AA87AEB}"/>
                  </a:ext>
                </a:extLst>
              </p:cNvPr>
              <p:cNvGrpSpPr/>
              <p:nvPr/>
            </p:nvGrpSpPr>
            <p:grpSpPr>
              <a:xfrm>
                <a:off x="4775329" y="4523956"/>
                <a:ext cx="245246" cy="351327"/>
                <a:chOff x="6796635" y="1977497"/>
                <a:chExt cx="548123" cy="785213"/>
              </a:xfrm>
              <a:grpFill/>
            </p:grpSpPr>
            <p:sp>
              <p:nvSpPr>
                <p:cNvPr id="94" name="Freeform: Shape 93">
                  <a:extLst>
                    <a:ext uri="{FF2B5EF4-FFF2-40B4-BE49-F238E27FC236}">
                      <a16:creationId xmlns:a16="http://schemas.microsoft.com/office/drawing/2014/main" id="{80F98911-0B57-4C84-ABCE-08E86B21A18B}"/>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0B13B7-5AFE-4174-A559-95D32C9BCF32}"/>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CABCA92-F6AC-437A-A14E-CEA8419033F9}"/>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aphic 3">
                <a:extLst>
                  <a:ext uri="{FF2B5EF4-FFF2-40B4-BE49-F238E27FC236}">
                    <a16:creationId xmlns:a16="http://schemas.microsoft.com/office/drawing/2014/main" id="{66D15C81-0042-4239-92BF-E03DD33B4058}"/>
                  </a:ext>
                </a:extLst>
              </p:cNvPr>
              <p:cNvGrpSpPr/>
              <p:nvPr/>
            </p:nvGrpSpPr>
            <p:grpSpPr>
              <a:xfrm>
                <a:off x="4993349" y="4580600"/>
                <a:ext cx="245246" cy="351327"/>
                <a:chOff x="6796635" y="1977497"/>
                <a:chExt cx="548123" cy="785213"/>
              </a:xfrm>
              <a:grpFill/>
            </p:grpSpPr>
            <p:sp>
              <p:nvSpPr>
                <p:cNvPr id="91" name="Freeform: Shape 90">
                  <a:extLst>
                    <a:ext uri="{FF2B5EF4-FFF2-40B4-BE49-F238E27FC236}">
                      <a16:creationId xmlns:a16="http://schemas.microsoft.com/office/drawing/2014/main" id="{E060C5C6-6A43-4C26-9883-F692D43401B5}"/>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EC4650A-3852-43AD-99C1-E8073A23A871}"/>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5F71B42-80C9-4025-B226-95FCAB469991}"/>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Arrow: Down 98">
              <a:extLst>
                <a:ext uri="{FF2B5EF4-FFF2-40B4-BE49-F238E27FC236}">
                  <a16:creationId xmlns:a16="http://schemas.microsoft.com/office/drawing/2014/main" id="{28E1FACD-5476-4590-A519-8F6C00489C8E}"/>
                </a:ext>
              </a:extLst>
            </p:cNvPr>
            <p:cNvSpPr/>
            <p:nvPr/>
          </p:nvSpPr>
          <p:spPr>
            <a:xfrm>
              <a:off x="3441080" y="3550716"/>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2053A79-C3CE-418F-A859-1EFCFB3365EB}"/>
                </a:ext>
              </a:extLst>
            </p:cNvPr>
            <p:cNvSpPr/>
            <p:nvPr/>
          </p:nvSpPr>
          <p:spPr>
            <a:xfrm>
              <a:off x="613663" y="1729862"/>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A0B978A3-353D-4FF8-BBF1-0E924294F837}"/>
                </a:ext>
              </a:extLst>
            </p:cNvPr>
            <p:cNvSpPr/>
            <p:nvPr/>
          </p:nvSpPr>
          <p:spPr bwMode="auto">
            <a:xfrm>
              <a:off x="836023" y="1952560"/>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1D3CAC2-693E-42FB-B78B-C962C1945993}"/>
                </a:ext>
              </a:extLst>
            </p:cNvPr>
            <p:cNvSpPr txBox="1"/>
            <p:nvPr/>
          </p:nvSpPr>
          <p:spPr>
            <a:xfrm>
              <a:off x="836020" y="2576506"/>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33" name="Group 32">
              <a:extLst>
                <a:ext uri="{FF2B5EF4-FFF2-40B4-BE49-F238E27FC236}">
                  <a16:creationId xmlns:a16="http://schemas.microsoft.com/office/drawing/2014/main" id="{66011D8C-0D41-4E4E-8726-05B1C193BC8A}"/>
                </a:ext>
              </a:extLst>
            </p:cNvPr>
            <p:cNvGrpSpPr/>
            <p:nvPr/>
          </p:nvGrpSpPr>
          <p:grpSpPr>
            <a:xfrm>
              <a:off x="836020" y="2870770"/>
              <a:ext cx="1031254" cy="823190"/>
              <a:chOff x="3230180" y="1853120"/>
              <a:chExt cx="688127" cy="549291"/>
            </a:xfrm>
          </p:grpSpPr>
          <p:sp>
            <p:nvSpPr>
              <p:cNvPr id="35" name="Rectangle: Rounded Corners 34">
                <a:extLst>
                  <a:ext uri="{FF2B5EF4-FFF2-40B4-BE49-F238E27FC236}">
                    <a16:creationId xmlns:a16="http://schemas.microsoft.com/office/drawing/2014/main" id="{890A8E09-1D08-43A3-95B2-F9CDF4E3AC2C}"/>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B5B7CBDD-C114-4C49-9240-ABAB159E7E14}"/>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FE011CD5-685B-4DEF-A504-AB907EEB9A1E}"/>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30" name="Rectangle: Rounded Corners 29">
              <a:extLst>
                <a:ext uri="{FF2B5EF4-FFF2-40B4-BE49-F238E27FC236}">
                  <a16:creationId xmlns:a16="http://schemas.microsoft.com/office/drawing/2014/main" id="{523272CE-71DA-486C-B7F0-D1E277F4C730}"/>
                </a:ext>
              </a:extLst>
            </p:cNvPr>
            <p:cNvSpPr/>
            <p:nvPr/>
          </p:nvSpPr>
          <p:spPr bwMode="auto">
            <a:xfrm>
              <a:off x="836021" y="3788980"/>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66D54588-03EA-41FF-A6AA-CB45B9DCA424}"/>
                </a:ext>
              </a:extLst>
            </p:cNvPr>
            <p:cNvSpPr txBox="1"/>
            <p:nvPr/>
          </p:nvSpPr>
          <p:spPr>
            <a:xfrm>
              <a:off x="836021" y="4412926"/>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23" name="Rectangle 22">
              <a:extLst>
                <a:ext uri="{FF2B5EF4-FFF2-40B4-BE49-F238E27FC236}">
                  <a16:creationId xmlns:a16="http://schemas.microsoft.com/office/drawing/2014/main" id="{4F9027C6-0EA8-42B8-BF6D-C78AACED3F18}"/>
                </a:ext>
              </a:extLst>
            </p:cNvPr>
            <p:cNvSpPr/>
            <p:nvPr/>
          </p:nvSpPr>
          <p:spPr bwMode="auto">
            <a:xfrm>
              <a:off x="2519253" y="3086563"/>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375F02EB-A3C1-417B-BFA9-0DB2E5B9CE02}"/>
                </a:ext>
              </a:extLst>
            </p:cNvPr>
            <p:cNvCxnSpPr>
              <a:cxnSpLocks/>
              <a:endCxn id="23" idx="3"/>
            </p:cNvCxnSpPr>
            <p:nvPr/>
          </p:nvCxnSpPr>
          <p:spPr>
            <a:xfrm flipV="1">
              <a:off x="1572512" y="3294259"/>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8EDB9D-1E1C-4F51-8A6D-077F3A3C7C28}"/>
                </a:ext>
              </a:extLst>
            </p:cNvPr>
            <p:cNvCxnSpPr>
              <a:cxnSpLocks/>
            </p:cNvCxnSpPr>
            <p:nvPr/>
          </p:nvCxnSpPr>
          <p:spPr>
            <a:xfrm>
              <a:off x="1605350" y="2403434"/>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28D832B-D9AB-49C5-87B7-A574B2406E19}"/>
                </a:ext>
              </a:extLst>
            </p:cNvPr>
            <p:cNvCxnSpPr>
              <a:cxnSpLocks/>
              <a:stCxn id="30" idx="3"/>
            </p:cNvCxnSpPr>
            <p:nvPr/>
          </p:nvCxnSpPr>
          <p:spPr>
            <a:xfrm flipV="1">
              <a:off x="1867273" y="3426765"/>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Arrow: Bent 135">
              <a:extLst>
                <a:ext uri="{FF2B5EF4-FFF2-40B4-BE49-F238E27FC236}">
                  <a16:creationId xmlns:a16="http://schemas.microsoft.com/office/drawing/2014/main" id="{E3E14353-8A9E-4B95-9770-E7CC2C2F100B}"/>
                </a:ext>
              </a:extLst>
            </p:cNvPr>
            <p:cNvSpPr/>
            <p:nvPr/>
          </p:nvSpPr>
          <p:spPr>
            <a:xfrm flipV="1">
              <a:off x="3613355" y="4837470"/>
              <a:ext cx="383457" cy="802350"/>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98D88617-89D9-4D80-ADDD-A4434EE4C7CA}"/>
                </a:ext>
              </a:extLst>
            </p:cNvPr>
            <p:cNvSpPr/>
            <p:nvPr/>
          </p:nvSpPr>
          <p:spPr>
            <a:xfrm>
              <a:off x="7011966" y="1165650"/>
              <a:ext cx="4639050" cy="3711544"/>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4323BC20-D90A-44DE-BED3-68A44E68B0F5}"/>
                </a:ext>
              </a:extLst>
            </p:cNvPr>
            <p:cNvGrpSpPr/>
            <p:nvPr/>
          </p:nvGrpSpPr>
          <p:grpSpPr>
            <a:xfrm>
              <a:off x="7118170" y="1585374"/>
              <a:ext cx="2445205" cy="3062077"/>
              <a:chOff x="3714750" y="2124075"/>
              <a:chExt cx="2801604" cy="3062077"/>
            </a:xfrm>
          </p:grpSpPr>
          <p:sp>
            <p:nvSpPr>
              <p:cNvPr id="197" name="Graphic 137">
                <a:extLst>
                  <a:ext uri="{FF2B5EF4-FFF2-40B4-BE49-F238E27FC236}">
                    <a16:creationId xmlns:a16="http://schemas.microsoft.com/office/drawing/2014/main" id="{356D83A4-C5E9-4CFB-B2E0-25BE9FAD5CAD}"/>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A995A2F8-6F97-42C3-B853-42FB93E6A268}"/>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(DR)</a:t>
                </a:r>
              </a:p>
            </p:txBody>
          </p:sp>
        </p:grpSp>
        <p:sp>
          <p:nvSpPr>
            <p:cNvPr id="192" name="Rectangle: Rounded Corners 191">
              <a:extLst>
                <a:ext uri="{FF2B5EF4-FFF2-40B4-BE49-F238E27FC236}">
                  <a16:creationId xmlns:a16="http://schemas.microsoft.com/office/drawing/2014/main" id="{586177A7-854D-45AC-BD78-F96A1E4C7E65}"/>
                </a:ext>
              </a:extLst>
            </p:cNvPr>
            <p:cNvSpPr/>
            <p:nvPr/>
          </p:nvSpPr>
          <p:spPr bwMode="auto">
            <a:xfrm>
              <a:off x="7273339" y="2191536"/>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0FA0FEE2-1B94-4FE8-85F3-B1F4B95286F2}"/>
                </a:ext>
              </a:extLst>
            </p:cNvPr>
            <p:cNvSpPr/>
            <p:nvPr/>
          </p:nvSpPr>
          <p:spPr bwMode="auto">
            <a:xfrm>
              <a:off x="7256895" y="2184458"/>
              <a:ext cx="2517648" cy="309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Linux VM</a:t>
              </a:r>
            </a:p>
          </p:txBody>
        </p:sp>
        <p:sp>
          <p:nvSpPr>
            <p:cNvPr id="139" name="Arrow: Bent 138">
              <a:extLst>
                <a:ext uri="{FF2B5EF4-FFF2-40B4-BE49-F238E27FC236}">
                  <a16:creationId xmlns:a16="http://schemas.microsoft.com/office/drawing/2014/main" id="{60A216D3-D166-471C-B2CA-72E830969865}"/>
                </a:ext>
              </a:extLst>
            </p:cNvPr>
            <p:cNvSpPr/>
            <p:nvPr/>
          </p:nvSpPr>
          <p:spPr>
            <a:xfrm rot="5400000" flipH="1">
              <a:off x="7817232" y="4940899"/>
              <a:ext cx="967185" cy="446606"/>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0379A8E-50D9-4985-BC92-AEFFBA6753B2}"/>
                </a:ext>
              </a:extLst>
            </p:cNvPr>
            <p:cNvSpPr/>
            <p:nvPr/>
          </p:nvSpPr>
          <p:spPr bwMode="auto">
            <a:xfrm>
              <a:off x="9362623" y="2927654"/>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D435E23-F976-41FD-807C-98CD3546ACED}"/>
                </a:ext>
              </a:extLst>
            </p:cNvPr>
            <p:cNvGrpSpPr/>
            <p:nvPr/>
          </p:nvGrpSpPr>
          <p:grpSpPr>
            <a:xfrm>
              <a:off x="9336258" y="1567629"/>
              <a:ext cx="2199568" cy="3105007"/>
              <a:chOff x="9001130" y="2151197"/>
              <a:chExt cx="2199568" cy="3105007"/>
            </a:xfrm>
          </p:grpSpPr>
          <p:sp>
            <p:nvSpPr>
              <p:cNvPr id="114" name="Rectangle 113">
                <a:extLst>
                  <a:ext uri="{FF2B5EF4-FFF2-40B4-BE49-F238E27FC236}">
                    <a16:creationId xmlns:a16="http://schemas.microsoft.com/office/drawing/2014/main" id="{FCFC4222-AB65-4E6F-873C-8E9C4B30A21B}"/>
                  </a:ext>
                </a:extLst>
              </p:cNvPr>
              <p:cNvSpPr/>
              <p:nvPr/>
            </p:nvSpPr>
            <p:spPr>
              <a:xfrm>
                <a:off x="9724729" y="2151197"/>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C6A15168-9622-46FA-B485-BEA74C8136FC}"/>
                  </a:ext>
                </a:extLst>
              </p:cNvPr>
              <p:cNvGrpSpPr/>
              <p:nvPr/>
            </p:nvGrpSpPr>
            <p:grpSpPr>
              <a:xfrm>
                <a:off x="9947086" y="2373895"/>
                <a:ext cx="1031254" cy="2659610"/>
                <a:chOff x="1969453" y="2212709"/>
                <a:chExt cx="1031254" cy="2659610"/>
              </a:xfrm>
            </p:grpSpPr>
            <p:grpSp>
              <p:nvGrpSpPr>
                <p:cNvPr id="123" name="Group 122">
                  <a:extLst>
                    <a:ext uri="{FF2B5EF4-FFF2-40B4-BE49-F238E27FC236}">
                      <a16:creationId xmlns:a16="http://schemas.microsoft.com/office/drawing/2014/main" id="{D2EACA42-23C9-4BC0-8CA8-47F38C74CFB4}"/>
                    </a:ext>
                  </a:extLst>
                </p:cNvPr>
                <p:cNvGrpSpPr/>
                <p:nvPr/>
              </p:nvGrpSpPr>
              <p:grpSpPr>
                <a:xfrm>
                  <a:off x="1969453" y="2212709"/>
                  <a:ext cx="1031254" cy="823190"/>
                  <a:chOff x="3230180" y="1853120"/>
                  <a:chExt cx="688127" cy="549291"/>
                </a:xfrm>
              </p:grpSpPr>
              <p:sp>
                <p:nvSpPr>
                  <p:cNvPr id="138" name="Rectangle: Rounded Corners 137">
                    <a:extLst>
                      <a:ext uri="{FF2B5EF4-FFF2-40B4-BE49-F238E27FC236}">
                        <a16:creationId xmlns:a16="http://schemas.microsoft.com/office/drawing/2014/main" id="{54D68757-0685-48BC-822E-2A96A0EA5B8D}"/>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4D1A0B0E-9F97-48DA-8589-510310054E88}"/>
                      </a:ext>
                    </a:extLst>
                  </p:cNvPr>
                  <p:cNvGrpSpPr/>
                  <p:nvPr/>
                </p:nvGrpSpPr>
                <p:grpSpPr>
                  <a:xfrm>
                    <a:off x="3432612" y="1940144"/>
                    <a:ext cx="283264" cy="262404"/>
                    <a:chOff x="3516266" y="2015132"/>
                    <a:chExt cx="324426" cy="300535"/>
                  </a:xfrm>
                </p:grpSpPr>
                <p:grpSp>
                  <p:nvGrpSpPr>
                    <p:cNvPr id="142" name="Graphic 5">
                      <a:extLst>
                        <a:ext uri="{FF2B5EF4-FFF2-40B4-BE49-F238E27FC236}">
                          <a16:creationId xmlns:a16="http://schemas.microsoft.com/office/drawing/2014/main" id="{03639FCB-5368-468C-8040-2AF724848FEE}"/>
                        </a:ext>
                      </a:extLst>
                    </p:cNvPr>
                    <p:cNvGrpSpPr/>
                    <p:nvPr/>
                  </p:nvGrpSpPr>
                  <p:grpSpPr>
                    <a:xfrm>
                      <a:off x="3516266" y="2015132"/>
                      <a:ext cx="324426" cy="300535"/>
                      <a:chOff x="2508688" y="1665099"/>
                      <a:chExt cx="324426" cy="300535"/>
                    </a:xfrm>
                  </p:grpSpPr>
                  <p:sp>
                    <p:nvSpPr>
                      <p:cNvPr id="144" name="Freeform: Shape 143">
                        <a:extLst>
                          <a:ext uri="{FF2B5EF4-FFF2-40B4-BE49-F238E27FC236}">
                            <a16:creationId xmlns:a16="http://schemas.microsoft.com/office/drawing/2014/main" id="{630A3114-EC10-4E7D-ACEF-DCE1F4D796E0}"/>
                          </a:ext>
                        </a:extLst>
                      </p:cNvPr>
                      <p:cNvSpPr/>
                      <p:nvPr/>
                    </p:nvSpPr>
                    <p:spPr>
                      <a:xfrm>
                        <a:off x="2508688" y="1665099"/>
                        <a:ext cx="324426" cy="300535"/>
                      </a:xfrm>
                      <a:custGeom>
                        <a:avLst/>
                        <a:gdLst>
                          <a:gd name="connsiteX0" fmla="*/ 315019 w 324426"/>
                          <a:gd name="connsiteY0" fmla="*/ 0 h 300535"/>
                          <a:gd name="connsiteX1" fmla="*/ 10863 w 324426"/>
                          <a:gd name="connsiteY1" fmla="*/ 0 h 300535"/>
                          <a:gd name="connsiteX2" fmla="*/ 0 w 324426"/>
                          <a:gd name="connsiteY2" fmla="*/ 10863 h 300535"/>
                          <a:gd name="connsiteX3" fmla="*/ 0 w 324426"/>
                          <a:gd name="connsiteY3" fmla="*/ 206392 h 300535"/>
                          <a:gd name="connsiteX4" fmla="*/ 10863 w 324426"/>
                          <a:gd name="connsiteY4" fmla="*/ 217254 h 300535"/>
                          <a:gd name="connsiteX5" fmla="*/ 130353 w 324426"/>
                          <a:gd name="connsiteY5" fmla="*/ 217254 h 300535"/>
                          <a:gd name="connsiteX6" fmla="*/ 97765 w 324426"/>
                          <a:gd name="connsiteY6" fmla="*/ 282431 h 300535"/>
                          <a:gd name="connsiteX7" fmla="*/ 81471 w 324426"/>
                          <a:gd name="connsiteY7" fmla="*/ 300535 h 300535"/>
                          <a:gd name="connsiteX8" fmla="*/ 244412 w 324426"/>
                          <a:gd name="connsiteY8" fmla="*/ 300535 h 300535"/>
                          <a:gd name="connsiteX9" fmla="*/ 228117 w 324426"/>
                          <a:gd name="connsiteY9" fmla="*/ 282431 h 300535"/>
                          <a:gd name="connsiteX10" fmla="*/ 193719 w 324426"/>
                          <a:gd name="connsiteY10" fmla="*/ 217254 h 300535"/>
                          <a:gd name="connsiteX11" fmla="*/ 313209 w 324426"/>
                          <a:gd name="connsiteY11" fmla="*/ 217254 h 300535"/>
                          <a:gd name="connsiteX12" fmla="*/ 324072 w 324426"/>
                          <a:gd name="connsiteY12" fmla="*/ 206392 h 300535"/>
                          <a:gd name="connsiteX13" fmla="*/ 324072 w 324426"/>
                          <a:gd name="connsiteY13" fmla="*/ 10863 h 300535"/>
                          <a:gd name="connsiteX14" fmla="*/ 315019 w 324426"/>
                          <a:gd name="connsiteY14" fmla="*/ 0 h 3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426" h="300535">
                            <a:moveTo>
                              <a:pt x="315019" y="0"/>
                            </a:moveTo>
                            <a:lnTo>
                              <a:pt x="10863" y="0"/>
                            </a:lnTo>
                            <a:cubicBezTo>
                              <a:pt x="5431" y="0"/>
                              <a:pt x="0" y="5431"/>
                              <a:pt x="0" y="10863"/>
                            </a:cubicBezTo>
                            <a:lnTo>
                              <a:pt x="0" y="206392"/>
                            </a:lnTo>
                            <a:cubicBezTo>
                              <a:pt x="0" y="211823"/>
                              <a:pt x="5431" y="217254"/>
                              <a:pt x="10863" y="217254"/>
                            </a:cubicBezTo>
                            <a:lnTo>
                              <a:pt x="130353" y="217254"/>
                            </a:lnTo>
                            <a:cubicBezTo>
                              <a:pt x="130353" y="255274"/>
                              <a:pt x="128542" y="276999"/>
                              <a:pt x="97765" y="282431"/>
                            </a:cubicBezTo>
                            <a:cubicBezTo>
                              <a:pt x="88712" y="284241"/>
                              <a:pt x="81471" y="291483"/>
                              <a:pt x="81471" y="300535"/>
                            </a:cubicBezTo>
                            <a:lnTo>
                              <a:pt x="244412" y="300535"/>
                            </a:lnTo>
                            <a:cubicBezTo>
                              <a:pt x="244412" y="291483"/>
                              <a:pt x="237170" y="284241"/>
                              <a:pt x="228117" y="282431"/>
                            </a:cubicBezTo>
                            <a:cubicBezTo>
                              <a:pt x="195529" y="276999"/>
                              <a:pt x="193719" y="253463"/>
                              <a:pt x="193719" y="217254"/>
                            </a:cubicBezTo>
                            <a:lnTo>
                              <a:pt x="313209" y="217254"/>
                            </a:lnTo>
                            <a:cubicBezTo>
                              <a:pt x="318640" y="217254"/>
                              <a:pt x="324072" y="211823"/>
                              <a:pt x="324072" y="206392"/>
                            </a:cubicBezTo>
                            <a:lnTo>
                              <a:pt x="324072" y="10863"/>
                            </a:lnTo>
                            <a:cubicBezTo>
                              <a:pt x="325882" y="5431"/>
                              <a:pt x="320451" y="0"/>
                              <a:pt x="315019" y="0"/>
                            </a:cubicBezTo>
                            <a:close/>
                          </a:path>
                        </a:pathLst>
                      </a:custGeom>
                      <a:solidFill>
                        <a:schemeClr val="bg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5A7E5C2-298D-43B7-A1F2-42A9776E1855}"/>
                          </a:ext>
                        </a:extLst>
                      </p:cNvPr>
                      <p:cNvSpPr/>
                      <p:nvPr/>
                    </p:nvSpPr>
                    <p:spPr>
                      <a:xfrm>
                        <a:off x="2526792" y="1683203"/>
                        <a:ext cx="289672" cy="179945"/>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3" name="Graphic 142">
                      <a:extLst>
                        <a:ext uri="{FF2B5EF4-FFF2-40B4-BE49-F238E27FC236}">
                          <a16:creationId xmlns:a16="http://schemas.microsoft.com/office/drawing/2014/main" id="{FADBFB91-D280-4DD9-9E4F-AC73823E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2399" y="2055715"/>
                      <a:ext cx="112161" cy="130854"/>
                    </a:xfrm>
                    <a:prstGeom prst="rect">
                      <a:avLst/>
                    </a:prstGeom>
                  </p:spPr>
                </p:pic>
              </p:grpSp>
              <p:sp>
                <p:nvSpPr>
                  <p:cNvPr id="141" name="TextBox 140">
                    <a:extLst>
                      <a:ext uri="{FF2B5EF4-FFF2-40B4-BE49-F238E27FC236}">
                        <a16:creationId xmlns:a16="http://schemas.microsoft.com/office/drawing/2014/main" id="{974942FB-D27A-49E4-AD77-3B70080B9148}"/>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grpSp>
              <p:nvGrpSpPr>
                <p:cNvPr id="124" name="Group 123">
                  <a:extLst>
                    <a:ext uri="{FF2B5EF4-FFF2-40B4-BE49-F238E27FC236}">
                      <a16:creationId xmlns:a16="http://schemas.microsoft.com/office/drawing/2014/main" id="{839B8FE6-8A70-438F-8B4F-809A97878A71}"/>
                    </a:ext>
                  </a:extLst>
                </p:cNvPr>
                <p:cNvGrpSpPr/>
                <p:nvPr/>
              </p:nvGrpSpPr>
              <p:grpSpPr>
                <a:xfrm>
                  <a:off x="1969453" y="3130919"/>
                  <a:ext cx="1031254" cy="823190"/>
                  <a:chOff x="2289743" y="3170078"/>
                  <a:chExt cx="688127" cy="549291"/>
                </a:xfrm>
              </p:grpSpPr>
              <p:grpSp>
                <p:nvGrpSpPr>
                  <p:cNvPr id="132" name="Group 131">
                    <a:extLst>
                      <a:ext uri="{FF2B5EF4-FFF2-40B4-BE49-F238E27FC236}">
                        <a16:creationId xmlns:a16="http://schemas.microsoft.com/office/drawing/2014/main" id="{6FCFD71E-CED1-46D7-94E4-F183EF0F8DFD}"/>
                      </a:ext>
                    </a:extLst>
                  </p:cNvPr>
                  <p:cNvGrpSpPr/>
                  <p:nvPr/>
                </p:nvGrpSpPr>
                <p:grpSpPr>
                  <a:xfrm>
                    <a:off x="2289743" y="3170078"/>
                    <a:ext cx="688127" cy="549291"/>
                    <a:chOff x="3230180" y="1853120"/>
                    <a:chExt cx="688127" cy="549291"/>
                  </a:xfrm>
                </p:grpSpPr>
                <p:sp>
                  <p:nvSpPr>
                    <p:cNvPr id="134" name="Rectangle: Rounded Corners 133">
                      <a:extLst>
                        <a:ext uri="{FF2B5EF4-FFF2-40B4-BE49-F238E27FC236}">
                          <a16:creationId xmlns:a16="http://schemas.microsoft.com/office/drawing/2014/main" id="{5A9D7D72-0261-4855-85D0-9C8A678B7D0E}"/>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0FCB14E-9AA1-4472-8E12-A07A1A49419E}"/>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6469BB52-28D4-40CC-9A6A-847914E13C5F}"/>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pic>
                <p:nvPicPr>
                  <p:cNvPr id="133" name="Graphic 132">
                    <a:extLst>
                      <a:ext uri="{FF2B5EF4-FFF2-40B4-BE49-F238E27FC236}">
                        <a16:creationId xmlns:a16="http://schemas.microsoft.com/office/drawing/2014/main" id="{207E2BA1-D629-45FA-ADFF-7E0E40060C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0939" y="3261372"/>
                    <a:ext cx="265734" cy="236208"/>
                  </a:xfrm>
                  <a:prstGeom prst="rect">
                    <a:avLst/>
                  </a:prstGeom>
                </p:spPr>
              </p:pic>
            </p:grpSp>
            <p:grpSp>
              <p:nvGrpSpPr>
                <p:cNvPr id="125" name="Group 124">
                  <a:extLst>
                    <a:ext uri="{FF2B5EF4-FFF2-40B4-BE49-F238E27FC236}">
                      <a16:creationId xmlns:a16="http://schemas.microsoft.com/office/drawing/2014/main" id="{FE3D9A8D-E352-403E-85CA-A7E717A4067E}"/>
                    </a:ext>
                  </a:extLst>
                </p:cNvPr>
                <p:cNvGrpSpPr/>
                <p:nvPr/>
              </p:nvGrpSpPr>
              <p:grpSpPr>
                <a:xfrm>
                  <a:off x="1969454" y="4049129"/>
                  <a:ext cx="1031252" cy="823190"/>
                  <a:chOff x="2289744" y="4074318"/>
                  <a:chExt cx="688125" cy="549291"/>
                </a:xfrm>
              </p:grpSpPr>
              <p:sp>
                <p:nvSpPr>
                  <p:cNvPr id="126" name="Rectangle: Rounded Corners 125">
                    <a:extLst>
                      <a:ext uri="{FF2B5EF4-FFF2-40B4-BE49-F238E27FC236}">
                        <a16:creationId xmlns:a16="http://schemas.microsoft.com/office/drawing/2014/main" id="{5F0A9BD6-0E68-4DB1-A0CA-D16781C33C09}"/>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F64E2131-BC84-43E2-957C-AFABDACA54C6}"/>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pic>
                <p:nvPicPr>
                  <p:cNvPr id="129" name="Graphic 128">
                    <a:extLst>
                      <a:ext uri="{FF2B5EF4-FFF2-40B4-BE49-F238E27FC236}">
                        <a16:creationId xmlns:a16="http://schemas.microsoft.com/office/drawing/2014/main" id="{557209BC-DA89-4A95-8F77-A6304E376E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0166" y="4151119"/>
                    <a:ext cx="247280" cy="247280"/>
                  </a:xfrm>
                  <a:prstGeom prst="rect">
                    <a:avLst/>
                  </a:prstGeom>
                </p:spPr>
              </p:pic>
            </p:grpSp>
          </p:grpSp>
          <p:grpSp>
            <p:nvGrpSpPr>
              <p:cNvPr id="171" name="Group 170">
                <a:extLst>
                  <a:ext uri="{FF2B5EF4-FFF2-40B4-BE49-F238E27FC236}">
                    <a16:creationId xmlns:a16="http://schemas.microsoft.com/office/drawing/2014/main" id="{6904A975-341B-4A54-80B7-8800FE1213DA}"/>
                  </a:ext>
                </a:extLst>
              </p:cNvPr>
              <p:cNvGrpSpPr/>
              <p:nvPr/>
            </p:nvGrpSpPr>
            <p:grpSpPr>
              <a:xfrm flipH="1">
                <a:off x="9001130" y="2824769"/>
                <a:ext cx="984406" cy="1797142"/>
                <a:chOff x="10292614" y="2824769"/>
                <a:chExt cx="971941" cy="1797142"/>
              </a:xfrm>
            </p:grpSpPr>
            <p:cxnSp>
              <p:nvCxnSpPr>
                <p:cNvPr id="172" name="Straight Arrow Connector 171">
                  <a:extLst>
                    <a:ext uri="{FF2B5EF4-FFF2-40B4-BE49-F238E27FC236}">
                      <a16:creationId xmlns:a16="http://schemas.microsoft.com/office/drawing/2014/main" id="{ADBB0168-25E8-4574-84DC-97F165BB3F07}"/>
                    </a:ext>
                  </a:extLst>
                </p:cNvPr>
                <p:cNvCxnSpPr>
                  <a:cxnSpLocks/>
                </p:cNvCxnSpPr>
                <p:nvPr/>
              </p:nvCxnSpPr>
              <p:spPr>
                <a:xfrm>
                  <a:off x="10292614" y="3716618"/>
                  <a:ext cx="971941"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4DF130B-6086-4346-80F9-31AB4641C50B}"/>
                    </a:ext>
                  </a:extLst>
                </p:cNvPr>
                <p:cNvCxnSpPr>
                  <a:cxnSpLocks/>
                </p:cNvCxnSpPr>
                <p:nvPr/>
              </p:nvCxnSpPr>
              <p:spPr>
                <a:xfrm rot="10800000" flipH="1" flipV="1">
                  <a:off x="10325453" y="2824769"/>
                  <a:ext cx="909363"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41B4EF9B-EA26-4DA5-86E3-A77037A45568}"/>
                    </a:ext>
                  </a:extLst>
                </p:cNvPr>
                <p:cNvCxnSpPr>
                  <a:cxnSpLocks/>
                  <a:stCxn id="126" idx="1"/>
                </p:cNvCxnSpPr>
                <p:nvPr/>
              </p:nvCxnSpPr>
              <p:spPr>
                <a:xfrm rot="10800000" flipH="1">
                  <a:off x="10330575" y="3832778"/>
                  <a:ext cx="893395"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60" name="Freeform: Shape 159">
              <a:extLst>
                <a:ext uri="{FF2B5EF4-FFF2-40B4-BE49-F238E27FC236}">
                  <a16:creationId xmlns:a16="http://schemas.microsoft.com/office/drawing/2014/main" id="{2BD61DD9-EDD7-4BF8-BF2B-4ECABA27E50F}"/>
                </a:ext>
              </a:extLst>
            </p:cNvPr>
            <p:cNvSpPr/>
            <p:nvPr/>
          </p:nvSpPr>
          <p:spPr>
            <a:xfrm>
              <a:off x="7051430" y="1475709"/>
              <a:ext cx="2574356" cy="659556"/>
            </a:xfrm>
            <a:custGeom>
              <a:avLst/>
              <a:gdLst>
                <a:gd name="connsiteX0" fmla="*/ 0 w 2574356"/>
                <a:gd name="connsiteY0" fmla="*/ 0 h 659556"/>
                <a:gd name="connsiteX1" fmla="*/ 139766 w 2574356"/>
                <a:gd name="connsiteY1" fmla="*/ 0 h 659556"/>
                <a:gd name="connsiteX2" fmla="*/ 139766 w 2574356"/>
                <a:gd name="connsiteY2" fmla="*/ 48952 h 659556"/>
                <a:gd name="connsiteX3" fmla="*/ 2434590 w 2574356"/>
                <a:gd name="connsiteY3" fmla="*/ 48952 h 659556"/>
                <a:gd name="connsiteX4" fmla="*/ 2434590 w 2574356"/>
                <a:gd name="connsiteY4" fmla="*/ 20956 h 659556"/>
                <a:gd name="connsiteX5" fmla="*/ 2574356 w 2574356"/>
                <a:gd name="connsiteY5" fmla="*/ 20956 h 659556"/>
                <a:gd name="connsiteX6" fmla="*/ 2574356 w 2574356"/>
                <a:gd name="connsiteY6" fmla="*/ 659556 h 659556"/>
                <a:gd name="connsiteX7" fmla="*/ 2434590 w 2574356"/>
                <a:gd name="connsiteY7" fmla="*/ 659556 h 659556"/>
                <a:gd name="connsiteX8" fmla="*/ 2434590 w 2574356"/>
                <a:gd name="connsiteY8" fmla="*/ 226295 h 659556"/>
                <a:gd name="connsiteX9" fmla="*/ 139766 w 2574356"/>
                <a:gd name="connsiteY9" fmla="*/ 226295 h 659556"/>
                <a:gd name="connsiteX10" fmla="*/ 139766 w 2574356"/>
                <a:gd name="connsiteY10" fmla="*/ 659555 h 659556"/>
                <a:gd name="connsiteX11" fmla="*/ 0 w 2574356"/>
                <a:gd name="connsiteY11" fmla="*/ 659555 h 6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356" h="659556">
                  <a:moveTo>
                    <a:pt x="0" y="0"/>
                  </a:moveTo>
                  <a:lnTo>
                    <a:pt x="139766" y="0"/>
                  </a:lnTo>
                  <a:lnTo>
                    <a:pt x="139766" y="48952"/>
                  </a:lnTo>
                  <a:lnTo>
                    <a:pt x="2434590" y="48952"/>
                  </a:lnTo>
                  <a:lnTo>
                    <a:pt x="2434590" y="20956"/>
                  </a:lnTo>
                  <a:lnTo>
                    <a:pt x="2574356" y="20956"/>
                  </a:lnTo>
                  <a:lnTo>
                    <a:pt x="2574356" y="659556"/>
                  </a:lnTo>
                  <a:lnTo>
                    <a:pt x="2434590" y="659556"/>
                  </a:lnTo>
                  <a:lnTo>
                    <a:pt x="2434590" y="226295"/>
                  </a:lnTo>
                  <a:lnTo>
                    <a:pt x="139766" y="226295"/>
                  </a:lnTo>
                  <a:lnTo>
                    <a:pt x="139766" y="659555"/>
                  </a:lnTo>
                  <a:lnTo>
                    <a:pt x="0" y="659555"/>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37C5A35-159F-E544-AF7B-86B8DEBDD1C0}"/>
                </a:ext>
              </a:extLst>
            </p:cNvPr>
            <p:cNvSpPr/>
            <p:nvPr/>
          </p:nvSpPr>
          <p:spPr bwMode="auto">
            <a:xfrm>
              <a:off x="7411491" y="2520950"/>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MySQL</a:t>
              </a:r>
            </a:p>
          </p:txBody>
        </p:sp>
        <p:pic>
          <p:nvPicPr>
            <p:cNvPr id="147" name="Graphic 146">
              <a:extLst>
                <a:ext uri="{FF2B5EF4-FFF2-40B4-BE49-F238E27FC236}">
                  <a16:creationId xmlns:a16="http://schemas.microsoft.com/office/drawing/2014/main" id="{A0FAD3EE-EDAF-5C47-ABBE-AEF8F5C76C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05832" y="2503794"/>
              <a:ext cx="777240" cy="777240"/>
            </a:xfrm>
            <a:prstGeom prst="rect">
              <a:avLst/>
            </a:prstGeom>
          </p:spPr>
        </p:pic>
        <p:sp>
          <p:nvSpPr>
            <p:cNvPr id="148" name="Rectangle 147">
              <a:extLst>
                <a:ext uri="{FF2B5EF4-FFF2-40B4-BE49-F238E27FC236}">
                  <a16:creationId xmlns:a16="http://schemas.microsoft.com/office/drawing/2014/main" id="{45B7C1F2-750A-7F49-9086-8405AE2A1BA1}"/>
                </a:ext>
              </a:extLst>
            </p:cNvPr>
            <p:cNvSpPr/>
            <p:nvPr/>
          </p:nvSpPr>
          <p:spPr bwMode="auto">
            <a:xfrm>
              <a:off x="8518826" y="5173215"/>
              <a:ext cx="1485368"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On-Demand Restore</a:t>
              </a:r>
            </a:p>
          </p:txBody>
        </p:sp>
        <p:sp>
          <p:nvSpPr>
            <p:cNvPr id="151" name="Rectangle 150">
              <a:extLst>
                <a:ext uri="{FF2B5EF4-FFF2-40B4-BE49-F238E27FC236}">
                  <a16:creationId xmlns:a16="http://schemas.microsoft.com/office/drawing/2014/main" id="{D10FBD69-8CDB-AA4E-B7E6-22839A972988}"/>
                </a:ext>
              </a:extLst>
            </p:cNvPr>
            <p:cNvSpPr/>
            <p:nvPr/>
          </p:nvSpPr>
          <p:spPr bwMode="auto">
            <a:xfrm>
              <a:off x="1004137" y="5312400"/>
              <a:ext cx="2498017" cy="789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a:defRPr/>
              </a:pPr>
              <a:r>
                <a:rPr lang="en-US" sz="1400">
                  <a:solidFill>
                    <a:srgbClr val="000000"/>
                  </a:solidFill>
                  <a:latin typeface="Segoe UI"/>
                </a:rPr>
                <a:t>Daily data backup</a:t>
              </a:r>
              <a:r>
                <a:rPr kumimoji="0" lang="en-US" sz="1400" b="0" i="0" u="none" strike="noStrike" kern="1200" cap="none" spc="0" normalizeH="0" baseline="0" noProof="0">
                  <a:ln>
                    <a:noFill/>
                  </a:ln>
                  <a:solidFill>
                    <a:srgbClr val="000000"/>
                  </a:solidFill>
                  <a:effectLst/>
                  <a:uLnTx/>
                  <a:uFillTx/>
                  <a:latin typeface="Segoe UI"/>
                  <a:ea typeface="+mn-ea"/>
                  <a:cs typeface="+mn-cs"/>
                </a:rPr>
                <a:t> and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lang="en-US" sz="1400">
                  <a:solidFill>
                    <a:srgbClr val="000000"/>
                  </a:solidFill>
                  <a:latin typeface="Segoe UI"/>
                </a:rPr>
                <a:t>log</a:t>
              </a:r>
              <a:r>
                <a:rPr kumimoji="0" lang="en-US" sz="1400" b="0" i="0" u="none" strike="noStrike" kern="1200" cap="none" spc="0" normalizeH="0" baseline="0" noProof="0">
                  <a:ln>
                    <a:noFill/>
                  </a:ln>
                  <a:solidFill>
                    <a:srgbClr val="000000"/>
                  </a:solidFill>
                  <a:effectLst/>
                  <a:uLnTx/>
                  <a:uFillTx/>
                  <a:latin typeface="Segoe UI"/>
                  <a:ea typeface="+mn-ea"/>
                  <a:cs typeface="+mn-cs"/>
                </a:rPr>
                <a:t> backup</a:t>
              </a:r>
              <a:r>
                <a:rPr lang="en-US" sz="1400">
                  <a:solidFill>
                    <a:srgbClr val="000000"/>
                  </a:solidFill>
                  <a:latin typeface="Segoe UI"/>
                </a:rPr>
                <a:t> (with RPO = 1 hour)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Graphic 137">
              <a:extLst>
                <a:ext uri="{FF2B5EF4-FFF2-40B4-BE49-F238E27FC236}">
                  <a16:creationId xmlns:a16="http://schemas.microsoft.com/office/drawing/2014/main" id="{05326823-D72E-4BBB-A6F2-CABE36580FB1}"/>
                </a:ext>
              </a:extLst>
            </p:cNvPr>
            <p:cNvSpPr/>
            <p:nvPr/>
          </p:nvSpPr>
          <p:spPr>
            <a:xfrm>
              <a:off x="7274446" y="3582934"/>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0E976847-D290-43F5-852A-C5DE1D8AE9CA}"/>
                </a:ext>
              </a:extLst>
            </p:cNvPr>
            <p:cNvSpPr/>
            <p:nvPr/>
          </p:nvSpPr>
          <p:spPr bwMode="auto">
            <a:xfrm>
              <a:off x="7274682" y="3580050"/>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Premium Storage</a:t>
              </a:r>
            </a:p>
          </p:txBody>
        </p:sp>
        <p:sp>
          <p:nvSpPr>
            <p:cNvPr id="182" name="Rectangle 181">
              <a:extLst>
                <a:ext uri="{FF2B5EF4-FFF2-40B4-BE49-F238E27FC236}">
                  <a16:creationId xmlns:a16="http://schemas.microsoft.com/office/drawing/2014/main" id="{05741847-B139-48A9-AA91-5A0678F04DD0}"/>
                </a:ext>
              </a:extLst>
            </p:cNvPr>
            <p:cNvSpPr/>
            <p:nvPr/>
          </p:nvSpPr>
          <p:spPr bwMode="auto">
            <a:xfrm>
              <a:off x="8798026" y="4048087"/>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Logs</a:t>
              </a:r>
            </a:p>
          </p:txBody>
        </p:sp>
        <p:grpSp>
          <p:nvGrpSpPr>
            <p:cNvPr id="183" name="Group 182">
              <a:extLst>
                <a:ext uri="{FF2B5EF4-FFF2-40B4-BE49-F238E27FC236}">
                  <a16:creationId xmlns:a16="http://schemas.microsoft.com/office/drawing/2014/main" id="{E54B6974-DA7B-4558-9006-9ACE9EE6A72B}"/>
                </a:ext>
              </a:extLst>
            </p:cNvPr>
            <p:cNvGrpSpPr/>
            <p:nvPr/>
          </p:nvGrpSpPr>
          <p:grpSpPr>
            <a:xfrm>
              <a:off x="8285678" y="3897472"/>
              <a:ext cx="440160" cy="387624"/>
              <a:chOff x="4775329" y="4523956"/>
              <a:chExt cx="463266" cy="407971"/>
            </a:xfrm>
            <a:solidFill>
              <a:schemeClr val="accent1"/>
            </a:solidFill>
          </p:grpSpPr>
          <p:grpSp>
            <p:nvGrpSpPr>
              <p:cNvPr id="184" name="Graphic 3">
                <a:extLst>
                  <a:ext uri="{FF2B5EF4-FFF2-40B4-BE49-F238E27FC236}">
                    <a16:creationId xmlns:a16="http://schemas.microsoft.com/office/drawing/2014/main" id="{0F032F96-C3B8-46C5-A752-F3C56945A842}"/>
                  </a:ext>
                </a:extLst>
              </p:cNvPr>
              <p:cNvGrpSpPr/>
              <p:nvPr/>
            </p:nvGrpSpPr>
            <p:grpSpPr>
              <a:xfrm>
                <a:off x="4775329" y="4523956"/>
                <a:ext cx="245246" cy="351327"/>
                <a:chOff x="6796635" y="1977497"/>
                <a:chExt cx="548123" cy="785213"/>
              </a:xfrm>
              <a:grpFill/>
            </p:grpSpPr>
            <p:sp>
              <p:nvSpPr>
                <p:cNvPr id="189" name="Freeform: Shape 188">
                  <a:extLst>
                    <a:ext uri="{FF2B5EF4-FFF2-40B4-BE49-F238E27FC236}">
                      <a16:creationId xmlns:a16="http://schemas.microsoft.com/office/drawing/2014/main" id="{9F682CB9-DE2C-4437-8FE4-BED764B39DC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F2321E9-F5CD-4245-B09F-6A763219997C}"/>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EC4F257-F2B7-475E-8EE4-51F8BAC673BD}"/>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aphic 3">
                <a:extLst>
                  <a:ext uri="{FF2B5EF4-FFF2-40B4-BE49-F238E27FC236}">
                    <a16:creationId xmlns:a16="http://schemas.microsoft.com/office/drawing/2014/main" id="{7A2CDD0B-A681-451C-BE70-AAE7CA81A357}"/>
                  </a:ext>
                </a:extLst>
              </p:cNvPr>
              <p:cNvGrpSpPr/>
              <p:nvPr/>
            </p:nvGrpSpPr>
            <p:grpSpPr>
              <a:xfrm>
                <a:off x="4993349" y="4580600"/>
                <a:ext cx="245246" cy="351327"/>
                <a:chOff x="6796635" y="1977497"/>
                <a:chExt cx="548123" cy="785213"/>
              </a:xfrm>
              <a:grpFill/>
            </p:grpSpPr>
            <p:sp>
              <p:nvSpPr>
                <p:cNvPr id="186" name="Freeform: Shape 185">
                  <a:extLst>
                    <a:ext uri="{FF2B5EF4-FFF2-40B4-BE49-F238E27FC236}">
                      <a16:creationId xmlns:a16="http://schemas.microsoft.com/office/drawing/2014/main" id="{11A19D6B-286E-43E7-B60F-D12987D8CF17}"/>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29F03B-2B6B-4A34-A3C8-426CB3DAEB9E}"/>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BC31DAA-087A-4158-B9D2-8BDE7C32D0B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9" name="Arrow: Down 178">
              <a:extLst>
                <a:ext uri="{FF2B5EF4-FFF2-40B4-BE49-F238E27FC236}">
                  <a16:creationId xmlns:a16="http://schemas.microsoft.com/office/drawing/2014/main" id="{22428501-29C4-402B-9C73-6A58FAC2D4CE}"/>
                </a:ext>
              </a:extLst>
            </p:cNvPr>
            <p:cNvSpPr/>
            <p:nvPr/>
          </p:nvSpPr>
          <p:spPr>
            <a:xfrm>
              <a:off x="8323719" y="3398078"/>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A10EFAE-E21E-4193-B343-096C4B2D93D9}"/>
                </a:ext>
              </a:extLst>
            </p:cNvPr>
            <p:cNvSpPr/>
            <p:nvPr/>
          </p:nvSpPr>
          <p:spPr>
            <a:xfrm>
              <a:off x="8539589" y="4951687"/>
              <a:ext cx="255441" cy="235181"/>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sp>
          <p:nvSpPr>
            <p:cNvPr id="11" name="Rectangle 10">
              <a:extLst>
                <a:ext uri="{FF2B5EF4-FFF2-40B4-BE49-F238E27FC236}">
                  <a16:creationId xmlns:a16="http://schemas.microsoft.com/office/drawing/2014/main" id="{107C655C-5F9E-4173-A760-341D9F5B8318}"/>
                </a:ext>
              </a:extLst>
            </p:cNvPr>
            <p:cNvSpPr/>
            <p:nvPr/>
          </p:nvSpPr>
          <p:spPr>
            <a:xfrm>
              <a:off x="6226045" y="1120876"/>
              <a:ext cx="5615173" cy="49159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50" name="Group 49">
              <a:extLst>
                <a:ext uri="{FF2B5EF4-FFF2-40B4-BE49-F238E27FC236}">
                  <a16:creationId xmlns:a16="http://schemas.microsoft.com/office/drawing/2014/main" id="{8C4D497B-E0C5-4E30-B369-4D05806614A4}"/>
                </a:ext>
              </a:extLst>
            </p:cNvPr>
            <p:cNvGrpSpPr/>
            <p:nvPr/>
          </p:nvGrpSpPr>
          <p:grpSpPr>
            <a:xfrm>
              <a:off x="4012766" y="5148858"/>
              <a:ext cx="4070058" cy="789274"/>
              <a:chOff x="4012766" y="5148858"/>
              <a:chExt cx="4070058" cy="789274"/>
            </a:xfrm>
          </p:grpSpPr>
          <p:sp>
            <p:nvSpPr>
              <p:cNvPr id="101" name="Rectangle 100">
                <a:extLst>
                  <a:ext uri="{FF2B5EF4-FFF2-40B4-BE49-F238E27FC236}">
                    <a16:creationId xmlns:a16="http://schemas.microsoft.com/office/drawing/2014/main" id="{462AF5F8-18DA-43C1-A03A-258F1D95C462}"/>
                  </a:ext>
                </a:extLst>
              </p:cNvPr>
              <p:cNvSpPr/>
              <p:nvPr/>
            </p:nvSpPr>
            <p:spPr>
              <a:xfrm>
                <a:off x="4012766" y="5148858"/>
                <a:ext cx="4070058" cy="789274"/>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1BE9E9BD-D990-41E8-8EC2-06EB2AF39520}"/>
                  </a:ext>
                </a:extLst>
              </p:cNvPr>
              <p:cNvSpPr/>
              <p:nvPr/>
            </p:nvSpPr>
            <p:spPr bwMode="auto">
              <a:xfrm>
                <a:off x="4642752"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Geo-redundant backup storage</a:t>
                </a:r>
              </a:p>
            </p:txBody>
          </p:sp>
          <p:grpSp>
            <p:nvGrpSpPr>
              <p:cNvPr id="48" name="Group 47">
                <a:extLst>
                  <a:ext uri="{FF2B5EF4-FFF2-40B4-BE49-F238E27FC236}">
                    <a16:creationId xmlns:a16="http://schemas.microsoft.com/office/drawing/2014/main" id="{0C534570-FE2B-4EF1-B017-5221783517DE}"/>
                  </a:ext>
                </a:extLst>
              </p:cNvPr>
              <p:cNvGrpSpPr/>
              <p:nvPr/>
            </p:nvGrpSpPr>
            <p:grpSpPr>
              <a:xfrm>
                <a:off x="4667366" y="5515244"/>
                <a:ext cx="1359684" cy="374732"/>
                <a:chOff x="5607612" y="5967807"/>
                <a:chExt cx="1359684" cy="374732"/>
              </a:xfrm>
            </p:grpSpPr>
            <p:grpSp>
              <p:nvGrpSpPr>
                <p:cNvPr id="119" name="Group 118">
                  <a:extLst>
                    <a:ext uri="{FF2B5EF4-FFF2-40B4-BE49-F238E27FC236}">
                      <a16:creationId xmlns:a16="http://schemas.microsoft.com/office/drawing/2014/main" id="{ED108851-DFD1-4014-B0A8-0804D7CFAB1E}"/>
                    </a:ext>
                  </a:extLst>
                </p:cNvPr>
                <p:cNvGrpSpPr/>
                <p:nvPr/>
              </p:nvGrpSpPr>
              <p:grpSpPr>
                <a:xfrm>
                  <a:off x="5607612" y="5967807"/>
                  <a:ext cx="416710" cy="374732"/>
                  <a:chOff x="4482879" y="5943690"/>
                  <a:chExt cx="416710" cy="374732"/>
                </a:xfrm>
                <a:solidFill>
                  <a:schemeClr val="bg1"/>
                </a:solidFill>
              </p:grpSpPr>
              <p:sp>
                <p:nvSpPr>
                  <p:cNvPr id="121" name="Graphic 173">
                    <a:extLst>
                      <a:ext uri="{FF2B5EF4-FFF2-40B4-BE49-F238E27FC236}">
                        <a16:creationId xmlns:a16="http://schemas.microsoft.com/office/drawing/2014/main" id="{D3D1AE77-C90B-4E65-B7C7-4EF809F88A22}"/>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Graphic 173">
                    <a:extLst>
                      <a:ext uri="{FF2B5EF4-FFF2-40B4-BE49-F238E27FC236}">
                        <a16:creationId xmlns:a16="http://schemas.microsoft.com/office/drawing/2014/main" id="{1319D145-2725-4A63-977C-F281757F566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0E41412-979B-441B-91D0-0D985DB88B0C}"/>
                    </a:ext>
                  </a:extLst>
                </p:cNvPr>
                <p:cNvGrpSpPr/>
                <p:nvPr/>
              </p:nvGrpSpPr>
              <p:grpSpPr>
                <a:xfrm>
                  <a:off x="6079099" y="5967807"/>
                  <a:ext cx="416710" cy="374732"/>
                  <a:chOff x="4482879" y="5943690"/>
                  <a:chExt cx="416710" cy="374732"/>
                </a:xfrm>
                <a:solidFill>
                  <a:schemeClr val="bg1"/>
                </a:solidFill>
              </p:grpSpPr>
              <p:sp>
                <p:nvSpPr>
                  <p:cNvPr id="201" name="Graphic 173">
                    <a:extLst>
                      <a:ext uri="{FF2B5EF4-FFF2-40B4-BE49-F238E27FC236}">
                        <a16:creationId xmlns:a16="http://schemas.microsoft.com/office/drawing/2014/main" id="{8E647659-D6B3-4FA8-B725-34D69FA65461}"/>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Graphic 173">
                    <a:extLst>
                      <a:ext uri="{FF2B5EF4-FFF2-40B4-BE49-F238E27FC236}">
                        <a16:creationId xmlns:a16="http://schemas.microsoft.com/office/drawing/2014/main" id="{76E8F395-44A6-4655-A93E-C2B2008D26A1}"/>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505DDAF6-6DE6-45BE-8577-E2385FE0E95C}"/>
                    </a:ext>
                  </a:extLst>
                </p:cNvPr>
                <p:cNvGrpSpPr/>
                <p:nvPr/>
              </p:nvGrpSpPr>
              <p:grpSpPr>
                <a:xfrm>
                  <a:off x="6550586" y="5967807"/>
                  <a:ext cx="416710" cy="374732"/>
                  <a:chOff x="4482879" y="5943690"/>
                  <a:chExt cx="416710" cy="374732"/>
                </a:xfrm>
                <a:solidFill>
                  <a:schemeClr val="bg1"/>
                </a:solidFill>
              </p:grpSpPr>
              <p:sp>
                <p:nvSpPr>
                  <p:cNvPr id="204" name="Graphic 173">
                    <a:extLst>
                      <a:ext uri="{FF2B5EF4-FFF2-40B4-BE49-F238E27FC236}">
                        <a16:creationId xmlns:a16="http://schemas.microsoft.com/office/drawing/2014/main" id="{AAC61A08-2A70-4566-9A0E-6EF0F67A89C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Graphic 173">
                    <a:extLst>
                      <a:ext uri="{FF2B5EF4-FFF2-40B4-BE49-F238E27FC236}">
                        <a16:creationId xmlns:a16="http://schemas.microsoft.com/office/drawing/2014/main" id="{D7E72D75-36BA-4BEA-B928-0256FCCF9EB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0" name="Group 239">
                <a:extLst>
                  <a:ext uri="{FF2B5EF4-FFF2-40B4-BE49-F238E27FC236}">
                    <a16:creationId xmlns:a16="http://schemas.microsoft.com/office/drawing/2014/main" id="{40C73E7A-2036-4768-8A6F-4A5255A20996}"/>
                  </a:ext>
                </a:extLst>
              </p:cNvPr>
              <p:cNvGrpSpPr/>
              <p:nvPr/>
            </p:nvGrpSpPr>
            <p:grpSpPr>
              <a:xfrm>
                <a:off x="6069446" y="5515244"/>
                <a:ext cx="1359684" cy="374732"/>
                <a:chOff x="5607612" y="5967807"/>
                <a:chExt cx="1359684" cy="374732"/>
              </a:xfrm>
            </p:grpSpPr>
            <p:grpSp>
              <p:nvGrpSpPr>
                <p:cNvPr id="241" name="Group 240">
                  <a:extLst>
                    <a:ext uri="{FF2B5EF4-FFF2-40B4-BE49-F238E27FC236}">
                      <a16:creationId xmlns:a16="http://schemas.microsoft.com/office/drawing/2014/main" id="{9BCA22B5-DCCD-4BDD-A2E0-4B64F1C8DE9A}"/>
                    </a:ext>
                  </a:extLst>
                </p:cNvPr>
                <p:cNvGrpSpPr/>
                <p:nvPr/>
              </p:nvGrpSpPr>
              <p:grpSpPr>
                <a:xfrm>
                  <a:off x="5607612" y="5967807"/>
                  <a:ext cx="416710" cy="374732"/>
                  <a:chOff x="4482879" y="5943690"/>
                  <a:chExt cx="416710" cy="374732"/>
                </a:xfrm>
                <a:solidFill>
                  <a:schemeClr val="bg1"/>
                </a:solidFill>
              </p:grpSpPr>
              <p:sp>
                <p:nvSpPr>
                  <p:cNvPr id="248" name="Graphic 173">
                    <a:extLst>
                      <a:ext uri="{FF2B5EF4-FFF2-40B4-BE49-F238E27FC236}">
                        <a16:creationId xmlns:a16="http://schemas.microsoft.com/office/drawing/2014/main" id="{3462CB60-78B3-4D61-A54E-7DE22B5BB90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Graphic 173">
                    <a:extLst>
                      <a:ext uri="{FF2B5EF4-FFF2-40B4-BE49-F238E27FC236}">
                        <a16:creationId xmlns:a16="http://schemas.microsoft.com/office/drawing/2014/main" id="{DEE291D4-A1E9-46B7-BB27-B441E369E60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6F0D5D23-C9C8-4300-80FB-8681F3AEDED1}"/>
                    </a:ext>
                  </a:extLst>
                </p:cNvPr>
                <p:cNvGrpSpPr/>
                <p:nvPr/>
              </p:nvGrpSpPr>
              <p:grpSpPr>
                <a:xfrm>
                  <a:off x="6079099" y="5967807"/>
                  <a:ext cx="416710" cy="374732"/>
                  <a:chOff x="4482879" y="5943690"/>
                  <a:chExt cx="416710" cy="374732"/>
                </a:xfrm>
                <a:solidFill>
                  <a:schemeClr val="bg1"/>
                </a:solidFill>
              </p:grpSpPr>
              <p:sp>
                <p:nvSpPr>
                  <p:cNvPr id="246" name="Graphic 173">
                    <a:extLst>
                      <a:ext uri="{FF2B5EF4-FFF2-40B4-BE49-F238E27FC236}">
                        <a16:creationId xmlns:a16="http://schemas.microsoft.com/office/drawing/2014/main" id="{6C5D7E55-4A5C-4B5F-A205-68BCBAD0C09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Graphic 173">
                    <a:extLst>
                      <a:ext uri="{FF2B5EF4-FFF2-40B4-BE49-F238E27FC236}">
                        <a16:creationId xmlns:a16="http://schemas.microsoft.com/office/drawing/2014/main" id="{522A409B-6180-428A-AAA4-363DEA6EFB9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32404E42-D5DD-4C70-B1D2-76C535A581EA}"/>
                    </a:ext>
                  </a:extLst>
                </p:cNvPr>
                <p:cNvGrpSpPr/>
                <p:nvPr/>
              </p:nvGrpSpPr>
              <p:grpSpPr>
                <a:xfrm>
                  <a:off x="6550586" y="5967807"/>
                  <a:ext cx="416710" cy="374732"/>
                  <a:chOff x="4482879" y="5943690"/>
                  <a:chExt cx="416710" cy="374732"/>
                </a:xfrm>
                <a:solidFill>
                  <a:schemeClr val="bg1"/>
                </a:solidFill>
              </p:grpSpPr>
              <p:sp>
                <p:nvSpPr>
                  <p:cNvPr id="244" name="Graphic 173">
                    <a:extLst>
                      <a:ext uri="{FF2B5EF4-FFF2-40B4-BE49-F238E27FC236}">
                        <a16:creationId xmlns:a16="http://schemas.microsoft.com/office/drawing/2014/main" id="{A8EF5696-F4AF-4614-89F8-1A7DAA2FBC60}"/>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Graphic 173">
                    <a:extLst>
                      <a:ext uri="{FF2B5EF4-FFF2-40B4-BE49-F238E27FC236}">
                        <a16:creationId xmlns:a16="http://schemas.microsoft.com/office/drawing/2014/main" id="{293C6D70-A8A5-4C69-8566-3708A4E18F0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2" name="TextBox 51">
              <a:extLst>
                <a:ext uri="{FF2B5EF4-FFF2-40B4-BE49-F238E27FC236}">
                  <a16:creationId xmlns:a16="http://schemas.microsoft.com/office/drawing/2014/main" id="{8424EF13-EFBF-4C84-8652-16E27C70F094}"/>
                </a:ext>
              </a:extLst>
            </p:cNvPr>
            <p:cNvSpPr txBox="1"/>
            <p:nvPr/>
          </p:nvSpPr>
          <p:spPr>
            <a:xfrm>
              <a:off x="4865340" y="6150739"/>
              <a:ext cx="24026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Paired region DR</a:t>
              </a:r>
            </a:p>
          </p:txBody>
        </p:sp>
        <p:sp>
          <p:nvSpPr>
            <p:cNvPr id="3" name="Oval 2">
              <a:extLst>
                <a:ext uri="{FF2B5EF4-FFF2-40B4-BE49-F238E27FC236}">
                  <a16:creationId xmlns:a16="http://schemas.microsoft.com/office/drawing/2014/main" id="{CC767609-0AFB-4582-8CBF-22056445DA7E}"/>
                </a:ext>
              </a:extLst>
            </p:cNvPr>
            <p:cNvSpPr/>
            <p:nvPr/>
          </p:nvSpPr>
          <p:spPr>
            <a:xfrm>
              <a:off x="3278009" y="5371503"/>
              <a:ext cx="255441" cy="235181"/>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pic>
          <p:nvPicPr>
            <p:cNvPr id="149" name="Graphic 148">
              <a:extLst>
                <a:ext uri="{FF2B5EF4-FFF2-40B4-BE49-F238E27FC236}">
                  <a16:creationId xmlns:a16="http://schemas.microsoft.com/office/drawing/2014/main" id="{C343BD90-6F68-814F-A719-774F8EF91B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7167" y="3868908"/>
              <a:ext cx="509852" cy="509852"/>
            </a:xfrm>
            <a:prstGeom prst="rect">
              <a:avLst/>
            </a:prstGeom>
          </p:spPr>
        </p:pic>
        <p:pic>
          <p:nvPicPr>
            <p:cNvPr id="150" name="Graphic 149">
              <a:extLst>
                <a:ext uri="{FF2B5EF4-FFF2-40B4-BE49-F238E27FC236}">
                  <a16:creationId xmlns:a16="http://schemas.microsoft.com/office/drawing/2014/main" id="{84622666-4EBA-BE4F-8C41-5159F759D4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562" y="2957833"/>
              <a:ext cx="479160" cy="479160"/>
            </a:xfrm>
            <a:prstGeom prst="rect">
              <a:avLst/>
            </a:prstGeom>
          </p:spPr>
        </p:pic>
        <p:pic>
          <p:nvPicPr>
            <p:cNvPr id="152" name="Graphic 151">
              <a:extLst>
                <a:ext uri="{FF2B5EF4-FFF2-40B4-BE49-F238E27FC236}">
                  <a16:creationId xmlns:a16="http://schemas.microsoft.com/office/drawing/2014/main" id="{27A6229E-FC6A-7246-8420-3969954829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28200" y="2075135"/>
              <a:ext cx="464364" cy="464364"/>
            </a:xfrm>
            <a:prstGeom prst="rect">
              <a:avLst/>
            </a:prstGeom>
          </p:spPr>
        </p:pic>
        <p:sp>
          <p:nvSpPr>
            <p:cNvPr id="13" name="Rectangle 12">
              <a:extLst>
                <a:ext uri="{FF2B5EF4-FFF2-40B4-BE49-F238E27FC236}">
                  <a16:creationId xmlns:a16="http://schemas.microsoft.com/office/drawing/2014/main" id="{0D9B13B8-0B83-4FE8-9B06-10DC7C53CD4A}"/>
                </a:ext>
              </a:extLst>
            </p:cNvPr>
            <p:cNvSpPr/>
            <p:nvPr/>
          </p:nvSpPr>
          <p:spPr bwMode="auto">
            <a:xfrm>
              <a:off x="6219930" y="112187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a:defRPr/>
              </a:pPr>
              <a:r>
                <a:rPr lang="en-US">
                  <a:latin typeface="Segoe UI"/>
                </a:rPr>
                <a:t>Geo-paired Region</a:t>
              </a:r>
              <a:r>
                <a:rPr kumimoji="0" lang="en-US" sz="1800" b="0" i="0" u="none" strike="noStrike" kern="1200" cap="none" spc="0" normalizeH="0" baseline="0" noProof="0">
                  <a:ln>
                    <a:noFill/>
                  </a:ln>
                  <a:effectLst/>
                  <a:uLnTx/>
                  <a:uFillTx/>
                  <a:latin typeface="Segoe UI"/>
                  <a:ea typeface="+mn-ea"/>
                  <a:cs typeface="+mn-cs"/>
                </a:rPr>
                <a:t> – </a:t>
              </a:r>
              <a:r>
                <a:rPr lang="en-US">
                  <a:latin typeface="Segoe UI"/>
                </a:rPr>
                <a:t>West </a:t>
              </a:r>
              <a:r>
                <a:rPr kumimoji="0" lang="en-US" sz="1800" b="0" i="0" u="none" strike="noStrike" kern="1200" cap="none" spc="0" normalizeH="0" baseline="0" noProof="0">
                  <a:ln>
                    <a:noFill/>
                  </a:ln>
                  <a:effectLst/>
                  <a:uLnTx/>
                  <a:uFillTx/>
                  <a:latin typeface="Segoe UI"/>
                  <a:ea typeface="+mn-ea"/>
                  <a:cs typeface="+mn-cs"/>
                </a:rPr>
                <a:t>US</a:t>
              </a:r>
            </a:p>
          </p:txBody>
        </p:sp>
      </p:grpSp>
      <p:grpSp>
        <p:nvGrpSpPr>
          <p:cNvPr id="4" name="Group 3" descr="Region – East US: Architecture Diagram">
            <a:extLst>
              <a:ext uri="{FF2B5EF4-FFF2-40B4-BE49-F238E27FC236}">
                <a16:creationId xmlns:a16="http://schemas.microsoft.com/office/drawing/2014/main" id="{0D3894D2-F5CE-4C22-2220-A0E20992763E}"/>
              </a:ext>
            </a:extLst>
          </p:cNvPr>
          <p:cNvGrpSpPr/>
          <p:nvPr/>
        </p:nvGrpSpPr>
        <p:grpSpPr>
          <a:xfrm>
            <a:off x="320819" y="1120877"/>
            <a:ext cx="5841925" cy="4940292"/>
            <a:chOff x="320819" y="1120877"/>
            <a:chExt cx="5841925" cy="4940292"/>
          </a:xfrm>
        </p:grpSpPr>
        <p:pic>
          <p:nvPicPr>
            <p:cNvPr id="8" name="Picture 7" descr="See the source image">
              <a:extLst>
                <a:ext uri="{FF2B5EF4-FFF2-40B4-BE49-F238E27FC236}">
                  <a16:creationId xmlns:a16="http://schemas.microsoft.com/office/drawing/2014/main" id="{A71604D0-5C23-75BD-3793-9BAB104057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7665" y="2644472"/>
              <a:ext cx="1039258" cy="546313"/>
            </a:xfrm>
            <a:prstGeom prst="rect">
              <a:avLst/>
            </a:prstGeom>
            <a:noFill/>
            <a:extLst>
              <a:ext uri="{909E8E84-426E-40DD-AFC4-6F175D3DCCD1}">
                <a14:hiddenFill xmlns:a14="http://schemas.microsoft.com/office/drawing/2010/main">
                  <a:solidFill>
                    <a:srgbClr val="FFFFFF"/>
                  </a:solidFill>
                </a14:hiddenFill>
              </a:ext>
            </a:extLst>
          </p:spPr>
        </p:pic>
        <p:sp>
          <p:nvSpPr>
            <p:cNvPr id="636" name="Rectangle 635">
              <a:extLst>
                <a:ext uri="{FF2B5EF4-FFF2-40B4-BE49-F238E27FC236}">
                  <a16:creationId xmlns:a16="http://schemas.microsoft.com/office/drawing/2014/main" id="{DD3F43DD-EACD-9C24-4F62-E4476FC3A834}"/>
                </a:ext>
              </a:extLst>
            </p:cNvPr>
            <p:cNvSpPr/>
            <p:nvPr/>
          </p:nvSpPr>
          <p:spPr>
            <a:xfrm>
              <a:off x="424145" y="1120877"/>
              <a:ext cx="5626772" cy="49159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37" name="Rectangle 636">
              <a:extLst>
                <a:ext uri="{FF2B5EF4-FFF2-40B4-BE49-F238E27FC236}">
                  <a16:creationId xmlns:a16="http://schemas.microsoft.com/office/drawing/2014/main" id="{5FFE7C4A-8903-29D6-2C26-F612463CAF64}"/>
                </a:ext>
              </a:extLst>
            </p:cNvPr>
            <p:cNvSpPr/>
            <p:nvPr/>
          </p:nvSpPr>
          <p:spPr bwMode="auto">
            <a:xfrm>
              <a:off x="424145" y="1121875"/>
              <a:ext cx="562677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Region – East US </a:t>
              </a:r>
            </a:p>
          </p:txBody>
        </p:sp>
        <p:sp>
          <p:nvSpPr>
            <p:cNvPr id="638" name="Rectangle 637">
              <a:extLst>
                <a:ext uri="{FF2B5EF4-FFF2-40B4-BE49-F238E27FC236}">
                  <a16:creationId xmlns:a16="http://schemas.microsoft.com/office/drawing/2014/main" id="{87B4ACDB-0F82-B3F4-C0A7-E0BC3D5C1FEB}"/>
                </a:ext>
              </a:extLst>
            </p:cNvPr>
            <p:cNvSpPr/>
            <p:nvPr/>
          </p:nvSpPr>
          <p:spPr>
            <a:xfrm>
              <a:off x="520736" y="1637071"/>
              <a:ext cx="4620976" cy="3318387"/>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9" name="Group 638">
              <a:extLst>
                <a:ext uri="{FF2B5EF4-FFF2-40B4-BE49-F238E27FC236}">
                  <a16:creationId xmlns:a16="http://schemas.microsoft.com/office/drawing/2014/main" id="{F4EA6E07-B423-EB17-CAE9-99D6C6B79C14}"/>
                </a:ext>
              </a:extLst>
            </p:cNvPr>
            <p:cNvGrpSpPr/>
            <p:nvPr/>
          </p:nvGrpSpPr>
          <p:grpSpPr>
            <a:xfrm>
              <a:off x="2588077" y="1747607"/>
              <a:ext cx="2449057" cy="3062077"/>
              <a:chOff x="3714750" y="2124075"/>
              <a:chExt cx="2801604" cy="3062077"/>
            </a:xfrm>
          </p:grpSpPr>
          <p:sp>
            <p:nvSpPr>
              <p:cNvPr id="742" name="Graphic 137">
                <a:extLst>
                  <a:ext uri="{FF2B5EF4-FFF2-40B4-BE49-F238E27FC236}">
                    <a16:creationId xmlns:a16="http://schemas.microsoft.com/office/drawing/2014/main" id="{E6FDDE8A-54D9-A998-4D21-6368E02ED9C4}"/>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743" name="Rectangle 742">
                <a:extLst>
                  <a:ext uri="{FF2B5EF4-FFF2-40B4-BE49-F238E27FC236}">
                    <a16:creationId xmlns:a16="http://schemas.microsoft.com/office/drawing/2014/main" id="{B1FA5E6F-4860-8C64-B043-43B92C6BFB9D}"/>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(Prod)</a:t>
                </a:r>
              </a:p>
            </p:txBody>
          </p:sp>
        </p:grpSp>
        <p:sp>
          <p:nvSpPr>
            <p:cNvPr id="640" name="Rectangle: Rounded Corners 639">
              <a:extLst>
                <a:ext uri="{FF2B5EF4-FFF2-40B4-BE49-F238E27FC236}">
                  <a16:creationId xmlns:a16="http://schemas.microsoft.com/office/drawing/2014/main" id="{C65B6122-4530-9254-138C-1C8D2B83F7D9}"/>
                </a:ext>
              </a:extLst>
            </p:cNvPr>
            <p:cNvSpPr/>
            <p:nvPr/>
          </p:nvSpPr>
          <p:spPr bwMode="auto">
            <a:xfrm>
              <a:off x="2744662" y="2353769"/>
              <a:ext cx="2143035"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41" name="Rectangle 640">
              <a:extLst>
                <a:ext uri="{FF2B5EF4-FFF2-40B4-BE49-F238E27FC236}">
                  <a16:creationId xmlns:a16="http://schemas.microsoft.com/office/drawing/2014/main" id="{FE674192-D50D-5BF6-C0DF-36AADBB6CC72}"/>
                </a:ext>
              </a:extLst>
            </p:cNvPr>
            <p:cNvSpPr/>
            <p:nvPr/>
          </p:nvSpPr>
          <p:spPr bwMode="auto">
            <a:xfrm>
              <a:off x="2859302" y="2541096"/>
              <a:ext cx="2019860"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MySQL</a:t>
              </a:r>
            </a:p>
          </p:txBody>
        </p:sp>
        <p:sp>
          <p:nvSpPr>
            <p:cNvPr id="642" name="Graphic 137">
              <a:extLst>
                <a:ext uri="{FF2B5EF4-FFF2-40B4-BE49-F238E27FC236}">
                  <a16:creationId xmlns:a16="http://schemas.microsoft.com/office/drawing/2014/main" id="{366BDB47-4E48-4306-A1A8-D8520F2903DA}"/>
                </a:ext>
              </a:extLst>
            </p:cNvPr>
            <p:cNvSpPr/>
            <p:nvPr/>
          </p:nvSpPr>
          <p:spPr>
            <a:xfrm>
              <a:off x="2748450" y="3745167"/>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43" name="Rectangle 642">
              <a:extLst>
                <a:ext uri="{FF2B5EF4-FFF2-40B4-BE49-F238E27FC236}">
                  <a16:creationId xmlns:a16="http://schemas.microsoft.com/office/drawing/2014/main" id="{A7D14DED-09EC-6F7F-C634-DB36AF392AC0}"/>
                </a:ext>
              </a:extLst>
            </p:cNvPr>
            <p:cNvSpPr/>
            <p:nvPr/>
          </p:nvSpPr>
          <p:spPr bwMode="auto">
            <a:xfrm>
              <a:off x="2775229" y="3742283"/>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644" name="Rectangle 643">
              <a:extLst>
                <a:ext uri="{FF2B5EF4-FFF2-40B4-BE49-F238E27FC236}">
                  <a16:creationId xmlns:a16="http://schemas.microsoft.com/office/drawing/2014/main" id="{57EB426E-8C25-8FA3-4C43-ADEC30980820}"/>
                </a:ext>
              </a:extLst>
            </p:cNvPr>
            <p:cNvSpPr/>
            <p:nvPr/>
          </p:nvSpPr>
          <p:spPr bwMode="auto">
            <a:xfrm>
              <a:off x="3915387" y="4210320"/>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WAL</a:t>
              </a:r>
            </a:p>
          </p:txBody>
        </p:sp>
        <p:grpSp>
          <p:nvGrpSpPr>
            <p:cNvPr id="645" name="Group 644">
              <a:extLst>
                <a:ext uri="{FF2B5EF4-FFF2-40B4-BE49-F238E27FC236}">
                  <a16:creationId xmlns:a16="http://schemas.microsoft.com/office/drawing/2014/main" id="{B41D2956-0C5C-DBF5-5999-05B6E320A79F}"/>
                </a:ext>
              </a:extLst>
            </p:cNvPr>
            <p:cNvGrpSpPr/>
            <p:nvPr/>
          </p:nvGrpSpPr>
          <p:grpSpPr>
            <a:xfrm>
              <a:off x="3405720" y="4059705"/>
              <a:ext cx="440160" cy="387624"/>
              <a:chOff x="4775329" y="4523956"/>
              <a:chExt cx="463266" cy="407971"/>
            </a:xfrm>
            <a:solidFill>
              <a:schemeClr val="accent1"/>
            </a:solidFill>
          </p:grpSpPr>
          <p:grpSp>
            <p:nvGrpSpPr>
              <p:cNvPr id="734" name="Graphic 3">
                <a:extLst>
                  <a:ext uri="{FF2B5EF4-FFF2-40B4-BE49-F238E27FC236}">
                    <a16:creationId xmlns:a16="http://schemas.microsoft.com/office/drawing/2014/main" id="{4A874E82-F522-A7C5-586C-220A89E2D385}"/>
                  </a:ext>
                </a:extLst>
              </p:cNvPr>
              <p:cNvGrpSpPr/>
              <p:nvPr/>
            </p:nvGrpSpPr>
            <p:grpSpPr>
              <a:xfrm>
                <a:off x="4775329" y="4523956"/>
                <a:ext cx="245246" cy="351327"/>
                <a:chOff x="6796635" y="1977497"/>
                <a:chExt cx="548123" cy="785213"/>
              </a:xfrm>
              <a:grpFill/>
            </p:grpSpPr>
            <p:sp>
              <p:nvSpPr>
                <p:cNvPr id="739" name="Freeform: Shape 738">
                  <a:extLst>
                    <a:ext uri="{FF2B5EF4-FFF2-40B4-BE49-F238E27FC236}">
                      <a16:creationId xmlns:a16="http://schemas.microsoft.com/office/drawing/2014/main" id="{5453D1A5-258D-BD72-4680-1D5B93035A34}"/>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Shape 739">
                  <a:extLst>
                    <a:ext uri="{FF2B5EF4-FFF2-40B4-BE49-F238E27FC236}">
                      <a16:creationId xmlns:a16="http://schemas.microsoft.com/office/drawing/2014/main" id="{A3C0C950-DA27-1293-71AB-15601B38541A}"/>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Shape 740">
                  <a:extLst>
                    <a:ext uri="{FF2B5EF4-FFF2-40B4-BE49-F238E27FC236}">
                      <a16:creationId xmlns:a16="http://schemas.microsoft.com/office/drawing/2014/main" id="{F3B0D757-0C39-884D-8B0C-10D124CFEC2F}"/>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5" name="Graphic 3">
                <a:extLst>
                  <a:ext uri="{FF2B5EF4-FFF2-40B4-BE49-F238E27FC236}">
                    <a16:creationId xmlns:a16="http://schemas.microsoft.com/office/drawing/2014/main" id="{5AB36EDC-6BD9-5893-D316-A8A8106CF27E}"/>
                  </a:ext>
                </a:extLst>
              </p:cNvPr>
              <p:cNvGrpSpPr/>
              <p:nvPr/>
            </p:nvGrpSpPr>
            <p:grpSpPr>
              <a:xfrm>
                <a:off x="4993349" y="4580600"/>
                <a:ext cx="245246" cy="351327"/>
                <a:chOff x="6796635" y="1977497"/>
                <a:chExt cx="548123" cy="785213"/>
              </a:xfrm>
              <a:grpFill/>
            </p:grpSpPr>
            <p:sp>
              <p:nvSpPr>
                <p:cNvPr id="736" name="Freeform: Shape 735">
                  <a:extLst>
                    <a:ext uri="{FF2B5EF4-FFF2-40B4-BE49-F238E27FC236}">
                      <a16:creationId xmlns:a16="http://schemas.microsoft.com/office/drawing/2014/main" id="{B211D984-A224-E4E7-4B24-912435FB9902}"/>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Shape 736">
                  <a:extLst>
                    <a:ext uri="{FF2B5EF4-FFF2-40B4-BE49-F238E27FC236}">
                      <a16:creationId xmlns:a16="http://schemas.microsoft.com/office/drawing/2014/main" id="{121520EF-BF2B-051A-7C3B-4EA80188B9AE}"/>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Shape 737">
                  <a:extLst>
                    <a:ext uri="{FF2B5EF4-FFF2-40B4-BE49-F238E27FC236}">
                      <a16:creationId xmlns:a16="http://schemas.microsoft.com/office/drawing/2014/main" id="{A97FAF77-6892-604E-D80E-70E2E06A344D}"/>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6" name="Arrow: Down 645">
              <a:extLst>
                <a:ext uri="{FF2B5EF4-FFF2-40B4-BE49-F238E27FC236}">
                  <a16:creationId xmlns:a16="http://schemas.microsoft.com/office/drawing/2014/main" id="{6771DB83-D03A-30D2-CB17-2E164E7776C1}"/>
                </a:ext>
              </a:extLst>
            </p:cNvPr>
            <p:cNvSpPr/>
            <p:nvPr/>
          </p:nvSpPr>
          <p:spPr>
            <a:xfrm>
              <a:off x="3441080" y="3550716"/>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7" name="Rectangle 646">
              <a:extLst>
                <a:ext uri="{FF2B5EF4-FFF2-40B4-BE49-F238E27FC236}">
                  <a16:creationId xmlns:a16="http://schemas.microsoft.com/office/drawing/2014/main" id="{9A77F252-51B8-8EA8-CFBD-093E5B21CD8E}"/>
                </a:ext>
              </a:extLst>
            </p:cNvPr>
            <p:cNvSpPr/>
            <p:nvPr/>
          </p:nvSpPr>
          <p:spPr>
            <a:xfrm>
              <a:off x="613663" y="1729862"/>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48" name="Rectangle: Rounded Corners 647">
              <a:extLst>
                <a:ext uri="{FF2B5EF4-FFF2-40B4-BE49-F238E27FC236}">
                  <a16:creationId xmlns:a16="http://schemas.microsoft.com/office/drawing/2014/main" id="{66FD19C5-8B70-1627-3FE3-A8D8CD57F663}"/>
                </a:ext>
              </a:extLst>
            </p:cNvPr>
            <p:cNvSpPr/>
            <p:nvPr/>
          </p:nvSpPr>
          <p:spPr bwMode="auto">
            <a:xfrm>
              <a:off x="836023" y="1952560"/>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9" name="TextBox 648">
              <a:extLst>
                <a:ext uri="{FF2B5EF4-FFF2-40B4-BE49-F238E27FC236}">
                  <a16:creationId xmlns:a16="http://schemas.microsoft.com/office/drawing/2014/main" id="{5807B3E9-4BED-F8A3-4FFB-E80A5D7DF5DE}"/>
                </a:ext>
              </a:extLst>
            </p:cNvPr>
            <p:cNvSpPr txBox="1"/>
            <p:nvPr/>
          </p:nvSpPr>
          <p:spPr>
            <a:xfrm>
              <a:off x="836020" y="2576506"/>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650" name="Group 649">
              <a:extLst>
                <a:ext uri="{FF2B5EF4-FFF2-40B4-BE49-F238E27FC236}">
                  <a16:creationId xmlns:a16="http://schemas.microsoft.com/office/drawing/2014/main" id="{ACCCD837-CAAE-AB84-CF89-240A2ECF8E76}"/>
                </a:ext>
              </a:extLst>
            </p:cNvPr>
            <p:cNvGrpSpPr/>
            <p:nvPr/>
          </p:nvGrpSpPr>
          <p:grpSpPr>
            <a:xfrm>
              <a:off x="836020" y="2870770"/>
              <a:ext cx="1031254" cy="823190"/>
              <a:chOff x="3230180" y="1853120"/>
              <a:chExt cx="688127" cy="549291"/>
            </a:xfrm>
          </p:grpSpPr>
          <p:sp>
            <p:nvSpPr>
              <p:cNvPr id="731" name="Rectangle: Rounded Corners 730">
                <a:extLst>
                  <a:ext uri="{FF2B5EF4-FFF2-40B4-BE49-F238E27FC236}">
                    <a16:creationId xmlns:a16="http://schemas.microsoft.com/office/drawing/2014/main" id="{25EA8577-8282-A9C0-2FE3-8F83F8F87257}"/>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2" name="Freeform: Shape 731">
                <a:extLst>
                  <a:ext uri="{FF2B5EF4-FFF2-40B4-BE49-F238E27FC236}">
                    <a16:creationId xmlns:a16="http://schemas.microsoft.com/office/drawing/2014/main" id="{7BED088B-5504-721C-59BB-BC13E1D7A3A6}"/>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3" name="TextBox 732">
                <a:extLst>
                  <a:ext uri="{FF2B5EF4-FFF2-40B4-BE49-F238E27FC236}">
                    <a16:creationId xmlns:a16="http://schemas.microsoft.com/office/drawing/2014/main" id="{1DCD7B06-3BF2-61C4-4060-37FE355E51BB}"/>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651" name="Rectangle: Rounded Corners 650">
              <a:extLst>
                <a:ext uri="{FF2B5EF4-FFF2-40B4-BE49-F238E27FC236}">
                  <a16:creationId xmlns:a16="http://schemas.microsoft.com/office/drawing/2014/main" id="{68461334-A8FA-2ED6-8668-B85F518829EB}"/>
                </a:ext>
              </a:extLst>
            </p:cNvPr>
            <p:cNvSpPr/>
            <p:nvPr/>
          </p:nvSpPr>
          <p:spPr bwMode="auto">
            <a:xfrm>
              <a:off x="836021" y="3788980"/>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2" name="TextBox 651">
              <a:extLst>
                <a:ext uri="{FF2B5EF4-FFF2-40B4-BE49-F238E27FC236}">
                  <a16:creationId xmlns:a16="http://schemas.microsoft.com/office/drawing/2014/main" id="{04512571-8894-B8C3-2EE9-2F186919C016}"/>
                </a:ext>
              </a:extLst>
            </p:cNvPr>
            <p:cNvSpPr txBox="1"/>
            <p:nvPr/>
          </p:nvSpPr>
          <p:spPr>
            <a:xfrm>
              <a:off x="836021" y="4412926"/>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sp>
          <p:nvSpPr>
            <p:cNvPr id="653" name="Rectangle 652">
              <a:extLst>
                <a:ext uri="{FF2B5EF4-FFF2-40B4-BE49-F238E27FC236}">
                  <a16:creationId xmlns:a16="http://schemas.microsoft.com/office/drawing/2014/main" id="{0DEA8799-7800-03A9-C371-1E412908145F}"/>
                </a:ext>
              </a:extLst>
            </p:cNvPr>
            <p:cNvSpPr/>
            <p:nvPr/>
          </p:nvSpPr>
          <p:spPr bwMode="auto">
            <a:xfrm>
              <a:off x="2519253" y="3086563"/>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54" name="Straight Arrow Connector 653">
              <a:extLst>
                <a:ext uri="{FF2B5EF4-FFF2-40B4-BE49-F238E27FC236}">
                  <a16:creationId xmlns:a16="http://schemas.microsoft.com/office/drawing/2014/main" id="{73D14788-86F2-DCDA-263A-5C0185C5990E}"/>
                </a:ext>
              </a:extLst>
            </p:cNvPr>
            <p:cNvCxnSpPr>
              <a:cxnSpLocks/>
              <a:endCxn id="653" idx="3"/>
            </p:cNvCxnSpPr>
            <p:nvPr/>
          </p:nvCxnSpPr>
          <p:spPr>
            <a:xfrm flipV="1">
              <a:off x="1572512" y="3294259"/>
              <a:ext cx="1238254" cy="1024"/>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5" name="Connector: Elbow 654">
              <a:extLst>
                <a:ext uri="{FF2B5EF4-FFF2-40B4-BE49-F238E27FC236}">
                  <a16:creationId xmlns:a16="http://schemas.microsoft.com/office/drawing/2014/main" id="{E3886C0D-C7C4-C281-55AD-43D5CE2A043D}"/>
                </a:ext>
              </a:extLst>
            </p:cNvPr>
            <p:cNvCxnSpPr>
              <a:cxnSpLocks/>
            </p:cNvCxnSpPr>
            <p:nvPr/>
          </p:nvCxnSpPr>
          <p:spPr>
            <a:xfrm>
              <a:off x="1605350" y="2403434"/>
              <a:ext cx="1134527" cy="779491"/>
            </a:xfrm>
            <a:prstGeom prst="bentConnector3">
              <a:avLst>
                <a:gd name="adj1" fmla="val 50000"/>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6" name="Connector: Elbow 655">
              <a:extLst>
                <a:ext uri="{FF2B5EF4-FFF2-40B4-BE49-F238E27FC236}">
                  <a16:creationId xmlns:a16="http://schemas.microsoft.com/office/drawing/2014/main" id="{2505D29B-B8C8-EA51-16D9-F9A0EDFC15FB}"/>
                </a:ext>
              </a:extLst>
            </p:cNvPr>
            <p:cNvCxnSpPr>
              <a:cxnSpLocks/>
              <a:stCxn id="651" idx="3"/>
            </p:cNvCxnSpPr>
            <p:nvPr/>
          </p:nvCxnSpPr>
          <p:spPr>
            <a:xfrm flipV="1">
              <a:off x="1867273" y="3426765"/>
              <a:ext cx="872604" cy="773810"/>
            </a:xfrm>
            <a:prstGeom prst="bentConnector3">
              <a:avLst>
                <a:gd name="adj1" fmla="val 34864"/>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7" name="Arrow: Bent 656">
              <a:extLst>
                <a:ext uri="{FF2B5EF4-FFF2-40B4-BE49-F238E27FC236}">
                  <a16:creationId xmlns:a16="http://schemas.microsoft.com/office/drawing/2014/main" id="{1A3D89CA-625A-A6C7-1648-7A6D0648B716}"/>
                </a:ext>
              </a:extLst>
            </p:cNvPr>
            <p:cNvSpPr/>
            <p:nvPr/>
          </p:nvSpPr>
          <p:spPr>
            <a:xfrm flipV="1">
              <a:off x="3613355" y="4837470"/>
              <a:ext cx="383457" cy="802350"/>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9" name="Graphic 658">
              <a:extLst>
                <a:ext uri="{FF2B5EF4-FFF2-40B4-BE49-F238E27FC236}">
                  <a16:creationId xmlns:a16="http://schemas.microsoft.com/office/drawing/2014/main" id="{6A2E65BA-18C7-E3BE-F9BE-8C855D8264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7167" y="3868908"/>
              <a:ext cx="509852" cy="509852"/>
            </a:xfrm>
            <a:prstGeom prst="rect">
              <a:avLst/>
            </a:prstGeom>
          </p:spPr>
        </p:pic>
        <p:pic>
          <p:nvPicPr>
            <p:cNvPr id="660" name="Graphic 659">
              <a:extLst>
                <a:ext uri="{FF2B5EF4-FFF2-40B4-BE49-F238E27FC236}">
                  <a16:creationId xmlns:a16="http://schemas.microsoft.com/office/drawing/2014/main" id="{81B4FD3F-1927-D78A-4676-8843CFC0FD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562" y="2957833"/>
              <a:ext cx="479160" cy="479160"/>
            </a:xfrm>
            <a:prstGeom prst="rect">
              <a:avLst/>
            </a:prstGeom>
          </p:spPr>
        </p:pic>
        <p:pic>
          <p:nvPicPr>
            <p:cNvPr id="661" name="Graphic 660">
              <a:extLst>
                <a:ext uri="{FF2B5EF4-FFF2-40B4-BE49-F238E27FC236}">
                  <a16:creationId xmlns:a16="http://schemas.microsoft.com/office/drawing/2014/main" id="{CB9084F7-B493-5600-8988-DD8896175E2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28200" y="2075135"/>
              <a:ext cx="464364" cy="464364"/>
            </a:xfrm>
            <a:prstGeom prst="rect">
              <a:avLst/>
            </a:prstGeom>
          </p:spPr>
        </p:pic>
        <p:pic>
          <p:nvPicPr>
            <p:cNvPr id="663" name="Picture 662" descr="See the source image">
              <a:extLst>
                <a:ext uri="{FF2B5EF4-FFF2-40B4-BE49-F238E27FC236}">
                  <a16:creationId xmlns:a16="http://schemas.microsoft.com/office/drawing/2014/main" id="{B48E4813-BDEF-C1C2-A8F0-4ECCBB0474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7665" y="2644472"/>
              <a:ext cx="1039258" cy="546313"/>
            </a:xfrm>
            <a:prstGeom prst="rect">
              <a:avLst/>
            </a:prstGeom>
            <a:noFill/>
            <a:extLst>
              <a:ext uri="{909E8E84-426E-40DD-AFC4-6F175D3DCCD1}">
                <a14:hiddenFill xmlns:a14="http://schemas.microsoft.com/office/drawing/2010/main">
                  <a:solidFill>
                    <a:srgbClr val="FFFFFF"/>
                  </a:solidFill>
                </a14:hiddenFill>
              </a:ext>
            </a:extLst>
          </p:spPr>
        </p:pic>
        <p:sp>
          <p:nvSpPr>
            <p:cNvPr id="664" name="Rectangle 663">
              <a:extLst>
                <a:ext uri="{FF2B5EF4-FFF2-40B4-BE49-F238E27FC236}">
                  <a16:creationId xmlns:a16="http://schemas.microsoft.com/office/drawing/2014/main" id="{95EC0365-ED83-D643-DB43-2A0ABA109C1F}"/>
                </a:ext>
              </a:extLst>
            </p:cNvPr>
            <p:cNvSpPr/>
            <p:nvPr/>
          </p:nvSpPr>
          <p:spPr bwMode="auto">
            <a:xfrm>
              <a:off x="320819" y="1506540"/>
              <a:ext cx="5841925" cy="4554629"/>
            </a:xfrm>
            <a:prstGeom prst="rect">
              <a:avLst/>
            </a:prstGeom>
            <a:solidFill>
              <a:schemeClr val="bg1">
                <a:alpha val="82472"/>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quot;Not Allowed&quot; Symbol 665">
              <a:extLst>
                <a:ext uri="{FF2B5EF4-FFF2-40B4-BE49-F238E27FC236}">
                  <a16:creationId xmlns:a16="http://schemas.microsoft.com/office/drawing/2014/main" id="{02EF1ADF-3825-C281-880C-061E91685650}"/>
                </a:ext>
              </a:extLst>
            </p:cNvPr>
            <p:cNvSpPr/>
            <p:nvPr/>
          </p:nvSpPr>
          <p:spPr>
            <a:xfrm>
              <a:off x="2152734" y="2374811"/>
              <a:ext cx="2220525" cy="2152434"/>
            </a:xfrm>
            <a:prstGeom prst="noSmoking">
              <a:avLst/>
            </a:prstGeom>
            <a:solidFill>
              <a:srgbClr val="E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descr="Geo-paired Region – West US: Architecture Diagram">
            <a:extLst>
              <a:ext uri="{FF2B5EF4-FFF2-40B4-BE49-F238E27FC236}">
                <a16:creationId xmlns:a16="http://schemas.microsoft.com/office/drawing/2014/main" id="{75F6CF78-D4D7-0305-2ADF-C5D4D100713A}"/>
              </a:ext>
            </a:extLst>
          </p:cNvPr>
          <p:cNvGrpSpPr/>
          <p:nvPr/>
        </p:nvGrpSpPr>
        <p:grpSpPr>
          <a:xfrm>
            <a:off x="4012766" y="1119335"/>
            <a:ext cx="7849926" cy="4917481"/>
            <a:chOff x="4012766" y="1119335"/>
            <a:chExt cx="7849926" cy="4917481"/>
          </a:xfrm>
        </p:grpSpPr>
        <p:sp>
          <p:nvSpPr>
            <p:cNvPr id="658" name="Rectangle 657">
              <a:extLst>
                <a:ext uri="{FF2B5EF4-FFF2-40B4-BE49-F238E27FC236}">
                  <a16:creationId xmlns:a16="http://schemas.microsoft.com/office/drawing/2014/main" id="{20A6D231-FBC7-5455-7273-FF939FBFD3C8}"/>
                </a:ext>
              </a:extLst>
            </p:cNvPr>
            <p:cNvSpPr/>
            <p:nvPr/>
          </p:nvSpPr>
          <p:spPr>
            <a:xfrm>
              <a:off x="6214446" y="1120876"/>
              <a:ext cx="5636815" cy="49159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62" name="Rectangle 661">
              <a:extLst>
                <a:ext uri="{FF2B5EF4-FFF2-40B4-BE49-F238E27FC236}">
                  <a16:creationId xmlns:a16="http://schemas.microsoft.com/office/drawing/2014/main" id="{20C45E0C-CB1B-2B34-887B-53CB2A3B7625}"/>
                </a:ext>
              </a:extLst>
            </p:cNvPr>
            <p:cNvSpPr/>
            <p:nvPr/>
          </p:nvSpPr>
          <p:spPr bwMode="auto">
            <a:xfrm>
              <a:off x="6217390" y="1119335"/>
              <a:ext cx="564530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a:defRPr/>
              </a:pPr>
              <a:r>
                <a:rPr lang="en-US" dirty="0">
                  <a:latin typeface="Segoe UI"/>
                </a:rPr>
                <a:t>Geo-paired Region</a:t>
              </a:r>
              <a:r>
                <a:rPr kumimoji="0" lang="en-US" sz="1800" b="0" i="0" u="none" strike="noStrike" kern="1200" cap="none" spc="0" normalizeH="0" baseline="0" noProof="0" dirty="0">
                  <a:ln>
                    <a:noFill/>
                  </a:ln>
                  <a:effectLst/>
                  <a:uLnTx/>
                  <a:uFillTx/>
                  <a:latin typeface="Segoe UI"/>
                  <a:ea typeface="+mn-ea"/>
                  <a:cs typeface="+mn-cs"/>
                </a:rPr>
                <a:t> – </a:t>
              </a:r>
              <a:r>
                <a:rPr lang="en-US" dirty="0">
                  <a:latin typeface="Segoe UI"/>
                </a:rPr>
                <a:t>West </a:t>
              </a:r>
              <a:r>
                <a:rPr kumimoji="0" lang="en-US" sz="1800" b="0" i="0" u="none" strike="noStrike" kern="1200" cap="none" spc="0" normalizeH="0" baseline="0" noProof="0" dirty="0">
                  <a:ln>
                    <a:noFill/>
                  </a:ln>
                  <a:effectLst/>
                  <a:uLnTx/>
                  <a:uFillTx/>
                  <a:latin typeface="Segoe UI"/>
                  <a:ea typeface="+mn-ea"/>
                  <a:cs typeface="+mn-cs"/>
                </a:rPr>
                <a:t>US</a:t>
              </a:r>
            </a:p>
          </p:txBody>
        </p:sp>
        <p:grpSp>
          <p:nvGrpSpPr>
            <p:cNvPr id="665" name="Group 664">
              <a:extLst>
                <a:ext uri="{FF2B5EF4-FFF2-40B4-BE49-F238E27FC236}">
                  <a16:creationId xmlns:a16="http://schemas.microsoft.com/office/drawing/2014/main" id="{C017E553-BC00-F9A3-09C6-F94BC3B5C4C7}"/>
                </a:ext>
              </a:extLst>
            </p:cNvPr>
            <p:cNvGrpSpPr/>
            <p:nvPr/>
          </p:nvGrpSpPr>
          <p:grpSpPr>
            <a:xfrm>
              <a:off x="4012766" y="5148857"/>
              <a:ext cx="4070058" cy="843433"/>
              <a:chOff x="4012766" y="5148857"/>
              <a:chExt cx="4070058" cy="843433"/>
            </a:xfrm>
          </p:grpSpPr>
          <p:sp>
            <p:nvSpPr>
              <p:cNvPr id="709" name="Rectangle 708">
                <a:extLst>
                  <a:ext uri="{FF2B5EF4-FFF2-40B4-BE49-F238E27FC236}">
                    <a16:creationId xmlns:a16="http://schemas.microsoft.com/office/drawing/2014/main" id="{3A1457A5-2925-1D6B-6013-83DBB7061F9C}"/>
                  </a:ext>
                </a:extLst>
              </p:cNvPr>
              <p:cNvSpPr/>
              <p:nvPr/>
            </p:nvSpPr>
            <p:spPr>
              <a:xfrm>
                <a:off x="4012766" y="5148857"/>
                <a:ext cx="4070058" cy="843433"/>
              </a:xfrm>
              <a:prstGeom prst="rect">
                <a:avLst/>
              </a:prstGeom>
              <a:solidFill>
                <a:srgbClr val="0078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710" name="Rectangle 709">
                <a:extLst>
                  <a:ext uri="{FF2B5EF4-FFF2-40B4-BE49-F238E27FC236}">
                    <a16:creationId xmlns:a16="http://schemas.microsoft.com/office/drawing/2014/main" id="{955BEAC7-20A4-677E-9172-C6421452878D}"/>
                  </a:ext>
                </a:extLst>
              </p:cNvPr>
              <p:cNvSpPr/>
              <p:nvPr/>
            </p:nvSpPr>
            <p:spPr bwMode="auto">
              <a:xfrm>
                <a:off x="4630224" y="5189794"/>
                <a:ext cx="2835142"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Geo-redundant backup storage</a:t>
                </a:r>
              </a:p>
            </p:txBody>
          </p:sp>
          <p:grpSp>
            <p:nvGrpSpPr>
              <p:cNvPr id="711" name="Group 710">
                <a:extLst>
                  <a:ext uri="{FF2B5EF4-FFF2-40B4-BE49-F238E27FC236}">
                    <a16:creationId xmlns:a16="http://schemas.microsoft.com/office/drawing/2014/main" id="{3F930A0B-BB95-0B4E-0FF2-93D9F6802CA8}"/>
                  </a:ext>
                </a:extLst>
              </p:cNvPr>
              <p:cNvGrpSpPr/>
              <p:nvPr/>
            </p:nvGrpSpPr>
            <p:grpSpPr>
              <a:xfrm>
                <a:off x="4667366" y="5515244"/>
                <a:ext cx="1359684" cy="374732"/>
                <a:chOff x="5607612" y="5967807"/>
                <a:chExt cx="1359684" cy="374732"/>
              </a:xfrm>
            </p:grpSpPr>
            <p:grpSp>
              <p:nvGrpSpPr>
                <p:cNvPr id="722" name="Group 721">
                  <a:extLst>
                    <a:ext uri="{FF2B5EF4-FFF2-40B4-BE49-F238E27FC236}">
                      <a16:creationId xmlns:a16="http://schemas.microsoft.com/office/drawing/2014/main" id="{687DA01A-840E-FE26-560F-7DD4841EB9BA}"/>
                    </a:ext>
                  </a:extLst>
                </p:cNvPr>
                <p:cNvGrpSpPr/>
                <p:nvPr/>
              </p:nvGrpSpPr>
              <p:grpSpPr>
                <a:xfrm>
                  <a:off x="5607612" y="5967807"/>
                  <a:ext cx="416710" cy="374732"/>
                  <a:chOff x="4482879" y="5943690"/>
                  <a:chExt cx="416710" cy="374732"/>
                </a:xfrm>
                <a:solidFill>
                  <a:schemeClr val="bg1"/>
                </a:solidFill>
              </p:grpSpPr>
              <p:sp>
                <p:nvSpPr>
                  <p:cNvPr id="729" name="Graphic 173">
                    <a:extLst>
                      <a:ext uri="{FF2B5EF4-FFF2-40B4-BE49-F238E27FC236}">
                        <a16:creationId xmlns:a16="http://schemas.microsoft.com/office/drawing/2014/main" id="{EBDDFD88-FBFD-A25A-79A6-257A4949F8F6}"/>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0" name="Graphic 173">
                    <a:extLst>
                      <a:ext uri="{FF2B5EF4-FFF2-40B4-BE49-F238E27FC236}">
                        <a16:creationId xmlns:a16="http://schemas.microsoft.com/office/drawing/2014/main" id="{5C2F8E0D-49D5-5886-878D-DC0A4C1540E8}"/>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3" name="Group 722">
                  <a:extLst>
                    <a:ext uri="{FF2B5EF4-FFF2-40B4-BE49-F238E27FC236}">
                      <a16:creationId xmlns:a16="http://schemas.microsoft.com/office/drawing/2014/main" id="{01A72474-4B87-C03E-986A-DE59E1C914B3}"/>
                    </a:ext>
                  </a:extLst>
                </p:cNvPr>
                <p:cNvGrpSpPr/>
                <p:nvPr/>
              </p:nvGrpSpPr>
              <p:grpSpPr>
                <a:xfrm>
                  <a:off x="6079099" y="5967807"/>
                  <a:ext cx="416710" cy="374732"/>
                  <a:chOff x="4482879" y="5943690"/>
                  <a:chExt cx="416710" cy="374732"/>
                </a:xfrm>
                <a:solidFill>
                  <a:schemeClr val="bg1"/>
                </a:solidFill>
              </p:grpSpPr>
              <p:sp>
                <p:nvSpPr>
                  <p:cNvPr id="727" name="Graphic 173">
                    <a:extLst>
                      <a:ext uri="{FF2B5EF4-FFF2-40B4-BE49-F238E27FC236}">
                        <a16:creationId xmlns:a16="http://schemas.microsoft.com/office/drawing/2014/main" id="{E57226C2-7D22-2DBC-2183-60A6B20435A9}"/>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8" name="Graphic 173">
                    <a:extLst>
                      <a:ext uri="{FF2B5EF4-FFF2-40B4-BE49-F238E27FC236}">
                        <a16:creationId xmlns:a16="http://schemas.microsoft.com/office/drawing/2014/main" id="{D4BB58AB-D26A-7622-6412-CB54A714E9AF}"/>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4" name="Group 723">
                  <a:extLst>
                    <a:ext uri="{FF2B5EF4-FFF2-40B4-BE49-F238E27FC236}">
                      <a16:creationId xmlns:a16="http://schemas.microsoft.com/office/drawing/2014/main" id="{ABCF76D7-66A6-EAE7-827D-2C941AB7BC17}"/>
                    </a:ext>
                  </a:extLst>
                </p:cNvPr>
                <p:cNvGrpSpPr/>
                <p:nvPr/>
              </p:nvGrpSpPr>
              <p:grpSpPr>
                <a:xfrm>
                  <a:off x="6550586" y="5967807"/>
                  <a:ext cx="416710" cy="374732"/>
                  <a:chOff x="4482879" y="5943690"/>
                  <a:chExt cx="416710" cy="374732"/>
                </a:xfrm>
                <a:solidFill>
                  <a:schemeClr val="bg1"/>
                </a:solidFill>
              </p:grpSpPr>
              <p:sp>
                <p:nvSpPr>
                  <p:cNvPr id="725" name="Graphic 173">
                    <a:extLst>
                      <a:ext uri="{FF2B5EF4-FFF2-40B4-BE49-F238E27FC236}">
                        <a16:creationId xmlns:a16="http://schemas.microsoft.com/office/drawing/2014/main" id="{D999C258-EE5B-3741-12D5-A15458184A8B}"/>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6" name="Graphic 173">
                    <a:extLst>
                      <a:ext uri="{FF2B5EF4-FFF2-40B4-BE49-F238E27FC236}">
                        <a16:creationId xmlns:a16="http://schemas.microsoft.com/office/drawing/2014/main" id="{86BF78C6-3208-E4FF-ED4E-CFD706CFEB56}"/>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12" name="Group 711">
                <a:extLst>
                  <a:ext uri="{FF2B5EF4-FFF2-40B4-BE49-F238E27FC236}">
                    <a16:creationId xmlns:a16="http://schemas.microsoft.com/office/drawing/2014/main" id="{20C72636-94AF-1DCA-4EE3-30A43871AC53}"/>
                  </a:ext>
                </a:extLst>
              </p:cNvPr>
              <p:cNvGrpSpPr/>
              <p:nvPr/>
            </p:nvGrpSpPr>
            <p:grpSpPr>
              <a:xfrm>
                <a:off x="6069446" y="5515244"/>
                <a:ext cx="1359684" cy="374732"/>
                <a:chOff x="5607612" y="5967807"/>
                <a:chExt cx="1359684" cy="374732"/>
              </a:xfrm>
            </p:grpSpPr>
            <p:grpSp>
              <p:nvGrpSpPr>
                <p:cNvPr id="713" name="Group 712">
                  <a:extLst>
                    <a:ext uri="{FF2B5EF4-FFF2-40B4-BE49-F238E27FC236}">
                      <a16:creationId xmlns:a16="http://schemas.microsoft.com/office/drawing/2014/main" id="{C004EED0-AE2B-52AF-3935-B956D8541C00}"/>
                    </a:ext>
                  </a:extLst>
                </p:cNvPr>
                <p:cNvGrpSpPr/>
                <p:nvPr/>
              </p:nvGrpSpPr>
              <p:grpSpPr>
                <a:xfrm>
                  <a:off x="5607612" y="5967807"/>
                  <a:ext cx="416710" cy="374732"/>
                  <a:chOff x="4482879" y="5943690"/>
                  <a:chExt cx="416710" cy="374732"/>
                </a:xfrm>
                <a:solidFill>
                  <a:schemeClr val="bg1"/>
                </a:solidFill>
              </p:grpSpPr>
              <p:sp>
                <p:nvSpPr>
                  <p:cNvPr id="720" name="Graphic 173">
                    <a:extLst>
                      <a:ext uri="{FF2B5EF4-FFF2-40B4-BE49-F238E27FC236}">
                        <a16:creationId xmlns:a16="http://schemas.microsoft.com/office/drawing/2014/main" id="{A00FFC50-AC2F-85C5-BD33-370EA6A941D9}"/>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1" name="Graphic 173">
                    <a:extLst>
                      <a:ext uri="{FF2B5EF4-FFF2-40B4-BE49-F238E27FC236}">
                        <a16:creationId xmlns:a16="http://schemas.microsoft.com/office/drawing/2014/main" id="{10BF33A1-B7BA-15D0-526E-B0B2417F574E}"/>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4" name="Group 713">
                  <a:extLst>
                    <a:ext uri="{FF2B5EF4-FFF2-40B4-BE49-F238E27FC236}">
                      <a16:creationId xmlns:a16="http://schemas.microsoft.com/office/drawing/2014/main" id="{9A7C42F4-84FE-139C-01D4-25EB3EE20CF5}"/>
                    </a:ext>
                  </a:extLst>
                </p:cNvPr>
                <p:cNvGrpSpPr/>
                <p:nvPr/>
              </p:nvGrpSpPr>
              <p:grpSpPr>
                <a:xfrm>
                  <a:off x="6079099" y="5967807"/>
                  <a:ext cx="416710" cy="374732"/>
                  <a:chOff x="4482879" y="5943690"/>
                  <a:chExt cx="416710" cy="374732"/>
                </a:xfrm>
                <a:solidFill>
                  <a:schemeClr val="bg1"/>
                </a:solidFill>
              </p:grpSpPr>
              <p:sp>
                <p:nvSpPr>
                  <p:cNvPr id="718" name="Graphic 173">
                    <a:extLst>
                      <a:ext uri="{FF2B5EF4-FFF2-40B4-BE49-F238E27FC236}">
                        <a16:creationId xmlns:a16="http://schemas.microsoft.com/office/drawing/2014/main" id="{A06EAD2E-88E0-A9E8-8456-2F2B2B75A689}"/>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9" name="Graphic 173">
                    <a:extLst>
                      <a:ext uri="{FF2B5EF4-FFF2-40B4-BE49-F238E27FC236}">
                        <a16:creationId xmlns:a16="http://schemas.microsoft.com/office/drawing/2014/main" id="{A2F9068F-2574-AC19-742C-A6535B48F4B0}"/>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5" name="Group 714">
                  <a:extLst>
                    <a:ext uri="{FF2B5EF4-FFF2-40B4-BE49-F238E27FC236}">
                      <a16:creationId xmlns:a16="http://schemas.microsoft.com/office/drawing/2014/main" id="{BACF413B-AFAF-1A4C-B8B2-F974F3214EE5}"/>
                    </a:ext>
                  </a:extLst>
                </p:cNvPr>
                <p:cNvGrpSpPr/>
                <p:nvPr/>
              </p:nvGrpSpPr>
              <p:grpSpPr>
                <a:xfrm>
                  <a:off x="6550586" y="5967807"/>
                  <a:ext cx="416710" cy="374732"/>
                  <a:chOff x="4482879" y="5943690"/>
                  <a:chExt cx="416710" cy="374732"/>
                </a:xfrm>
                <a:solidFill>
                  <a:schemeClr val="bg1"/>
                </a:solidFill>
              </p:grpSpPr>
              <p:sp>
                <p:nvSpPr>
                  <p:cNvPr id="716" name="Graphic 173">
                    <a:extLst>
                      <a:ext uri="{FF2B5EF4-FFF2-40B4-BE49-F238E27FC236}">
                        <a16:creationId xmlns:a16="http://schemas.microsoft.com/office/drawing/2014/main" id="{7FC7A449-EEF6-E1DF-8FD7-0623A7C73D7A}"/>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7" name="Graphic 173">
                    <a:extLst>
                      <a:ext uri="{FF2B5EF4-FFF2-40B4-BE49-F238E27FC236}">
                        <a16:creationId xmlns:a16="http://schemas.microsoft.com/office/drawing/2014/main" id="{6EA14CD3-64D8-8491-3899-10D69A344AAB}"/>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67" name="Rectangle 666">
              <a:extLst>
                <a:ext uri="{FF2B5EF4-FFF2-40B4-BE49-F238E27FC236}">
                  <a16:creationId xmlns:a16="http://schemas.microsoft.com/office/drawing/2014/main" id="{9EFB58DE-EA3E-98E1-4211-A3CAF5A95074}"/>
                </a:ext>
              </a:extLst>
            </p:cNvPr>
            <p:cNvSpPr/>
            <p:nvPr/>
          </p:nvSpPr>
          <p:spPr>
            <a:xfrm>
              <a:off x="7011966" y="1578076"/>
              <a:ext cx="4639050" cy="3417101"/>
            </a:xfrm>
            <a:prstGeom prst="rect">
              <a:avLst/>
            </a:prstGeom>
            <a:noFill/>
            <a:ln w="12700">
              <a:solidFill>
                <a:srgbClr val="73737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68" name="Group 667">
              <a:extLst>
                <a:ext uri="{FF2B5EF4-FFF2-40B4-BE49-F238E27FC236}">
                  <a16:creationId xmlns:a16="http://schemas.microsoft.com/office/drawing/2014/main" id="{2538FD1F-0EB0-C9EC-23A0-3A25E144CFD7}"/>
                </a:ext>
              </a:extLst>
            </p:cNvPr>
            <p:cNvGrpSpPr/>
            <p:nvPr/>
          </p:nvGrpSpPr>
          <p:grpSpPr>
            <a:xfrm>
              <a:off x="7118170" y="1703358"/>
              <a:ext cx="2445205" cy="3062077"/>
              <a:chOff x="3714750" y="2124075"/>
              <a:chExt cx="2801604" cy="3062077"/>
            </a:xfrm>
          </p:grpSpPr>
          <p:sp>
            <p:nvSpPr>
              <p:cNvPr id="707" name="Graphic 137">
                <a:extLst>
                  <a:ext uri="{FF2B5EF4-FFF2-40B4-BE49-F238E27FC236}">
                    <a16:creationId xmlns:a16="http://schemas.microsoft.com/office/drawing/2014/main" id="{055ABCA9-E84A-3467-8AA4-14B07748B46A}"/>
                  </a:ext>
                </a:extLst>
              </p:cNvPr>
              <p:cNvSpPr/>
              <p:nvPr/>
            </p:nvSpPr>
            <p:spPr>
              <a:xfrm>
                <a:off x="3714750" y="2124075"/>
                <a:ext cx="2801604"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708" name="Rectangle 707">
                <a:extLst>
                  <a:ext uri="{FF2B5EF4-FFF2-40B4-BE49-F238E27FC236}">
                    <a16:creationId xmlns:a16="http://schemas.microsoft.com/office/drawing/2014/main" id="{AFDE67BA-ADE9-D8B7-C491-CA20885BC5F7}"/>
                  </a:ext>
                </a:extLst>
              </p:cNvPr>
              <p:cNvSpPr/>
              <p:nvPr/>
            </p:nvSpPr>
            <p:spPr bwMode="auto">
              <a:xfrm>
                <a:off x="3714750" y="2220141"/>
                <a:ext cx="2801604"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Flexible Server (DR)</a:t>
                </a:r>
              </a:p>
            </p:txBody>
          </p:sp>
        </p:grpSp>
        <p:sp>
          <p:nvSpPr>
            <p:cNvPr id="669" name="Rectangle: Rounded Corners 668">
              <a:extLst>
                <a:ext uri="{FF2B5EF4-FFF2-40B4-BE49-F238E27FC236}">
                  <a16:creationId xmlns:a16="http://schemas.microsoft.com/office/drawing/2014/main" id="{CDC5B579-D920-2FD7-C5B3-65A61BAB51CE}"/>
                </a:ext>
              </a:extLst>
            </p:cNvPr>
            <p:cNvSpPr/>
            <p:nvPr/>
          </p:nvSpPr>
          <p:spPr bwMode="auto">
            <a:xfrm>
              <a:off x="7273339" y="2309520"/>
              <a:ext cx="2145541" cy="1199727"/>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70" name="Arrow: Bent 669">
              <a:extLst>
                <a:ext uri="{FF2B5EF4-FFF2-40B4-BE49-F238E27FC236}">
                  <a16:creationId xmlns:a16="http://schemas.microsoft.com/office/drawing/2014/main" id="{976647DB-F83B-D3FC-BB82-6AAC4C9A4386}"/>
                </a:ext>
              </a:extLst>
            </p:cNvPr>
            <p:cNvSpPr/>
            <p:nvPr/>
          </p:nvSpPr>
          <p:spPr>
            <a:xfrm rot="5400000" flipH="1">
              <a:off x="7817232" y="4940899"/>
              <a:ext cx="967185" cy="446606"/>
            </a:xfrm>
            <a:prstGeom prst="bentArrow">
              <a:avLst>
                <a:gd name="adj1" fmla="val 35030"/>
                <a:gd name="adj2" fmla="val 36188"/>
                <a:gd name="adj3" fmla="val 32716"/>
                <a:gd name="adj4" fmla="val 43750"/>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1" name="Rectangle 670">
              <a:extLst>
                <a:ext uri="{FF2B5EF4-FFF2-40B4-BE49-F238E27FC236}">
                  <a16:creationId xmlns:a16="http://schemas.microsoft.com/office/drawing/2014/main" id="{BB3E1075-E375-C7F8-60C3-AE5FCCA2B5D7}"/>
                </a:ext>
              </a:extLst>
            </p:cNvPr>
            <p:cNvSpPr/>
            <p:nvPr/>
          </p:nvSpPr>
          <p:spPr bwMode="auto">
            <a:xfrm>
              <a:off x="9362623" y="3045638"/>
              <a:ext cx="291513" cy="415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2" name="Rectangle 671">
              <a:extLst>
                <a:ext uri="{FF2B5EF4-FFF2-40B4-BE49-F238E27FC236}">
                  <a16:creationId xmlns:a16="http://schemas.microsoft.com/office/drawing/2014/main" id="{C72B8516-A76D-BCE3-F45C-A52DF2A4CC11}"/>
                </a:ext>
              </a:extLst>
            </p:cNvPr>
            <p:cNvSpPr/>
            <p:nvPr/>
          </p:nvSpPr>
          <p:spPr>
            <a:xfrm>
              <a:off x="10059857" y="1685613"/>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73" name="Rectangle: Rounded Corners 672">
              <a:extLst>
                <a:ext uri="{FF2B5EF4-FFF2-40B4-BE49-F238E27FC236}">
                  <a16:creationId xmlns:a16="http://schemas.microsoft.com/office/drawing/2014/main" id="{30D2996A-4491-EA72-A26E-995CDB3972C3}"/>
                </a:ext>
              </a:extLst>
            </p:cNvPr>
            <p:cNvSpPr/>
            <p:nvPr/>
          </p:nvSpPr>
          <p:spPr bwMode="auto">
            <a:xfrm>
              <a:off x="10282217" y="1908311"/>
              <a:ext cx="1031251" cy="823190"/>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4" name="TextBox 673">
              <a:extLst>
                <a:ext uri="{FF2B5EF4-FFF2-40B4-BE49-F238E27FC236}">
                  <a16:creationId xmlns:a16="http://schemas.microsoft.com/office/drawing/2014/main" id="{5372A8A6-BA92-354C-1534-F95E383B5159}"/>
                </a:ext>
              </a:extLst>
            </p:cNvPr>
            <p:cNvSpPr txBox="1"/>
            <p:nvPr/>
          </p:nvSpPr>
          <p:spPr>
            <a:xfrm>
              <a:off x="10282214" y="2532257"/>
              <a:ext cx="1031251" cy="153888"/>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VM</a:t>
              </a:r>
            </a:p>
          </p:txBody>
        </p:sp>
        <p:grpSp>
          <p:nvGrpSpPr>
            <p:cNvPr id="675" name="Group 674">
              <a:extLst>
                <a:ext uri="{FF2B5EF4-FFF2-40B4-BE49-F238E27FC236}">
                  <a16:creationId xmlns:a16="http://schemas.microsoft.com/office/drawing/2014/main" id="{F69F48A8-1294-0F08-91E0-BF7B18AADD28}"/>
                </a:ext>
              </a:extLst>
            </p:cNvPr>
            <p:cNvGrpSpPr/>
            <p:nvPr/>
          </p:nvGrpSpPr>
          <p:grpSpPr>
            <a:xfrm>
              <a:off x="10282214" y="2826521"/>
              <a:ext cx="1031254" cy="823190"/>
              <a:chOff x="3230180" y="1853120"/>
              <a:chExt cx="688127" cy="549291"/>
            </a:xfrm>
          </p:grpSpPr>
          <p:sp>
            <p:nvSpPr>
              <p:cNvPr id="704" name="Rectangle: Rounded Corners 703">
                <a:extLst>
                  <a:ext uri="{FF2B5EF4-FFF2-40B4-BE49-F238E27FC236}">
                    <a16:creationId xmlns:a16="http://schemas.microsoft.com/office/drawing/2014/main" id="{D77A0BCB-3FE4-4929-E056-2AFF9F7A52FB}"/>
                  </a:ext>
                </a:extLst>
              </p:cNvPr>
              <p:cNvSpPr/>
              <p:nvPr/>
            </p:nvSpPr>
            <p:spPr bwMode="auto">
              <a:xfrm>
                <a:off x="3230182" y="1853120"/>
                <a:ext cx="688125" cy="549291"/>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5" name="Freeform: Shape 704">
                <a:extLst>
                  <a:ext uri="{FF2B5EF4-FFF2-40B4-BE49-F238E27FC236}">
                    <a16:creationId xmlns:a16="http://schemas.microsoft.com/office/drawing/2014/main" id="{9C25DF83-DAE7-80F4-3EF5-669CA26A0D31}"/>
                  </a:ext>
                </a:extLst>
              </p:cNvPr>
              <p:cNvSpPr/>
              <p:nvPr/>
            </p:nvSpPr>
            <p:spPr>
              <a:xfrm>
                <a:off x="3448424"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6" name="TextBox 705">
                <a:extLst>
                  <a:ext uri="{FF2B5EF4-FFF2-40B4-BE49-F238E27FC236}">
                    <a16:creationId xmlns:a16="http://schemas.microsoft.com/office/drawing/2014/main" id="{747F7E3D-C8D7-BBB1-3EA9-1B8AAAEE0A26}"/>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AKS</a:t>
                </a:r>
              </a:p>
            </p:txBody>
          </p:sp>
        </p:grpSp>
        <p:sp>
          <p:nvSpPr>
            <p:cNvPr id="676" name="Rectangle: Rounded Corners 675">
              <a:extLst>
                <a:ext uri="{FF2B5EF4-FFF2-40B4-BE49-F238E27FC236}">
                  <a16:creationId xmlns:a16="http://schemas.microsoft.com/office/drawing/2014/main" id="{68239FA9-23EA-08A0-BC92-5BDF23D07CC8}"/>
                </a:ext>
              </a:extLst>
            </p:cNvPr>
            <p:cNvSpPr/>
            <p:nvPr/>
          </p:nvSpPr>
          <p:spPr bwMode="auto">
            <a:xfrm>
              <a:off x="10282215" y="3744731"/>
              <a:ext cx="1031252" cy="823190"/>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7" name="TextBox 676">
              <a:extLst>
                <a:ext uri="{FF2B5EF4-FFF2-40B4-BE49-F238E27FC236}">
                  <a16:creationId xmlns:a16="http://schemas.microsoft.com/office/drawing/2014/main" id="{2FBAEA89-0CD5-510A-CEB2-FB458DB31C5E}"/>
                </a:ext>
              </a:extLst>
            </p:cNvPr>
            <p:cNvSpPr txBox="1"/>
            <p:nvPr/>
          </p:nvSpPr>
          <p:spPr>
            <a:xfrm>
              <a:off x="10282215" y="4368677"/>
              <a:ext cx="1031252" cy="153888"/>
            </a:xfrm>
            <a:prstGeom prst="rect">
              <a:avLst/>
            </a:prstGeom>
            <a:noFill/>
            <a:ln>
              <a:noFill/>
            </a:ln>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App Service</a:t>
              </a:r>
            </a:p>
          </p:txBody>
        </p:sp>
        <p:cxnSp>
          <p:nvCxnSpPr>
            <p:cNvPr id="678" name="Straight Arrow Connector 677">
              <a:extLst>
                <a:ext uri="{FF2B5EF4-FFF2-40B4-BE49-F238E27FC236}">
                  <a16:creationId xmlns:a16="http://schemas.microsoft.com/office/drawing/2014/main" id="{9795B038-A702-4DD4-5C76-EFCEA85DAA46}"/>
                </a:ext>
              </a:extLst>
            </p:cNvPr>
            <p:cNvCxnSpPr>
              <a:cxnSpLocks/>
            </p:cNvCxnSpPr>
            <p:nvPr/>
          </p:nvCxnSpPr>
          <p:spPr>
            <a:xfrm flipH="1">
              <a:off x="9336258" y="3251034"/>
              <a:ext cx="984406" cy="4045"/>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9" name="Connector: Elbow 678">
              <a:extLst>
                <a:ext uri="{FF2B5EF4-FFF2-40B4-BE49-F238E27FC236}">
                  <a16:creationId xmlns:a16="http://schemas.microsoft.com/office/drawing/2014/main" id="{49C98E4B-3580-B60C-F901-4AFE79696FDD}"/>
                </a:ext>
              </a:extLst>
            </p:cNvPr>
            <p:cNvCxnSpPr>
              <a:cxnSpLocks/>
            </p:cNvCxnSpPr>
            <p:nvPr/>
          </p:nvCxnSpPr>
          <p:spPr>
            <a:xfrm rot="10800000" flipV="1">
              <a:off x="9366378" y="2359185"/>
              <a:ext cx="921025" cy="786258"/>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0" name="Connector: Elbow 679">
              <a:extLst>
                <a:ext uri="{FF2B5EF4-FFF2-40B4-BE49-F238E27FC236}">
                  <a16:creationId xmlns:a16="http://schemas.microsoft.com/office/drawing/2014/main" id="{9B42FF1D-0C32-A353-5682-15F1C66AE71C}"/>
                </a:ext>
              </a:extLst>
            </p:cNvPr>
            <p:cNvCxnSpPr>
              <a:cxnSpLocks/>
              <a:stCxn id="676" idx="1"/>
            </p:cNvCxnSpPr>
            <p:nvPr/>
          </p:nvCxnSpPr>
          <p:spPr>
            <a:xfrm rot="10800000">
              <a:off x="9377363" y="3367194"/>
              <a:ext cx="904853" cy="789133"/>
            </a:xfrm>
            <a:prstGeom prst="bentConnector3">
              <a:avLst>
                <a:gd name="adj1" fmla="val 50000"/>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1" name="Rectangle 680">
              <a:extLst>
                <a:ext uri="{FF2B5EF4-FFF2-40B4-BE49-F238E27FC236}">
                  <a16:creationId xmlns:a16="http://schemas.microsoft.com/office/drawing/2014/main" id="{DCD602FF-F1B0-C78D-43DE-39991B7CA737}"/>
                </a:ext>
              </a:extLst>
            </p:cNvPr>
            <p:cNvSpPr/>
            <p:nvPr/>
          </p:nvSpPr>
          <p:spPr bwMode="auto">
            <a:xfrm>
              <a:off x="7863624" y="2790257"/>
              <a:ext cx="967486" cy="574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MySQL</a:t>
              </a:r>
            </a:p>
          </p:txBody>
        </p:sp>
        <p:sp>
          <p:nvSpPr>
            <p:cNvPr id="682" name="Rectangle 681">
              <a:extLst>
                <a:ext uri="{FF2B5EF4-FFF2-40B4-BE49-F238E27FC236}">
                  <a16:creationId xmlns:a16="http://schemas.microsoft.com/office/drawing/2014/main" id="{0006F5DF-04B9-683A-0598-095E28C43385}"/>
                </a:ext>
              </a:extLst>
            </p:cNvPr>
            <p:cNvSpPr/>
            <p:nvPr/>
          </p:nvSpPr>
          <p:spPr bwMode="auto">
            <a:xfrm>
              <a:off x="8725849" y="5163723"/>
              <a:ext cx="1485368"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t" anchorCtr="0" forceAA="0" compatLnSpc="1">
              <a:prstTxWarp prst="textNoShape">
                <a:avLst/>
              </a:prstTxWarp>
              <a:noAutofit/>
            </a:bodyPr>
            <a:lstStyle/>
            <a:p>
              <a:pPr>
                <a:defRPr/>
              </a:pPr>
              <a:r>
                <a:rPr kumimoji="0" lang="en-US" sz="1400" b="0" i="0" u="none" strike="noStrike" kern="1200" cap="none" spc="0" normalizeH="0" baseline="0" noProof="0">
                  <a:ln>
                    <a:noFill/>
                  </a:ln>
                  <a:solidFill>
                    <a:srgbClr val="000000"/>
                  </a:solidFill>
                  <a:effectLst/>
                  <a:uLnTx/>
                  <a:uFillTx/>
                  <a:latin typeface="Segoe UI"/>
                  <a:ea typeface="+mn-ea"/>
                  <a:cs typeface="+mn-cs"/>
                </a:rPr>
                <a:t>On-Demand</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Restore</a:t>
              </a:r>
              <a:r>
                <a:rPr lang="en-US" sz="1400">
                  <a:solidFill>
                    <a:srgbClr val="000000"/>
                  </a:solidFill>
                  <a:latin typeface="Segoe UI"/>
                </a:rPr>
                <a:t> from latest backup</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83" name="Graphic 137">
              <a:extLst>
                <a:ext uri="{FF2B5EF4-FFF2-40B4-BE49-F238E27FC236}">
                  <a16:creationId xmlns:a16="http://schemas.microsoft.com/office/drawing/2014/main" id="{03692ABD-46F7-1CF1-C40F-521019968B2A}"/>
                </a:ext>
              </a:extLst>
            </p:cNvPr>
            <p:cNvSpPr/>
            <p:nvPr/>
          </p:nvSpPr>
          <p:spPr>
            <a:xfrm>
              <a:off x="7274446" y="3700918"/>
              <a:ext cx="2143035"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684" name="Rectangle 683">
              <a:extLst>
                <a:ext uri="{FF2B5EF4-FFF2-40B4-BE49-F238E27FC236}">
                  <a16:creationId xmlns:a16="http://schemas.microsoft.com/office/drawing/2014/main" id="{EC16FF5C-3EBF-B477-7C5A-B7FFCD8CA8E0}"/>
                </a:ext>
              </a:extLst>
            </p:cNvPr>
            <p:cNvSpPr/>
            <p:nvPr/>
          </p:nvSpPr>
          <p:spPr bwMode="auto">
            <a:xfrm>
              <a:off x="7274682" y="3698034"/>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a:t>
              </a:r>
            </a:p>
          </p:txBody>
        </p:sp>
        <p:sp>
          <p:nvSpPr>
            <p:cNvPr id="685" name="Rectangle 684">
              <a:extLst>
                <a:ext uri="{FF2B5EF4-FFF2-40B4-BE49-F238E27FC236}">
                  <a16:creationId xmlns:a16="http://schemas.microsoft.com/office/drawing/2014/main" id="{9EC6E8E8-8467-1DCE-A9EE-72295EDC4E98}"/>
                </a:ext>
              </a:extLst>
            </p:cNvPr>
            <p:cNvSpPr/>
            <p:nvPr/>
          </p:nvSpPr>
          <p:spPr bwMode="auto">
            <a:xfrm>
              <a:off x="7864841" y="4263011"/>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Data, Logs</a:t>
              </a:r>
            </a:p>
          </p:txBody>
        </p:sp>
        <p:grpSp>
          <p:nvGrpSpPr>
            <p:cNvPr id="686" name="Group 685">
              <a:extLst>
                <a:ext uri="{FF2B5EF4-FFF2-40B4-BE49-F238E27FC236}">
                  <a16:creationId xmlns:a16="http://schemas.microsoft.com/office/drawing/2014/main" id="{E104F033-7F49-046C-9740-82C13BB58E00}"/>
                </a:ext>
              </a:extLst>
            </p:cNvPr>
            <p:cNvGrpSpPr/>
            <p:nvPr/>
          </p:nvGrpSpPr>
          <p:grpSpPr>
            <a:xfrm>
              <a:off x="8122710" y="3852822"/>
              <a:ext cx="440160" cy="387624"/>
              <a:chOff x="4775329" y="4523956"/>
              <a:chExt cx="463266" cy="407971"/>
            </a:xfrm>
            <a:solidFill>
              <a:schemeClr val="accent1"/>
            </a:solidFill>
          </p:grpSpPr>
          <p:grpSp>
            <p:nvGrpSpPr>
              <p:cNvPr id="696" name="Graphic 3">
                <a:extLst>
                  <a:ext uri="{FF2B5EF4-FFF2-40B4-BE49-F238E27FC236}">
                    <a16:creationId xmlns:a16="http://schemas.microsoft.com/office/drawing/2014/main" id="{1C0E837B-C70D-E510-5F95-E949186A612B}"/>
                  </a:ext>
                </a:extLst>
              </p:cNvPr>
              <p:cNvGrpSpPr/>
              <p:nvPr/>
            </p:nvGrpSpPr>
            <p:grpSpPr>
              <a:xfrm>
                <a:off x="4775329" y="4523956"/>
                <a:ext cx="245246" cy="351327"/>
                <a:chOff x="6796635" y="1977497"/>
                <a:chExt cx="548123" cy="785213"/>
              </a:xfrm>
              <a:grpFill/>
            </p:grpSpPr>
            <p:sp>
              <p:nvSpPr>
                <p:cNvPr id="701" name="Freeform: Shape 700">
                  <a:extLst>
                    <a:ext uri="{FF2B5EF4-FFF2-40B4-BE49-F238E27FC236}">
                      <a16:creationId xmlns:a16="http://schemas.microsoft.com/office/drawing/2014/main" id="{6F7236E4-5670-0E63-9028-E05E1436FD78}"/>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Shape 701">
                  <a:extLst>
                    <a:ext uri="{FF2B5EF4-FFF2-40B4-BE49-F238E27FC236}">
                      <a16:creationId xmlns:a16="http://schemas.microsoft.com/office/drawing/2014/main" id="{9D85EECE-D38B-8518-C246-BBA8B8F2E447}"/>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Shape 702">
                  <a:extLst>
                    <a:ext uri="{FF2B5EF4-FFF2-40B4-BE49-F238E27FC236}">
                      <a16:creationId xmlns:a16="http://schemas.microsoft.com/office/drawing/2014/main" id="{5C4DB243-5121-1705-C7BF-84DB854F020B}"/>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7" name="Graphic 3">
                <a:extLst>
                  <a:ext uri="{FF2B5EF4-FFF2-40B4-BE49-F238E27FC236}">
                    <a16:creationId xmlns:a16="http://schemas.microsoft.com/office/drawing/2014/main" id="{B8BFDAA8-0ADD-8803-7882-AED37415B231}"/>
                  </a:ext>
                </a:extLst>
              </p:cNvPr>
              <p:cNvGrpSpPr/>
              <p:nvPr/>
            </p:nvGrpSpPr>
            <p:grpSpPr>
              <a:xfrm>
                <a:off x="4993349" y="4580600"/>
                <a:ext cx="245246" cy="351327"/>
                <a:chOff x="6796635" y="1977497"/>
                <a:chExt cx="548123" cy="785213"/>
              </a:xfrm>
              <a:grpFill/>
            </p:grpSpPr>
            <p:sp>
              <p:nvSpPr>
                <p:cNvPr id="698" name="Freeform: Shape 697">
                  <a:extLst>
                    <a:ext uri="{FF2B5EF4-FFF2-40B4-BE49-F238E27FC236}">
                      <a16:creationId xmlns:a16="http://schemas.microsoft.com/office/drawing/2014/main" id="{CC7E789D-7A40-E2A4-E4AF-10C4BFA0E97F}"/>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9" name="Freeform: Shape 698">
                  <a:extLst>
                    <a:ext uri="{FF2B5EF4-FFF2-40B4-BE49-F238E27FC236}">
                      <a16:creationId xmlns:a16="http://schemas.microsoft.com/office/drawing/2014/main" id="{1D5446D3-3274-4C00-7F01-0B333FF71855}"/>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Shape 699">
                  <a:extLst>
                    <a:ext uri="{FF2B5EF4-FFF2-40B4-BE49-F238E27FC236}">
                      <a16:creationId xmlns:a16="http://schemas.microsoft.com/office/drawing/2014/main" id="{BFDE479B-C343-301B-BC96-E81A3F3EA772}"/>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7" name="Arrow: Down 686">
              <a:extLst>
                <a:ext uri="{FF2B5EF4-FFF2-40B4-BE49-F238E27FC236}">
                  <a16:creationId xmlns:a16="http://schemas.microsoft.com/office/drawing/2014/main" id="{32C6CD34-3216-C856-D121-0D188BE01167}"/>
                </a:ext>
              </a:extLst>
            </p:cNvPr>
            <p:cNvSpPr/>
            <p:nvPr/>
          </p:nvSpPr>
          <p:spPr>
            <a:xfrm>
              <a:off x="8174314" y="3516062"/>
              <a:ext cx="343591" cy="293723"/>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8" name="Oval 687">
              <a:extLst>
                <a:ext uri="{FF2B5EF4-FFF2-40B4-BE49-F238E27FC236}">
                  <a16:creationId xmlns:a16="http://schemas.microsoft.com/office/drawing/2014/main" id="{93BE16C0-B652-AAD3-F4BF-8B8779D9CBE7}"/>
                </a:ext>
              </a:extLst>
            </p:cNvPr>
            <p:cNvSpPr/>
            <p:nvPr/>
          </p:nvSpPr>
          <p:spPr>
            <a:xfrm>
              <a:off x="8547567" y="5143634"/>
              <a:ext cx="255441" cy="25603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1</a:t>
              </a:r>
            </a:p>
          </p:txBody>
        </p:sp>
        <p:sp>
          <p:nvSpPr>
            <p:cNvPr id="689" name="Oval 688">
              <a:extLst>
                <a:ext uri="{FF2B5EF4-FFF2-40B4-BE49-F238E27FC236}">
                  <a16:creationId xmlns:a16="http://schemas.microsoft.com/office/drawing/2014/main" id="{CE2D491F-0F58-2ABF-28EB-B56EA229BDBE}"/>
                </a:ext>
              </a:extLst>
            </p:cNvPr>
            <p:cNvSpPr/>
            <p:nvPr/>
          </p:nvSpPr>
          <p:spPr>
            <a:xfrm>
              <a:off x="6410072" y="4437454"/>
              <a:ext cx="255441" cy="25603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2</a:t>
              </a:r>
            </a:p>
          </p:txBody>
        </p:sp>
        <p:sp>
          <p:nvSpPr>
            <p:cNvPr id="690" name="Arrow: Bent 689">
              <a:extLst>
                <a:ext uri="{FF2B5EF4-FFF2-40B4-BE49-F238E27FC236}">
                  <a16:creationId xmlns:a16="http://schemas.microsoft.com/office/drawing/2014/main" id="{B6AF0979-3E6C-751E-2674-25D62A87FE02}"/>
                </a:ext>
              </a:extLst>
            </p:cNvPr>
            <p:cNvSpPr/>
            <p:nvPr/>
          </p:nvSpPr>
          <p:spPr bwMode="auto">
            <a:xfrm rot="5400000" flipV="1">
              <a:off x="5850925" y="3848163"/>
              <a:ext cx="2093384" cy="451978"/>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1" name="Rectangle 690">
              <a:extLst>
                <a:ext uri="{FF2B5EF4-FFF2-40B4-BE49-F238E27FC236}">
                  <a16:creationId xmlns:a16="http://schemas.microsoft.com/office/drawing/2014/main" id="{8D13517D-8D76-2E27-7311-F22D7B70C7DE}"/>
                </a:ext>
              </a:extLst>
            </p:cNvPr>
            <p:cNvSpPr/>
            <p:nvPr/>
          </p:nvSpPr>
          <p:spPr bwMode="auto">
            <a:xfrm rot="16200000">
              <a:off x="6053119" y="3897667"/>
              <a:ext cx="966070" cy="261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Backup</a:t>
              </a:r>
            </a:p>
          </p:txBody>
        </p:sp>
        <p:pic>
          <p:nvPicPr>
            <p:cNvPr id="692" name="Graphic 691">
              <a:extLst>
                <a:ext uri="{FF2B5EF4-FFF2-40B4-BE49-F238E27FC236}">
                  <a16:creationId xmlns:a16="http://schemas.microsoft.com/office/drawing/2014/main" id="{80CF1D2B-70F9-0B12-EB36-99F22C5286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51051" y="3814831"/>
              <a:ext cx="509852" cy="509852"/>
            </a:xfrm>
            <a:prstGeom prst="rect">
              <a:avLst/>
            </a:prstGeom>
          </p:spPr>
        </p:pic>
        <p:pic>
          <p:nvPicPr>
            <p:cNvPr id="693" name="Graphic 692">
              <a:extLst>
                <a:ext uri="{FF2B5EF4-FFF2-40B4-BE49-F238E27FC236}">
                  <a16:creationId xmlns:a16="http://schemas.microsoft.com/office/drawing/2014/main" id="{E811F5EE-2567-E8D0-139D-8C67A30D2D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5446" y="2903756"/>
              <a:ext cx="479160" cy="479160"/>
            </a:xfrm>
            <a:prstGeom prst="rect">
              <a:avLst/>
            </a:prstGeom>
          </p:spPr>
        </p:pic>
        <p:pic>
          <p:nvPicPr>
            <p:cNvPr id="694" name="Graphic 693">
              <a:extLst>
                <a:ext uri="{FF2B5EF4-FFF2-40B4-BE49-F238E27FC236}">
                  <a16:creationId xmlns:a16="http://schemas.microsoft.com/office/drawing/2014/main" id="{401A1D02-7FA4-C414-7953-DC2E97611C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72084" y="2021058"/>
              <a:ext cx="464364" cy="464364"/>
            </a:xfrm>
            <a:prstGeom prst="rect">
              <a:avLst/>
            </a:prstGeom>
          </p:spPr>
        </p:pic>
        <p:pic>
          <p:nvPicPr>
            <p:cNvPr id="695" name="Picture 694" descr="See the source image">
              <a:extLst>
                <a:ext uri="{FF2B5EF4-FFF2-40B4-BE49-F238E27FC236}">
                  <a16:creationId xmlns:a16="http://schemas.microsoft.com/office/drawing/2014/main" id="{17708045-53A5-5A6D-9D87-BC05F8BAB55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26480" y="2426634"/>
              <a:ext cx="1039258" cy="5463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1286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3847A5-0D33-44FC-9DB9-E6725BDE0E33}"/>
              </a:ext>
            </a:extLst>
          </p:cNvPr>
          <p:cNvSpPr>
            <a:spLocks noGrp="1"/>
          </p:cNvSpPr>
          <p:nvPr>
            <p:ph type="title"/>
          </p:nvPr>
        </p:nvSpPr>
        <p:spPr>
          <a:xfrm>
            <a:off x="588263" y="457201"/>
            <a:ext cx="11018520" cy="492443"/>
          </a:xfrm>
        </p:spPr>
        <p:txBody>
          <a:bodyPr vert="horz" wrap="square" lIns="0" tIns="0" rIns="0" bIns="0" rtlCol="0" anchor="t">
            <a:spAutoFit/>
          </a:bodyPr>
          <a:lstStyle/>
          <a:p>
            <a:r>
              <a:rPr lang="en-US" sz="3200" dirty="0"/>
              <a:t>Data-in replication</a:t>
            </a:r>
          </a:p>
        </p:txBody>
      </p:sp>
      <p:grpSp>
        <p:nvGrpSpPr>
          <p:cNvPr id="3" name="Group 2" descr="Source&#10;">
            <a:extLst>
              <a:ext uri="{FF2B5EF4-FFF2-40B4-BE49-F238E27FC236}">
                <a16:creationId xmlns:a16="http://schemas.microsoft.com/office/drawing/2014/main" id="{202579E4-DD83-EBD8-4DDB-E425AF5BC637}"/>
              </a:ext>
            </a:extLst>
          </p:cNvPr>
          <p:cNvGrpSpPr/>
          <p:nvPr/>
        </p:nvGrpSpPr>
        <p:grpSpPr>
          <a:xfrm>
            <a:off x="588263" y="1104341"/>
            <a:ext cx="3792034" cy="2176538"/>
            <a:chOff x="588263" y="1104341"/>
            <a:chExt cx="3792034" cy="2176538"/>
          </a:xfrm>
        </p:grpSpPr>
        <p:sp>
          <p:nvSpPr>
            <p:cNvPr id="30" name="TextBox 29">
              <a:extLst>
                <a:ext uri="{FF2B5EF4-FFF2-40B4-BE49-F238E27FC236}">
                  <a16:creationId xmlns:a16="http://schemas.microsoft.com/office/drawing/2014/main" id="{537F0540-7C72-254E-A751-DCC60E5262B0}"/>
                </a:ext>
              </a:extLst>
            </p:cNvPr>
            <p:cNvSpPr txBox="1"/>
            <p:nvPr/>
          </p:nvSpPr>
          <p:spPr>
            <a:xfrm>
              <a:off x="588263" y="1433586"/>
              <a:ext cx="1320800" cy="353943"/>
            </a:xfrm>
            <a:prstGeom prst="rect">
              <a:avLst/>
            </a:prstGeom>
            <a:solidFill>
              <a:schemeClr val="bg1"/>
            </a:solidFill>
          </p:spPr>
          <p:txBody>
            <a:bodyPr wrap="square" lIns="0" t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mj-lt"/>
                  <a:ea typeface="+mn-ea"/>
                  <a:cs typeface="Segoe UI" panose="020B0502040204020203" pitchFamily="34" charset="0"/>
                </a:rPr>
                <a:t>Source</a:t>
              </a:r>
              <a:endParaRPr kumimoji="0" lang="en-US" sz="1600" b="1" i="0" u="none" strike="noStrike" kern="1200" cap="none" spc="0" normalizeH="0" baseline="0" noProof="0" dirty="0">
                <a:ln>
                  <a:noFill/>
                </a:ln>
                <a:solidFill>
                  <a:schemeClr val="accent1"/>
                </a:solidFill>
                <a:effectLst/>
                <a:uLnTx/>
                <a:uFillTx/>
                <a:latin typeface="+mj-lt"/>
                <a:ea typeface="+mn-ea"/>
                <a:cs typeface="Segoe UI" panose="020B0502040204020203" pitchFamily="34" charset="0"/>
              </a:endParaRPr>
            </a:p>
          </p:txBody>
        </p:sp>
        <p:grpSp>
          <p:nvGrpSpPr>
            <p:cNvPr id="2" name="Group 1">
              <a:extLst>
                <a:ext uri="{FF2B5EF4-FFF2-40B4-BE49-F238E27FC236}">
                  <a16:creationId xmlns:a16="http://schemas.microsoft.com/office/drawing/2014/main" id="{14DC41D1-A5F0-6402-6D8E-3E498277EC7A}"/>
                </a:ext>
              </a:extLst>
            </p:cNvPr>
            <p:cNvGrpSpPr/>
            <p:nvPr/>
          </p:nvGrpSpPr>
          <p:grpSpPr>
            <a:xfrm>
              <a:off x="1422823" y="1104341"/>
              <a:ext cx="2957474" cy="2176538"/>
              <a:chOff x="1422823" y="1104341"/>
              <a:chExt cx="2957474" cy="2176538"/>
            </a:xfrm>
          </p:grpSpPr>
          <p:pic>
            <p:nvPicPr>
              <p:cNvPr id="2058" name="Picture 10" descr="See the source image">
                <a:extLst>
                  <a:ext uri="{FF2B5EF4-FFF2-40B4-BE49-F238E27FC236}">
                    <a16:creationId xmlns:a16="http://schemas.microsoft.com/office/drawing/2014/main" id="{C350502C-F125-F340-ACCD-260343F2795B}"/>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0869" y="1104341"/>
                <a:ext cx="1554929" cy="15549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9E755D21-8D36-664D-9D1F-5E2595636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806" y="1545854"/>
                <a:ext cx="671901" cy="6719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ee the source image">
                <a:extLst>
                  <a:ext uri="{FF2B5EF4-FFF2-40B4-BE49-F238E27FC236}">
                    <a16:creationId xmlns:a16="http://schemas.microsoft.com/office/drawing/2014/main" id="{721EB985-C6E4-F642-A312-D8722C3E217C}"/>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823" y="2365576"/>
                <a:ext cx="968696" cy="91530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8A31BC30-7C0F-C59C-46F5-7382258DF246}"/>
                  </a:ext>
                </a:extLst>
              </p:cNvPr>
              <p:cNvGrpSpPr/>
              <p:nvPr/>
            </p:nvGrpSpPr>
            <p:grpSpPr>
              <a:xfrm>
                <a:off x="2974611" y="2334961"/>
                <a:ext cx="1405686" cy="945918"/>
                <a:chOff x="3148771" y="2330263"/>
                <a:chExt cx="1405686" cy="945918"/>
              </a:xfrm>
            </p:grpSpPr>
            <p:sp>
              <p:nvSpPr>
                <p:cNvPr id="12" name="Freeform: Shape 11">
                  <a:extLst>
                    <a:ext uri="{FF2B5EF4-FFF2-40B4-BE49-F238E27FC236}">
                      <a16:creationId xmlns:a16="http://schemas.microsoft.com/office/drawing/2014/main" id="{A0B4BFB9-B53E-383C-9A26-D78E23C005BA}"/>
                    </a:ext>
                  </a:extLst>
                </p:cNvPr>
                <p:cNvSpPr/>
                <p:nvPr/>
              </p:nvSpPr>
              <p:spPr>
                <a:xfrm>
                  <a:off x="3148771" y="2567398"/>
                  <a:ext cx="980115" cy="708783"/>
                </a:xfrm>
                <a:custGeom>
                  <a:avLst/>
                  <a:gdLst>
                    <a:gd name="connsiteX0" fmla="*/ 446065 w 446064"/>
                    <a:gd name="connsiteY0" fmla="*/ 221104 h 322577"/>
                    <a:gd name="connsiteX1" fmla="*/ 359258 w 446064"/>
                    <a:gd name="connsiteY1" fmla="*/ 123568 h 322577"/>
                    <a:gd name="connsiteX2" fmla="*/ 229210 w 446064"/>
                    <a:gd name="connsiteY2" fmla="*/ 22 h 322577"/>
                    <a:gd name="connsiteX3" fmla="*/ 104689 w 446064"/>
                    <a:gd name="connsiteY3" fmla="*/ 86504 h 322577"/>
                    <a:gd name="connsiteX4" fmla="*/ 0 w 446064"/>
                    <a:gd name="connsiteY4" fmla="*/ 203222 h 322577"/>
                    <a:gd name="connsiteX5" fmla="*/ 125496 w 446064"/>
                    <a:gd name="connsiteY5" fmla="*/ 322541 h 322577"/>
                    <a:gd name="connsiteX6" fmla="*/ 136550 w 446064"/>
                    <a:gd name="connsiteY6" fmla="*/ 322541 h 322577"/>
                    <a:gd name="connsiteX7" fmla="*/ 340076 w 446064"/>
                    <a:gd name="connsiteY7" fmla="*/ 322541 h 322577"/>
                    <a:gd name="connsiteX8" fmla="*/ 345603 w 446064"/>
                    <a:gd name="connsiteY8" fmla="*/ 322541 h 322577"/>
                    <a:gd name="connsiteX9" fmla="*/ 446065 w 446064"/>
                    <a:gd name="connsiteY9" fmla="*/ 221104 h 3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064" h="322577">
                      <a:moveTo>
                        <a:pt x="446065" y="221104"/>
                      </a:moveTo>
                      <a:cubicBezTo>
                        <a:pt x="444680" y="171815"/>
                        <a:pt x="408055" y="130658"/>
                        <a:pt x="359258" y="123568"/>
                      </a:cubicBezTo>
                      <a:cubicBezTo>
                        <a:pt x="356959" y="53764"/>
                        <a:pt x="299039" y="-1260"/>
                        <a:pt x="229210" y="22"/>
                      </a:cubicBezTo>
                      <a:cubicBezTo>
                        <a:pt x="173454" y="-828"/>
                        <a:pt x="123362" y="33962"/>
                        <a:pt x="104689" y="86504"/>
                      </a:cubicBezTo>
                      <a:cubicBezTo>
                        <a:pt x="45748" y="94203"/>
                        <a:pt x="1267" y="143793"/>
                        <a:pt x="0" y="203222"/>
                      </a:cubicBezTo>
                      <a:cubicBezTo>
                        <a:pt x="1773" y="270795"/>
                        <a:pt x="57919" y="324180"/>
                        <a:pt x="125496" y="322541"/>
                      </a:cubicBezTo>
                      <a:lnTo>
                        <a:pt x="136550" y="322541"/>
                      </a:lnTo>
                      <a:lnTo>
                        <a:pt x="340076" y="322541"/>
                      </a:lnTo>
                      <a:lnTo>
                        <a:pt x="345603" y="322541"/>
                      </a:lnTo>
                      <a:cubicBezTo>
                        <a:pt x="401023" y="321488"/>
                        <a:pt x="445548" y="276533"/>
                        <a:pt x="446065" y="221104"/>
                      </a:cubicBezTo>
                      <a:close/>
                    </a:path>
                  </a:pathLst>
                </a:custGeom>
                <a:solidFill>
                  <a:schemeClr val="accent1"/>
                </a:solidFill>
                <a:ln w="32279" cap="flat">
                  <a:noFill/>
                  <a:prstDash val="solid"/>
                  <a:miter/>
                </a:ln>
              </p:spPr>
              <p:txBody>
                <a:bodyPr rtlCol="0" anchor="ctr"/>
                <a:lstStyle/>
                <a:p>
                  <a:endParaRPr lang="en-US"/>
                </a:p>
              </p:txBody>
            </p:sp>
            <p:pic>
              <p:nvPicPr>
                <p:cNvPr id="26" name="Picture 25" descr="See the source image">
                  <a:extLst>
                    <a:ext uri="{FF2B5EF4-FFF2-40B4-BE49-F238E27FC236}">
                      <a16:creationId xmlns:a16="http://schemas.microsoft.com/office/drawing/2014/main" id="{495AC07E-C620-FB43-885D-42BC598A6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199" y="2330263"/>
                  <a:ext cx="1039258" cy="5463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745E3E8-579D-45D0-592B-2BB57C63E139}"/>
                    </a:ext>
                  </a:extLst>
                </p:cNvPr>
                <p:cNvSpPr txBox="1"/>
                <p:nvPr/>
              </p:nvSpPr>
              <p:spPr>
                <a:xfrm>
                  <a:off x="3336887" y="2873260"/>
                  <a:ext cx="603883" cy="276999"/>
                </a:xfrm>
                <a:prstGeom prst="rect">
                  <a:avLst/>
                </a:prstGeom>
                <a:noFill/>
              </p:spPr>
              <p:txBody>
                <a:bodyPr wrap="none" lIns="0" tIns="0" rIns="0" bIns="0" rtlCol="0">
                  <a:spAutoFit/>
                </a:bodyPr>
                <a:lstStyle/>
                <a:p>
                  <a:pPr algn="l"/>
                  <a:r>
                    <a:rPr lang="en-US">
                      <a:solidFill>
                        <a:schemeClr val="bg1"/>
                      </a:solidFill>
                      <a:latin typeface="+mj-lt"/>
                    </a:rPr>
                    <a:t>Azure</a:t>
                  </a:r>
                </a:p>
              </p:txBody>
            </p:sp>
          </p:grpSp>
        </p:grpSp>
      </p:grpSp>
      <p:cxnSp>
        <p:nvCxnSpPr>
          <p:cNvPr id="17" name="Straight Arrow Connector 16">
            <a:extLst>
              <a:ext uri="{FF2B5EF4-FFF2-40B4-BE49-F238E27FC236}">
                <a16:creationId xmlns:a16="http://schemas.microsoft.com/office/drawing/2014/main" id="{FE23AB25-ED66-1D49-87AC-D33B4D4B3B21}"/>
              </a:ext>
              <a:ext uri="{C183D7F6-B498-43B3-948B-1728B52AA6E4}">
                <adec:decorative xmlns:adec="http://schemas.microsoft.com/office/drawing/2017/decorative" val="1"/>
              </a:ext>
            </a:extLst>
          </p:cNvPr>
          <p:cNvCxnSpPr>
            <a:cxnSpLocks/>
          </p:cNvCxnSpPr>
          <p:nvPr/>
        </p:nvCxnSpPr>
        <p:spPr>
          <a:xfrm>
            <a:off x="4668037" y="2409836"/>
            <a:ext cx="2507606" cy="0"/>
          </a:xfrm>
          <a:prstGeom prst="straightConnector1">
            <a:avLst/>
          </a:prstGeom>
          <a:ln w="130175">
            <a:solidFill>
              <a:schemeClr val="accent1"/>
            </a:solidFill>
            <a:headEnd w="sm" len="med"/>
            <a:tailEnd type="triangle" w="med" len="sm"/>
          </a:ln>
        </p:spPr>
        <p:style>
          <a:lnRef idx="3">
            <a:schemeClr val="accent1"/>
          </a:lnRef>
          <a:fillRef idx="0">
            <a:schemeClr val="accent1"/>
          </a:fillRef>
          <a:effectRef idx="2">
            <a:schemeClr val="accent1"/>
          </a:effectRef>
          <a:fontRef idx="minor">
            <a:schemeClr val="tx1"/>
          </a:fontRef>
        </p:style>
      </p:cxnSp>
      <p:grpSp>
        <p:nvGrpSpPr>
          <p:cNvPr id="4" name="Group 3" descr="Replica&#10;">
            <a:extLst>
              <a:ext uri="{FF2B5EF4-FFF2-40B4-BE49-F238E27FC236}">
                <a16:creationId xmlns:a16="http://schemas.microsoft.com/office/drawing/2014/main" id="{39E24CD3-01A0-04A9-D751-D3BF26E8D87C}"/>
              </a:ext>
            </a:extLst>
          </p:cNvPr>
          <p:cNvGrpSpPr/>
          <p:nvPr/>
        </p:nvGrpSpPr>
        <p:grpSpPr>
          <a:xfrm>
            <a:off x="7869336" y="1324810"/>
            <a:ext cx="3734401" cy="1951368"/>
            <a:chOff x="7869336" y="1324810"/>
            <a:chExt cx="3734401" cy="1951368"/>
          </a:xfrm>
        </p:grpSpPr>
        <p:sp>
          <p:nvSpPr>
            <p:cNvPr id="31" name="TextBox 30">
              <a:extLst>
                <a:ext uri="{FF2B5EF4-FFF2-40B4-BE49-F238E27FC236}">
                  <a16:creationId xmlns:a16="http://schemas.microsoft.com/office/drawing/2014/main" id="{1FC94166-1FEA-3D4C-AC50-368D47295270}"/>
                </a:ext>
              </a:extLst>
            </p:cNvPr>
            <p:cNvSpPr txBox="1"/>
            <p:nvPr/>
          </p:nvSpPr>
          <p:spPr>
            <a:xfrm>
              <a:off x="10282937" y="1433586"/>
              <a:ext cx="1320800" cy="353943"/>
            </a:xfrm>
            <a:prstGeom prst="rect">
              <a:avLst/>
            </a:prstGeom>
            <a:solidFill>
              <a:schemeClr val="bg1"/>
            </a:solidFill>
          </p:spPr>
          <p:txBody>
            <a:bodyPr wrap="square" t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mj-lt"/>
                  <a:ea typeface="+mn-ea"/>
                  <a:cs typeface="Segoe UI" panose="020B0502040204020203" pitchFamily="34" charset="0"/>
                </a:rPr>
                <a:t>Replica</a:t>
              </a:r>
              <a:endParaRPr kumimoji="0" lang="en-US" sz="1600" b="1" i="0" u="none" strike="noStrike" kern="1200" cap="none" spc="0" normalizeH="0" baseline="0" noProof="0" dirty="0">
                <a:ln>
                  <a:noFill/>
                </a:ln>
                <a:solidFill>
                  <a:schemeClr val="accent1"/>
                </a:solidFill>
                <a:effectLst/>
                <a:uLnTx/>
                <a:uFillTx/>
                <a:latin typeface="+mj-lt"/>
                <a:ea typeface="+mn-ea"/>
                <a:cs typeface="Segoe UI" panose="020B0502040204020203" pitchFamily="34" charset="0"/>
              </a:endParaRPr>
            </a:p>
          </p:txBody>
        </p:sp>
        <p:grpSp>
          <p:nvGrpSpPr>
            <p:cNvPr id="32" name="Group 31">
              <a:extLst>
                <a:ext uri="{FF2B5EF4-FFF2-40B4-BE49-F238E27FC236}">
                  <a16:creationId xmlns:a16="http://schemas.microsoft.com/office/drawing/2014/main" id="{99000742-16F6-94D7-FD2C-F12624C4CEB2}"/>
                </a:ext>
              </a:extLst>
            </p:cNvPr>
            <p:cNvGrpSpPr/>
            <p:nvPr/>
          </p:nvGrpSpPr>
          <p:grpSpPr>
            <a:xfrm>
              <a:off x="7869336" y="1324810"/>
              <a:ext cx="2899841" cy="1951368"/>
              <a:chOff x="3148771" y="2330263"/>
              <a:chExt cx="1405686" cy="945918"/>
            </a:xfrm>
          </p:grpSpPr>
          <p:sp>
            <p:nvSpPr>
              <p:cNvPr id="33" name="Freeform: Shape 32">
                <a:extLst>
                  <a:ext uri="{FF2B5EF4-FFF2-40B4-BE49-F238E27FC236}">
                    <a16:creationId xmlns:a16="http://schemas.microsoft.com/office/drawing/2014/main" id="{D78C8B14-320F-92CA-0347-DC8BC2510DCD}"/>
                  </a:ext>
                </a:extLst>
              </p:cNvPr>
              <p:cNvSpPr/>
              <p:nvPr/>
            </p:nvSpPr>
            <p:spPr>
              <a:xfrm>
                <a:off x="3148771" y="2567398"/>
                <a:ext cx="980115" cy="708783"/>
              </a:xfrm>
              <a:custGeom>
                <a:avLst/>
                <a:gdLst>
                  <a:gd name="connsiteX0" fmla="*/ 446065 w 446064"/>
                  <a:gd name="connsiteY0" fmla="*/ 221104 h 322577"/>
                  <a:gd name="connsiteX1" fmla="*/ 359258 w 446064"/>
                  <a:gd name="connsiteY1" fmla="*/ 123568 h 322577"/>
                  <a:gd name="connsiteX2" fmla="*/ 229210 w 446064"/>
                  <a:gd name="connsiteY2" fmla="*/ 22 h 322577"/>
                  <a:gd name="connsiteX3" fmla="*/ 104689 w 446064"/>
                  <a:gd name="connsiteY3" fmla="*/ 86504 h 322577"/>
                  <a:gd name="connsiteX4" fmla="*/ 0 w 446064"/>
                  <a:gd name="connsiteY4" fmla="*/ 203222 h 322577"/>
                  <a:gd name="connsiteX5" fmla="*/ 125496 w 446064"/>
                  <a:gd name="connsiteY5" fmla="*/ 322541 h 322577"/>
                  <a:gd name="connsiteX6" fmla="*/ 136550 w 446064"/>
                  <a:gd name="connsiteY6" fmla="*/ 322541 h 322577"/>
                  <a:gd name="connsiteX7" fmla="*/ 340076 w 446064"/>
                  <a:gd name="connsiteY7" fmla="*/ 322541 h 322577"/>
                  <a:gd name="connsiteX8" fmla="*/ 345603 w 446064"/>
                  <a:gd name="connsiteY8" fmla="*/ 322541 h 322577"/>
                  <a:gd name="connsiteX9" fmla="*/ 446065 w 446064"/>
                  <a:gd name="connsiteY9" fmla="*/ 221104 h 3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064" h="322577">
                    <a:moveTo>
                      <a:pt x="446065" y="221104"/>
                    </a:moveTo>
                    <a:cubicBezTo>
                      <a:pt x="444680" y="171815"/>
                      <a:pt x="408055" y="130658"/>
                      <a:pt x="359258" y="123568"/>
                    </a:cubicBezTo>
                    <a:cubicBezTo>
                      <a:pt x="356959" y="53764"/>
                      <a:pt x="299039" y="-1260"/>
                      <a:pt x="229210" y="22"/>
                    </a:cubicBezTo>
                    <a:cubicBezTo>
                      <a:pt x="173454" y="-828"/>
                      <a:pt x="123362" y="33962"/>
                      <a:pt x="104689" y="86504"/>
                    </a:cubicBezTo>
                    <a:cubicBezTo>
                      <a:pt x="45748" y="94203"/>
                      <a:pt x="1267" y="143793"/>
                      <a:pt x="0" y="203222"/>
                    </a:cubicBezTo>
                    <a:cubicBezTo>
                      <a:pt x="1773" y="270795"/>
                      <a:pt x="57919" y="324180"/>
                      <a:pt x="125496" y="322541"/>
                    </a:cubicBezTo>
                    <a:lnTo>
                      <a:pt x="136550" y="322541"/>
                    </a:lnTo>
                    <a:lnTo>
                      <a:pt x="340076" y="322541"/>
                    </a:lnTo>
                    <a:lnTo>
                      <a:pt x="345603" y="322541"/>
                    </a:lnTo>
                    <a:cubicBezTo>
                      <a:pt x="401023" y="321488"/>
                      <a:pt x="445548" y="276533"/>
                      <a:pt x="446065" y="221104"/>
                    </a:cubicBezTo>
                    <a:close/>
                  </a:path>
                </a:pathLst>
              </a:custGeom>
              <a:solidFill>
                <a:schemeClr val="accent1"/>
              </a:solidFill>
              <a:ln w="32279" cap="flat">
                <a:noFill/>
                <a:prstDash val="solid"/>
                <a:miter/>
              </a:ln>
            </p:spPr>
            <p:txBody>
              <a:bodyPr rtlCol="0" anchor="ctr"/>
              <a:lstStyle/>
              <a:p>
                <a:endParaRPr lang="en-US" sz="3600"/>
              </a:p>
            </p:txBody>
          </p:sp>
          <p:pic>
            <p:nvPicPr>
              <p:cNvPr id="34" name="Picture 33" descr="See the source image">
                <a:extLst>
                  <a:ext uri="{FF2B5EF4-FFF2-40B4-BE49-F238E27FC236}">
                    <a16:creationId xmlns:a16="http://schemas.microsoft.com/office/drawing/2014/main" id="{9D102D16-A3B4-71C1-7B74-395568878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199" y="2330263"/>
                <a:ext cx="1039258" cy="54631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FEB7190-38CA-DAC0-5520-9B6E30B79F3F}"/>
                  </a:ext>
                </a:extLst>
              </p:cNvPr>
              <p:cNvSpPr txBox="1"/>
              <p:nvPr/>
            </p:nvSpPr>
            <p:spPr>
              <a:xfrm>
                <a:off x="3336887" y="2873260"/>
                <a:ext cx="584714" cy="268548"/>
              </a:xfrm>
              <a:prstGeom prst="rect">
                <a:avLst/>
              </a:prstGeom>
              <a:noFill/>
            </p:spPr>
            <p:txBody>
              <a:bodyPr wrap="none" lIns="0" tIns="0" rIns="0" bIns="0" rtlCol="0">
                <a:spAutoFit/>
              </a:bodyPr>
              <a:lstStyle/>
              <a:p>
                <a:pPr algn="l"/>
                <a:r>
                  <a:rPr lang="en-US" sz="3600" dirty="0">
                    <a:solidFill>
                      <a:schemeClr val="bg1"/>
                    </a:solidFill>
                    <a:latin typeface="+mj-lt"/>
                  </a:rPr>
                  <a:t>Azure</a:t>
                </a:r>
              </a:p>
            </p:txBody>
          </p:sp>
        </p:grpSp>
      </p:grpSp>
      <p:cxnSp>
        <p:nvCxnSpPr>
          <p:cNvPr id="37" name="Straight Connector 36">
            <a:extLst>
              <a:ext uri="{FF2B5EF4-FFF2-40B4-BE49-F238E27FC236}">
                <a16:creationId xmlns:a16="http://schemas.microsoft.com/office/drawing/2014/main" id="{30B6A890-90C4-C887-B044-FE39B5846223}"/>
              </a:ext>
              <a:ext uri="{C183D7F6-B498-43B3-948B-1728B52AA6E4}">
                <adec:decorative xmlns:adec="http://schemas.microsoft.com/office/drawing/2017/decorative" val="1"/>
              </a:ext>
            </a:extLst>
          </p:cNvPr>
          <p:cNvCxnSpPr>
            <a:cxnSpLocks/>
          </p:cNvCxnSpPr>
          <p:nvPr/>
        </p:nvCxnSpPr>
        <p:spPr>
          <a:xfrm>
            <a:off x="584200" y="3786246"/>
            <a:ext cx="1102518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D069AC9-E90C-CA4C-B6B6-E6C402E66F2E}"/>
              </a:ext>
            </a:extLst>
          </p:cNvPr>
          <p:cNvSpPr txBox="1"/>
          <p:nvPr/>
        </p:nvSpPr>
        <p:spPr>
          <a:xfrm>
            <a:off x="588263" y="4124209"/>
            <a:ext cx="10244050" cy="176971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71717"/>
                </a:solidFill>
                <a:effectLst/>
                <a:uLnTx/>
                <a:uFillTx/>
                <a:latin typeface="+mj-lt"/>
                <a:ea typeface="+mn-ea"/>
                <a:cs typeface="+mn-cs"/>
              </a:rPr>
              <a:t>Synchronize data from MySQL servers to Azure Database for MySQL Flexible Server</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source MySQL server can be </a:t>
            </a:r>
            <a:r>
              <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on-premises</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 </a:t>
            </a:r>
            <a:r>
              <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virtual machines</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another </a:t>
            </a:r>
            <a:r>
              <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Azure</a:t>
            </a:r>
            <a:r>
              <a:rPr kumimoji="0" lang="en-US" sz="1600" b="0" i="0" u="none" strike="noStrike" kern="1200" cap="none" spc="0" normalizeH="0" baseline="0" noProof="0">
                <a:ln>
                  <a:noFill/>
                </a:ln>
                <a:solidFill>
                  <a:srgbClr val="4472C4"/>
                </a:solidFill>
                <a:effectLst/>
                <a:uLnTx/>
                <a:uFillTx/>
                <a:latin typeface="Segoe UI" panose="020B0502040204020203" pitchFamily="34" charset="0"/>
                <a:ea typeface="+mn-ea"/>
                <a:cs typeface="+mn-cs"/>
              </a:rPr>
              <a:t> </a:t>
            </a:r>
            <a:r>
              <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Database for MySQL server</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or </a:t>
            </a:r>
            <a:r>
              <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hosted in a database service from other cloud providers</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Data-in Replication is based on the binary log (</a:t>
            </a:r>
            <a:r>
              <a:rPr kumimoji="0" lang="en-US"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binlog</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file position.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Replication is managed by the customer. </a:t>
            </a:r>
          </a:p>
        </p:txBody>
      </p:sp>
    </p:spTree>
    <p:extLst>
      <p:ext uri="{BB962C8B-B14F-4D97-AF65-F5344CB8AC3E}">
        <p14:creationId xmlns:p14="http://schemas.microsoft.com/office/powerpoint/2010/main" val="35889543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806645"/>
            <a:ext cx="9144000" cy="727763"/>
          </a:xfrm>
        </p:spPr>
        <p:txBody>
          <a:bodyPr/>
          <a:lstStyle/>
          <a:p>
            <a:pPr>
              <a:lnSpc>
                <a:spcPct val="150000"/>
              </a:lnSpc>
            </a:pPr>
            <a:r>
              <a:rPr lang="en-US">
                <a:latin typeface="Segoe UI Semibold" panose="020B0502040204020203" pitchFamily="34" charset="0"/>
                <a:ea typeface="Segoe UI Semibold" panose="020B0502040204020203" pitchFamily="34" charset="0"/>
                <a:cs typeface="Segoe UI Semibold" panose="020B0502040204020203" pitchFamily="34" charset="0"/>
              </a:rPr>
              <a:t>Migration</a:t>
            </a:r>
          </a:p>
        </p:txBody>
      </p:sp>
      <p:grpSp>
        <p:nvGrpSpPr>
          <p:cNvPr id="21" name="Group 137">
            <a:extLst>
              <a:ext uri="{FF2B5EF4-FFF2-40B4-BE49-F238E27FC236}">
                <a16:creationId xmlns:a16="http://schemas.microsoft.com/office/drawing/2014/main" id="{A1341D7A-4CA7-D8E4-87A0-4D1E32C96128}"/>
              </a:ext>
              <a:ext uri="{C183D7F6-B498-43B3-948B-1728B52AA6E4}">
                <adec:decorative xmlns:adec="http://schemas.microsoft.com/office/drawing/2017/decorative" val="1"/>
              </a:ext>
            </a:extLst>
          </p:cNvPr>
          <p:cNvGrpSpPr>
            <a:grpSpLocks noChangeAspect="1"/>
          </p:cNvGrpSpPr>
          <p:nvPr/>
        </p:nvGrpSpPr>
        <p:grpSpPr bwMode="auto">
          <a:xfrm>
            <a:off x="8825929" y="2528316"/>
            <a:ext cx="1801368" cy="1801368"/>
            <a:chOff x="1013" y="1787"/>
            <a:chExt cx="312" cy="312"/>
          </a:xfrm>
        </p:grpSpPr>
        <p:sp>
          <p:nvSpPr>
            <p:cNvPr id="22" name="AutoShape 136">
              <a:extLst>
                <a:ext uri="{FF2B5EF4-FFF2-40B4-BE49-F238E27FC236}">
                  <a16:creationId xmlns:a16="http://schemas.microsoft.com/office/drawing/2014/main" id="{4CB9FE76-B9FD-4175-7035-570298ADF95B}"/>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6601B370-B1F6-D0C2-4D0E-AFC5A2B0F542}"/>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139">
              <a:extLst>
                <a:ext uri="{FF2B5EF4-FFF2-40B4-BE49-F238E27FC236}">
                  <a16:creationId xmlns:a16="http://schemas.microsoft.com/office/drawing/2014/main" id="{E5FBD141-697C-28F3-553A-9608218B1B3F}"/>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40">
              <a:extLst>
                <a:ext uri="{FF2B5EF4-FFF2-40B4-BE49-F238E27FC236}">
                  <a16:creationId xmlns:a16="http://schemas.microsoft.com/office/drawing/2014/main" id="{6A4277F3-0639-D03A-D6FF-069A19B6DC92}"/>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41">
              <a:extLst>
                <a:ext uri="{FF2B5EF4-FFF2-40B4-BE49-F238E27FC236}">
                  <a16:creationId xmlns:a16="http://schemas.microsoft.com/office/drawing/2014/main" id="{9BD8D4D4-55B6-D652-0604-3147B7C995D0}"/>
                </a:ext>
              </a:extLst>
            </p:cNvPr>
            <p:cNvSpPr>
              <a:spLocks noChangeArrowheads="1"/>
            </p:cNvSpPr>
            <p:nvPr/>
          </p:nvSpPr>
          <p:spPr bwMode="auto">
            <a:xfrm>
              <a:off x="1267" y="2041"/>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42">
              <a:extLst>
                <a:ext uri="{FF2B5EF4-FFF2-40B4-BE49-F238E27FC236}">
                  <a16:creationId xmlns:a16="http://schemas.microsoft.com/office/drawing/2014/main" id="{776A7E3A-6A78-C90E-C796-DEBD5173E631}"/>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43">
              <a:extLst>
                <a:ext uri="{FF2B5EF4-FFF2-40B4-BE49-F238E27FC236}">
                  <a16:creationId xmlns:a16="http://schemas.microsoft.com/office/drawing/2014/main" id="{A0A05267-0FB9-AAAA-FD5A-D35A11FD4F25}"/>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31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AD31-AFB4-987D-74AE-EB61C6FA1872}"/>
              </a:ext>
            </a:extLst>
          </p:cNvPr>
          <p:cNvSpPr>
            <a:spLocks noGrp="1"/>
          </p:cNvSpPr>
          <p:nvPr>
            <p:ph type="title"/>
          </p:nvPr>
        </p:nvSpPr>
        <p:spPr>
          <a:xfrm>
            <a:off x="588263" y="476607"/>
            <a:ext cx="11018520" cy="492443"/>
          </a:xfrm>
        </p:spPr>
        <p:txBody>
          <a:bodyPr/>
          <a:lstStyle/>
          <a:p>
            <a:r>
              <a:rPr lang="en-US" sz="3200" dirty="0"/>
              <a:t>Migrating from Single Server to Flexible Server</a:t>
            </a:r>
          </a:p>
        </p:txBody>
      </p:sp>
      <p:grpSp>
        <p:nvGrpSpPr>
          <p:cNvPr id="3" name="Group 2">
            <a:extLst>
              <a:ext uri="{FF2B5EF4-FFF2-40B4-BE49-F238E27FC236}">
                <a16:creationId xmlns:a16="http://schemas.microsoft.com/office/drawing/2014/main" id="{F7A1D2E6-B2C8-9BD5-4C3E-E7578914DC94}"/>
              </a:ext>
              <a:ext uri="{C183D7F6-B498-43B3-948B-1728B52AA6E4}">
                <adec:decorative xmlns:adec="http://schemas.microsoft.com/office/drawing/2017/decorative" val="1"/>
              </a:ext>
            </a:extLst>
          </p:cNvPr>
          <p:cNvGrpSpPr/>
          <p:nvPr/>
        </p:nvGrpSpPr>
        <p:grpSpPr>
          <a:xfrm>
            <a:off x="584200" y="1436638"/>
            <a:ext cx="4928382" cy="1761830"/>
            <a:chOff x="584200" y="1436638"/>
            <a:chExt cx="4928382" cy="1761830"/>
          </a:xfrm>
        </p:grpSpPr>
        <p:sp>
          <p:nvSpPr>
            <p:cNvPr id="6" name="Rectangle 5">
              <a:extLst>
                <a:ext uri="{FF2B5EF4-FFF2-40B4-BE49-F238E27FC236}">
                  <a16:creationId xmlns:a16="http://schemas.microsoft.com/office/drawing/2014/main" id="{1955A834-387A-C144-7AFD-37D20FAAE918}"/>
                </a:ext>
              </a:extLst>
            </p:cNvPr>
            <p:cNvSpPr/>
            <p:nvPr/>
          </p:nvSpPr>
          <p:spPr bwMode="auto">
            <a:xfrm>
              <a:off x="584200" y="1436638"/>
              <a:ext cx="4928382" cy="176183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9171A64-A561-9D9E-13D2-32AF11F8828E}"/>
                </a:ext>
              </a:extLst>
            </p:cNvPr>
            <p:cNvSpPr/>
            <p:nvPr/>
          </p:nvSpPr>
          <p:spPr bwMode="auto">
            <a:xfrm>
              <a:off x="584200" y="1436639"/>
              <a:ext cx="124447" cy="17618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90AEDAC-028C-0E95-4819-07E4FAF6F607}"/>
              </a:ext>
              <a:ext uri="{C183D7F6-B498-43B3-948B-1728B52AA6E4}">
                <adec:decorative xmlns:adec="http://schemas.microsoft.com/office/drawing/2017/decorative" val="1"/>
              </a:ext>
            </a:extLst>
          </p:cNvPr>
          <p:cNvGrpSpPr>
            <a:grpSpLocks/>
          </p:cNvGrpSpPr>
          <p:nvPr/>
        </p:nvGrpSpPr>
        <p:grpSpPr bwMode="auto">
          <a:xfrm>
            <a:off x="866180" y="1584409"/>
            <a:ext cx="384048" cy="384048"/>
            <a:chOff x="9211008" y="744721"/>
            <a:chExt cx="312" cy="312"/>
          </a:xfrm>
        </p:grpSpPr>
        <p:sp>
          <p:nvSpPr>
            <p:cNvPr id="18" name="AutoShape 45">
              <a:extLst>
                <a:ext uri="{FF2B5EF4-FFF2-40B4-BE49-F238E27FC236}">
                  <a16:creationId xmlns:a16="http://schemas.microsoft.com/office/drawing/2014/main" id="{82E4978F-AD74-7BF5-70B4-0C7CB8405337}"/>
                </a:ext>
              </a:extLst>
            </p:cNvPr>
            <p:cNvSpPr>
              <a:spLocks noChangeAspect="1" noChangeArrowheads="1" noTextEdit="1"/>
            </p:cNvSpPr>
            <p:nvPr/>
          </p:nvSpPr>
          <p:spPr bwMode="auto">
            <a:xfrm>
              <a:off x="9211008" y="74472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7">
              <a:extLst>
                <a:ext uri="{FF2B5EF4-FFF2-40B4-BE49-F238E27FC236}">
                  <a16:creationId xmlns:a16="http://schemas.microsoft.com/office/drawing/2014/main" id="{F2AC4144-9E6D-DEE4-4F1C-43E8736DDCA9}"/>
                </a:ext>
              </a:extLst>
            </p:cNvPr>
            <p:cNvSpPr>
              <a:spLocks/>
            </p:cNvSpPr>
            <p:nvPr/>
          </p:nvSpPr>
          <p:spPr bwMode="auto">
            <a:xfrm>
              <a:off x="9211008" y="74472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48">
              <a:extLst>
                <a:ext uri="{FF2B5EF4-FFF2-40B4-BE49-F238E27FC236}">
                  <a16:creationId xmlns:a16="http://schemas.microsoft.com/office/drawing/2014/main" id="{8BBBE71D-07F5-8F3B-D52B-71D1EF696049}"/>
                </a:ext>
              </a:extLst>
            </p:cNvPr>
            <p:cNvSpPr>
              <a:spLocks/>
            </p:cNvSpPr>
            <p:nvPr/>
          </p:nvSpPr>
          <p:spPr bwMode="auto">
            <a:xfrm>
              <a:off x="9211143" y="744790"/>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49">
              <a:extLst>
                <a:ext uri="{FF2B5EF4-FFF2-40B4-BE49-F238E27FC236}">
                  <a16:creationId xmlns:a16="http://schemas.microsoft.com/office/drawing/2014/main" id="{179264BE-C45D-D0C6-3457-7AAB86AD9186}"/>
                </a:ext>
              </a:extLst>
            </p:cNvPr>
            <p:cNvSpPr>
              <a:spLocks/>
            </p:cNvSpPr>
            <p:nvPr/>
          </p:nvSpPr>
          <p:spPr bwMode="auto">
            <a:xfrm>
              <a:off x="9211098" y="74483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 name="TextBox 23">
            <a:extLst>
              <a:ext uri="{FF2B5EF4-FFF2-40B4-BE49-F238E27FC236}">
                <a16:creationId xmlns:a16="http://schemas.microsoft.com/office/drawing/2014/main" id="{5778E7E2-19F2-80E4-1038-878C20A49B66}"/>
              </a:ext>
            </a:extLst>
          </p:cNvPr>
          <p:cNvSpPr txBox="1"/>
          <p:nvPr/>
        </p:nvSpPr>
        <p:spPr>
          <a:xfrm>
            <a:off x="1349384" y="1535684"/>
            <a:ext cx="3625303" cy="158504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Offline logical migration using </a:t>
            </a: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Coming soon: </a:t>
            </a:r>
          </a:p>
          <a:p>
            <a:pPr marL="346075"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Online physical migration of </a:t>
            </a: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Single Server </a:t>
            </a:r>
            <a:r>
              <a:rPr kumimoji="0" lang="en-US" sz="1100" b="0" i="0" u="none" strike="noStrike" kern="1200" cap="none" spc="0" normalizeH="0" baseline="0" noProof="0" dirty="0">
                <a:ln>
                  <a:noFill/>
                </a:ln>
                <a:solidFill>
                  <a:prstClr val="white"/>
                </a:solidFill>
                <a:effectLst/>
                <a:uLnTx/>
                <a:uFillTx/>
                <a:latin typeface="Segoe UI"/>
                <a:ea typeface="+mn-ea"/>
                <a:cs typeface="+mn-cs"/>
              </a:rPr>
              <a:t>to</a:t>
            </a: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 Flexible Server</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a:p>
            <a:pPr marL="346075"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Pre-migration tooling in </a:t>
            </a: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Azure Database Migration Service</a:t>
            </a:r>
          </a:p>
        </p:txBody>
      </p:sp>
      <p:sp>
        <p:nvSpPr>
          <p:cNvPr id="31" name="Text Placeholder 3">
            <a:extLst>
              <a:ext uri="{FF2B5EF4-FFF2-40B4-BE49-F238E27FC236}">
                <a16:creationId xmlns:a16="http://schemas.microsoft.com/office/drawing/2014/main" id="{33BB0292-CE22-66EE-671B-B258583C153B}"/>
              </a:ext>
            </a:extLst>
          </p:cNvPr>
          <p:cNvSpPr txBox="1">
            <a:spLocks/>
          </p:cNvSpPr>
          <p:nvPr/>
        </p:nvSpPr>
        <p:spPr>
          <a:xfrm>
            <a:off x="584199" y="3480240"/>
            <a:ext cx="2272289"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Offline migrations	</a:t>
            </a:r>
          </a:p>
        </p:txBody>
      </p:sp>
      <p:cxnSp>
        <p:nvCxnSpPr>
          <p:cNvPr id="32" name="Straight Connector 31">
            <a:extLst>
              <a:ext uri="{FF2B5EF4-FFF2-40B4-BE49-F238E27FC236}">
                <a16:creationId xmlns:a16="http://schemas.microsoft.com/office/drawing/2014/main" id="{78626B14-94C6-C4CD-DBA8-8D589F303AB0}"/>
              </a:ext>
              <a:ext uri="{C183D7F6-B498-43B3-948B-1728B52AA6E4}">
                <adec:decorative xmlns:adec="http://schemas.microsoft.com/office/drawing/2017/decorative" val="1"/>
              </a:ext>
            </a:extLst>
          </p:cNvPr>
          <p:cNvCxnSpPr>
            <a:cxnSpLocks/>
          </p:cNvCxnSpPr>
          <p:nvPr/>
        </p:nvCxnSpPr>
        <p:spPr>
          <a:xfrm>
            <a:off x="584198" y="3932605"/>
            <a:ext cx="49286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3">
            <a:extLst>
              <a:ext uri="{FF2B5EF4-FFF2-40B4-BE49-F238E27FC236}">
                <a16:creationId xmlns:a16="http://schemas.microsoft.com/office/drawing/2014/main" id="{78AA4C73-A240-E9EA-9FF2-F2E581E4863F}"/>
              </a:ext>
            </a:extLst>
          </p:cNvPr>
          <p:cNvSpPr txBox="1">
            <a:spLocks/>
          </p:cNvSpPr>
          <p:nvPr/>
        </p:nvSpPr>
        <p:spPr>
          <a:xfrm>
            <a:off x="584199" y="4085374"/>
            <a:ext cx="4928382"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7013" marR="0" lvl="1" indent="-227013" algn="l" defTabSz="577850" rtl="0" eaLnBrk="1" fontAlgn="auto" latinLnBrk="0" hangingPunct="1">
              <a:lnSpc>
                <a:spcPct val="90000"/>
              </a:lnSpc>
              <a:spcBef>
                <a:spcPts val="600"/>
              </a:spcBef>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Migrate using custom scripts: </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hlinkClick r:id="rId3"/>
              </a:rPr>
              <a:t>GitHub</a:t>
            </a:r>
            <a:endPar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endParaRPr>
          </a:p>
          <a:p>
            <a:pPr marL="227013" marR="0" lvl="1" indent="-227013" algn="l" defTabSz="577850" rtl="0" eaLnBrk="1" fontAlgn="auto" latinLnBrk="0" hangingPunct="1">
              <a:lnSpc>
                <a:spcPct val="90000"/>
              </a:lnSpc>
              <a:spcBef>
                <a:spcPts val="600"/>
              </a:spcBef>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High speed migration using </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hlinkClick r:id="rId4"/>
              </a:rPr>
              <a:t>Azure Data Migration Service</a:t>
            </a:r>
            <a:endPar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34" name="Text Placeholder 3">
            <a:extLst>
              <a:ext uri="{FF2B5EF4-FFF2-40B4-BE49-F238E27FC236}">
                <a16:creationId xmlns:a16="http://schemas.microsoft.com/office/drawing/2014/main" id="{60CD0280-43D3-1E37-7A78-F61BC3A9E12A}"/>
              </a:ext>
            </a:extLst>
          </p:cNvPr>
          <p:cNvSpPr txBox="1">
            <a:spLocks/>
          </p:cNvSpPr>
          <p:nvPr/>
        </p:nvSpPr>
        <p:spPr>
          <a:xfrm>
            <a:off x="584199" y="4855886"/>
            <a:ext cx="2272289"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Online migrations</a:t>
            </a:r>
          </a:p>
        </p:txBody>
      </p:sp>
      <p:cxnSp>
        <p:nvCxnSpPr>
          <p:cNvPr id="35" name="Straight Connector 34">
            <a:extLst>
              <a:ext uri="{FF2B5EF4-FFF2-40B4-BE49-F238E27FC236}">
                <a16:creationId xmlns:a16="http://schemas.microsoft.com/office/drawing/2014/main" id="{698D3E92-2CE1-BB6D-D2C2-E5316130E7EE}"/>
              </a:ext>
              <a:ext uri="{C183D7F6-B498-43B3-948B-1728B52AA6E4}">
                <adec:decorative xmlns:adec="http://schemas.microsoft.com/office/drawing/2017/decorative" val="1"/>
              </a:ext>
            </a:extLst>
          </p:cNvPr>
          <p:cNvCxnSpPr>
            <a:cxnSpLocks/>
          </p:cNvCxnSpPr>
          <p:nvPr/>
        </p:nvCxnSpPr>
        <p:spPr>
          <a:xfrm>
            <a:off x="584198" y="5308251"/>
            <a:ext cx="49286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077FE0C3-7EFE-FF59-F30C-3898D401B87B}"/>
              </a:ext>
            </a:extLst>
          </p:cNvPr>
          <p:cNvSpPr txBox="1">
            <a:spLocks/>
          </p:cNvSpPr>
          <p:nvPr/>
        </p:nvSpPr>
        <p:spPr>
          <a:xfrm>
            <a:off x="584199" y="5461020"/>
            <a:ext cx="4928382" cy="57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7013" marR="0" lvl="1" indent="-227013" algn="l" defTabSz="577850" rtl="0" eaLnBrk="1" fontAlgn="auto" latinLnBrk="0" hangingPunct="1">
              <a:lnSpc>
                <a:spcPct val="90000"/>
              </a:lnSpc>
              <a:spcBef>
                <a:spcPts val="600"/>
              </a:spcBef>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Use </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hlinkClick r:id="rId5"/>
              </a:rPr>
              <a:t>MySQL Data-in replication along with </a:t>
            </a:r>
            <a:r>
              <a:rPr kumimoji="0" lang="en-US" sz="1200" b="0" i="0" u="none" strike="noStrike" kern="1200" cap="none" spc="0" normalizeH="0" baseline="0" noProof="0" err="1">
                <a:ln>
                  <a:noFill/>
                </a:ln>
                <a:solidFill>
                  <a:prstClr val="black">
                    <a:hueOff val="0"/>
                    <a:satOff val="0"/>
                    <a:lumOff val="0"/>
                    <a:alphaOff val="0"/>
                  </a:prstClr>
                </a:solidFill>
                <a:effectLst/>
                <a:uLnTx/>
                <a:uFillTx/>
                <a:latin typeface="Segoe UI"/>
                <a:ea typeface="+mn-ea"/>
                <a:cs typeface="+mn-cs"/>
                <a:hlinkClick r:id="rId5"/>
              </a:rPr>
              <a:t>myloader</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hlinkClick r:id="rId5"/>
              </a:rPr>
              <a:t>/dumper</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 for minimum downtime</a:t>
            </a:r>
          </a:p>
          <a:p>
            <a:pPr marL="227013" marR="0" lvl="1" indent="-227013" algn="l" defTabSz="577850" rtl="0" eaLnBrk="1" fontAlgn="auto" latinLnBrk="0" hangingPunct="1">
              <a:lnSpc>
                <a:spcPct val="90000"/>
              </a:lnSpc>
              <a:spcBef>
                <a:spcPts val="600"/>
              </a:spcBef>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Coming soon! Physical migration using Azure Premium Files</a:t>
            </a:r>
          </a:p>
        </p:txBody>
      </p:sp>
      <p:grpSp>
        <p:nvGrpSpPr>
          <p:cNvPr id="7" name="Group 6" descr="Pre-migration&#10;">
            <a:extLst>
              <a:ext uri="{FF2B5EF4-FFF2-40B4-BE49-F238E27FC236}">
                <a16:creationId xmlns:a16="http://schemas.microsoft.com/office/drawing/2014/main" id="{7C294730-34F4-E7EA-72A6-7E2193597248}"/>
              </a:ext>
            </a:extLst>
          </p:cNvPr>
          <p:cNvGrpSpPr/>
          <p:nvPr/>
        </p:nvGrpSpPr>
        <p:grpSpPr>
          <a:xfrm>
            <a:off x="6158039" y="1436638"/>
            <a:ext cx="5451349" cy="1282286"/>
            <a:chOff x="6158039" y="1436638"/>
            <a:chExt cx="5451349" cy="1282286"/>
          </a:xfrm>
        </p:grpSpPr>
        <p:sp>
          <p:nvSpPr>
            <p:cNvPr id="4" name="Rectangle 3">
              <a:extLst>
                <a:ext uri="{FF2B5EF4-FFF2-40B4-BE49-F238E27FC236}">
                  <a16:creationId xmlns:a16="http://schemas.microsoft.com/office/drawing/2014/main" id="{BB8E0207-5C14-D9DB-9741-26703F05CCDE}"/>
                </a:ext>
              </a:extLst>
            </p:cNvPr>
            <p:cNvSpPr/>
            <p:nvPr/>
          </p:nvSpPr>
          <p:spPr bwMode="auto">
            <a:xfrm>
              <a:off x="6158039" y="1436638"/>
              <a:ext cx="5451349" cy="128228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F8C3673-1DB2-4D07-FE54-43F3C753BE10}"/>
                </a:ext>
              </a:extLst>
            </p:cNvPr>
            <p:cNvSpPr/>
            <p:nvPr/>
          </p:nvSpPr>
          <p:spPr bwMode="auto">
            <a:xfrm>
              <a:off x="6158039" y="1436638"/>
              <a:ext cx="5448744" cy="3693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Pre-migration</a:t>
              </a:r>
            </a:p>
          </p:txBody>
        </p:sp>
        <p:sp>
          <p:nvSpPr>
            <p:cNvPr id="17" name="TextBox 16">
              <a:extLst>
                <a:ext uri="{FF2B5EF4-FFF2-40B4-BE49-F238E27FC236}">
                  <a16:creationId xmlns:a16="http://schemas.microsoft.com/office/drawing/2014/main" id="{6DDAA163-C924-AEF8-A9E8-3886344CED39}"/>
                </a:ext>
              </a:extLst>
            </p:cNvPr>
            <p:cNvSpPr txBox="1"/>
            <p:nvPr/>
          </p:nvSpPr>
          <p:spPr>
            <a:xfrm>
              <a:off x="6880020" y="2435865"/>
              <a:ext cx="830745" cy="184666"/>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latin typeface="+mj-lt"/>
                </a:rPr>
                <a:t>Discover</a:t>
              </a:r>
            </a:p>
          </p:txBody>
        </p:sp>
        <p:sp>
          <p:nvSpPr>
            <p:cNvPr id="54" name="TextBox 53">
              <a:extLst>
                <a:ext uri="{FF2B5EF4-FFF2-40B4-BE49-F238E27FC236}">
                  <a16:creationId xmlns:a16="http://schemas.microsoft.com/office/drawing/2014/main" id="{9FF0EB61-3558-39F8-D40B-473556781EAD}"/>
                </a:ext>
              </a:extLst>
            </p:cNvPr>
            <p:cNvSpPr txBox="1"/>
            <p:nvPr/>
          </p:nvSpPr>
          <p:spPr>
            <a:xfrm>
              <a:off x="8467039" y="2435865"/>
              <a:ext cx="830745" cy="184666"/>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latin typeface="+mj-lt"/>
                </a:rPr>
                <a:t>Assess</a:t>
              </a:r>
            </a:p>
          </p:txBody>
        </p:sp>
        <p:sp>
          <p:nvSpPr>
            <p:cNvPr id="63" name="TextBox 62">
              <a:extLst>
                <a:ext uri="{FF2B5EF4-FFF2-40B4-BE49-F238E27FC236}">
                  <a16:creationId xmlns:a16="http://schemas.microsoft.com/office/drawing/2014/main" id="{8CBE66C6-5A16-8A27-F84F-01CE1CAB432A}"/>
                </a:ext>
              </a:extLst>
            </p:cNvPr>
            <p:cNvSpPr txBox="1"/>
            <p:nvPr/>
          </p:nvSpPr>
          <p:spPr>
            <a:xfrm>
              <a:off x="9796128" y="2435865"/>
              <a:ext cx="1346606" cy="184666"/>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latin typeface="+mj-lt"/>
                </a:rPr>
                <a:t>Migrate Schema</a:t>
              </a:r>
            </a:p>
          </p:txBody>
        </p:sp>
        <p:cxnSp>
          <p:nvCxnSpPr>
            <p:cNvPr id="72" name="Straight Arrow Connector 71">
              <a:extLst>
                <a:ext uri="{FF2B5EF4-FFF2-40B4-BE49-F238E27FC236}">
                  <a16:creationId xmlns:a16="http://schemas.microsoft.com/office/drawing/2014/main" id="{10DB6429-739B-B89C-A9D7-F9A8550BB79E}"/>
                </a:ext>
              </a:extLst>
            </p:cNvPr>
            <p:cNvCxnSpPr>
              <a:cxnSpLocks/>
            </p:cNvCxnSpPr>
            <p:nvPr/>
          </p:nvCxnSpPr>
          <p:spPr>
            <a:xfrm>
              <a:off x="7710765" y="2204855"/>
              <a:ext cx="75627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41226C4-577A-4B29-5D65-58097F20E77A}"/>
                </a:ext>
              </a:extLst>
            </p:cNvPr>
            <p:cNvCxnSpPr/>
            <p:nvPr/>
          </p:nvCxnSpPr>
          <p:spPr>
            <a:xfrm>
              <a:off x="9297784" y="2204855"/>
              <a:ext cx="75627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4" name="Group 66">
              <a:extLst>
                <a:ext uri="{FF2B5EF4-FFF2-40B4-BE49-F238E27FC236}">
                  <a16:creationId xmlns:a16="http://schemas.microsoft.com/office/drawing/2014/main" id="{FE3E0FB5-A19B-84CF-3BC2-9B25C3E2C0DB}"/>
                </a:ext>
              </a:extLst>
            </p:cNvPr>
            <p:cNvGrpSpPr>
              <a:grpSpLocks noChangeAspect="1"/>
            </p:cNvGrpSpPr>
            <p:nvPr/>
          </p:nvGrpSpPr>
          <p:grpSpPr bwMode="auto">
            <a:xfrm>
              <a:off x="8661248" y="1928854"/>
              <a:ext cx="438912" cy="438912"/>
              <a:chOff x="2812" y="2781"/>
              <a:chExt cx="312" cy="312"/>
            </a:xfrm>
          </p:grpSpPr>
          <p:sp>
            <p:nvSpPr>
              <p:cNvPr id="75" name="AutoShape 65">
                <a:extLst>
                  <a:ext uri="{FF2B5EF4-FFF2-40B4-BE49-F238E27FC236}">
                    <a16:creationId xmlns:a16="http://schemas.microsoft.com/office/drawing/2014/main" id="{9B58A407-4A5A-8B29-1BDE-6523505B4F51}"/>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7">
                <a:extLst>
                  <a:ext uri="{FF2B5EF4-FFF2-40B4-BE49-F238E27FC236}">
                    <a16:creationId xmlns:a16="http://schemas.microsoft.com/office/drawing/2014/main" id="{F6DBE16C-309A-83F9-7CB8-10F0CF50E7F0}"/>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8">
                <a:extLst>
                  <a:ext uri="{FF2B5EF4-FFF2-40B4-BE49-F238E27FC236}">
                    <a16:creationId xmlns:a16="http://schemas.microsoft.com/office/drawing/2014/main" id="{095C1600-C5C0-5ADE-9D4D-64015BA6B99E}"/>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9">
                <a:extLst>
                  <a:ext uri="{FF2B5EF4-FFF2-40B4-BE49-F238E27FC236}">
                    <a16:creationId xmlns:a16="http://schemas.microsoft.com/office/drawing/2014/main" id="{D5938E7F-93C9-7C95-B9F9-92BB54D7C4AB}"/>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E748CE2A-B4E8-1822-AC35-C44A76CF5617}"/>
                </a:ext>
              </a:extLst>
            </p:cNvPr>
            <p:cNvGrpSpPr/>
            <p:nvPr/>
          </p:nvGrpSpPr>
          <p:grpSpPr>
            <a:xfrm>
              <a:off x="10280029" y="1930427"/>
              <a:ext cx="378803" cy="437339"/>
              <a:chOff x="8746303" y="761823"/>
              <a:chExt cx="378803" cy="437339"/>
            </a:xfrm>
          </p:grpSpPr>
          <p:grpSp>
            <p:nvGrpSpPr>
              <p:cNvPr id="85" name="Group 84">
                <a:extLst>
                  <a:ext uri="{FF2B5EF4-FFF2-40B4-BE49-F238E27FC236}">
                    <a16:creationId xmlns:a16="http://schemas.microsoft.com/office/drawing/2014/main" id="{CE20DB6A-7A0D-1479-F6FC-3195B384F8EC}"/>
                  </a:ext>
                </a:extLst>
              </p:cNvPr>
              <p:cNvGrpSpPr/>
              <p:nvPr/>
            </p:nvGrpSpPr>
            <p:grpSpPr>
              <a:xfrm>
                <a:off x="8746303" y="761823"/>
                <a:ext cx="325071" cy="431734"/>
                <a:chOff x="8746303" y="761823"/>
                <a:chExt cx="325071" cy="431734"/>
              </a:xfrm>
            </p:grpSpPr>
            <p:sp>
              <p:nvSpPr>
                <p:cNvPr id="81" name="Freeform: Shape 80">
                  <a:extLst>
                    <a:ext uri="{FF2B5EF4-FFF2-40B4-BE49-F238E27FC236}">
                      <a16:creationId xmlns:a16="http://schemas.microsoft.com/office/drawing/2014/main" id="{B8C7920F-8E12-2F9E-A5E2-F789B8FB788D}"/>
                    </a:ext>
                  </a:extLst>
                </p:cNvPr>
                <p:cNvSpPr/>
                <p:nvPr/>
              </p:nvSpPr>
              <p:spPr>
                <a:xfrm>
                  <a:off x="8746303" y="820234"/>
                  <a:ext cx="325071" cy="373323"/>
                </a:xfrm>
                <a:custGeom>
                  <a:avLst/>
                  <a:gdLst>
                    <a:gd name="connsiteX0" fmla="*/ 162536 w 325071"/>
                    <a:gd name="connsiteY0" fmla="*/ 58411 h 373323"/>
                    <a:gd name="connsiteX1" fmla="*/ 0 w 325071"/>
                    <a:gd name="connsiteY1" fmla="*/ 0 h 373323"/>
                    <a:gd name="connsiteX2" fmla="*/ 0 w 325071"/>
                    <a:gd name="connsiteY2" fmla="*/ 314912 h 373323"/>
                    <a:gd name="connsiteX3" fmla="*/ 159996 w 325071"/>
                    <a:gd name="connsiteY3" fmla="*/ 373324 h 373323"/>
                    <a:gd name="connsiteX4" fmla="*/ 162536 w 325071"/>
                    <a:gd name="connsiteY4" fmla="*/ 373324 h 373323"/>
                    <a:gd name="connsiteX5" fmla="*/ 325072 w 325071"/>
                    <a:gd name="connsiteY5" fmla="*/ 314912 h 373323"/>
                    <a:gd name="connsiteX6" fmla="*/ 325072 w 325071"/>
                    <a:gd name="connsiteY6" fmla="*/ 0 h 373323"/>
                    <a:gd name="connsiteX7" fmla="*/ 162536 w 325071"/>
                    <a:gd name="connsiteY7" fmla="*/ 58411 h 37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071" h="373323">
                      <a:moveTo>
                        <a:pt x="162536" y="58411"/>
                      </a:moveTo>
                      <a:cubicBezTo>
                        <a:pt x="73649" y="58411"/>
                        <a:pt x="0" y="33015"/>
                        <a:pt x="0" y="0"/>
                      </a:cubicBezTo>
                      <a:lnTo>
                        <a:pt x="0" y="314912"/>
                      </a:lnTo>
                      <a:cubicBezTo>
                        <a:pt x="0" y="347928"/>
                        <a:pt x="71109" y="373324"/>
                        <a:pt x="159996" y="373324"/>
                      </a:cubicBezTo>
                      <a:lnTo>
                        <a:pt x="162536" y="373324"/>
                      </a:lnTo>
                      <a:cubicBezTo>
                        <a:pt x="251423" y="373324"/>
                        <a:pt x="325072" y="347928"/>
                        <a:pt x="325072" y="314912"/>
                      </a:cubicBezTo>
                      <a:lnTo>
                        <a:pt x="325072" y="0"/>
                      </a:lnTo>
                      <a:cubicBezTo>
                        <a:pt x="325072" y="33015"/>
                        <a:pt x="251423" y="58411"/>
                        <a:pt x="162536" y="58411"/>
                      </a:cubicBezTo>
                      <a:close/>
                    </a:path>
                  </a:pathLst>
                </a:custGeom>
                <a:solidFill>
                  <a:schemeClr val="accent1"/>
                </a:solidFill>
                <a:ln w="2487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12EB9B0-3DB4-064B-9A0F-0A4C231C9ED3}"/>
                    </a:ext>
                  </a:extLst>
                </p:cNvPr>
                <p:cNvSpPr/>
                <p:nvPr/>
              </p:nvSpPr>
              <p:spPr>
                <a:xfrm>
                  <a:off x="8746303" y="761823"/>
                  <a:ext cx="325071" cy="116822"/>
                </a:xfrm>
                <a:custGeom>
                  <a:avLst/>
                  <a:gdLst>
                    <a:gd name="connsiteX0" fmla="*/ 325072 w 325071"/>
                    <a:gd name="connsiteY0" fmla="*/ 58411 h 116822"/>
                    <a:gd name="connsiteX1" fmla="*/ 162536 w 325071"/>
                    <a:gd name="connsiteY1" fmla="*/ 116822 h 116822"/>
                    <a:gd name="connsiteX2" fmla="*/ 0 w 325071"/>
                    <a:gd name="connsiteY2" fmla="*/ 58411 h 116822"/>
                    <a:gd name="connsiteX3" fmla="*/ 162536 w 325071"/>
                    <a:gd name="connsiteY3" fmla="*/ 0 h 116822"/>
                    <a:gd name="connsiteX4" fmla="*/ 325072 w 325071"/>
                    <a:gd name="connsiteY4" fmla="*/ 58411 h 11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71" h="116822">
                      <a:moveTo>
                        <a:pt x="325072" y="58411"/>
                      </a:moveTo>
                      <a:cubicBezTo>
                        <a:pt x="325072" y="91426"/>
                        <a:pt x="251423" y="116822"/>
                        <a:pt x="162536" y="116822"/>
                      </a:cubicBezTo>
                      <a:cubicBezTo>
                        <a:pt x="73649" y="116822"/>
                        <a:pt x="0" y="91426"/>
                        <a:pt x="0" y="58411"/>
                      </a:cubicBezTo>
                      <a:cubicBezTo>
                        <a:pt x="0" y="25396"/>
                        <a:pt x="73649" y="0"/>
                        <a:pt x="162536" y="0"/>
                      </a:cubicBezTo>
                      <a:cubicBezTo>
                        <a:pt x="251423" y="0"/>
                        <a:pt x="325072" y="25396"/>
                        <a:pt x="325072" y="58411"/>
                      </a:cubicBezTo>
                    </a:path>
                  </a:pathLst>
                </a:custGeom>
                <a:solidFill>
                  <a:srgbClr val="E8E8E8"/>
                </a:solidFill>
                <a:ln w="2487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ACF2121-E88B-95A8-295F-E66EDD8B10C7}"/>
                    </a:ext>
                  </a:extLst>
                </p:cNvPr>
                <p:cNvSpPr/>
                <p:nvPr/>
              </p:nvSpPr>
              <p:spPr>
                <a:xfrm>
                  <a:off x="8784397" y="779600"/>
                  <a:ext cx="248882" cy="73648"/>
                </a:xfrm>
                <a:custGeom>
                  <a:avLst/>
                  <a:gdLst>
                    <a:gd name="connsiteX0" fmla="*/ 248883 w 248882"/>
                    <a:gd name="connsiteY0" fmla="*/ 35555 h 73648"/>
                    <a:gd name="connsiteX1" fmla="*/ 124441 w 248882"/>
                    <a:gd name="connsiteY1" fmla="*/ 73649 h 73648"/>
                    <a:gd name="connsiteX2" fmla="*/ 0 w 248882"/>
                    <a:gd name="connsiteY2" fmla="*/ 35555 h 73648"/>
                    <a:gd name="connsiteX3" fmla="*/ 124441 w 248882"/>
                    <a:gd name="connsiteY3" fmla="*/ 0 h 73648"/>
                    <a:gd name="connsiteX4" fmla="*/ 248883 w 248882"/>
                    <a:gd name="connsiteY4" fmla="*/ 35555 h 7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82" h="73648">
                      <a:moveTo>
                        <a:pt x="248883" y="35555"/>
                      </a:moveTo>
                      <a:cubicBezTo>
                        <a:pt x="248883" y="55872"/>
                        <a:pt x="193011" y="73649"/>
                        <a:pt x="124441" y="73649"/>
                      </a:cubicBezTo>
                      <a:cubicBezTo>
                        <a:pt x="55872" y="73649"/>
                        <a:pt x="0" y="58411"/>
                        <a:pt x="0" y="35555"/>
                      </a:cubicBezTo>
                      <a:cubicBezTo>
                        <a:pt x="0" y="12698"/>
                        <a:pt x="55872" y="0"/>
                        <a:pt x="124441" y="0"/>
                      </a:cubicBezTo>
                      <a:cubicBezTo>
                        <a:pt x="193011" y="0"/>
                        <a:pt x="248883" y="15238"/>
                        <a:pt x="248883" y="35555"/>
                      </a:cubicBezTo>
                    </a:path>
                  </a:pathLst>
                </a:custGeom>
                <a:solidFill>
                  <a:srgbClr val="50E6FF"/>
                </a:solidFill>
                <a:ln w="24871"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5195421-B076-F92F-4980-94CF3F695CDA}"/>
                    </a:ext>
                  </a:extLst>
                </p:cNvPr>
                <p:cNvSpPr/>
                <p:nvPr/>
              </p:nvSpPr>
              <p:spPr>
                <a:xfrm>
                  <a:off x="8809793" y="825313"/>
                  <a:ext cx="198090" cy="28582"/>
                </a:xfrm>
                <a:custGeom>
                  <a:avLst/>
                  <a:gdLst>
                    <a:gd name="connsiteX0" fmla="*/ 99045 w 198090"/>
                    <a:gd name="connsiteY0" fmla="*/ 0 h 28582"/>
                    <a:gd name="connsiteX1" fmla="*/ 0 w 198090"/>
                    <a:gd name="connsiteY1" fmla="*/ 15238 h 28582"/>
                    <a:gd name="connsiteX2" fmla="*/ 99045 w 198090"/>
                    <a:gd name="connsiteY2" fmla="*/ 27936 h 28582"/>
                    <a:gd name="connsiteX3" fmla="*/ 198091 w 198090"/>
                    <a:gd name="connsiteY3" fmla="*/ 12698 h 28582"/>
                    <a:gd name="connsiteX4" fmla="*/ 99045 w 198090"/>
                    <a:gd name="connsiteY4" fmla="*/ 0 h 2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0" h="28582">
                      <a:moveTo>
                        <a:pt x="99045" y="0"/>
                      </a:moveTo>
                      <a:cubicBezTo>
                        <a:pt x="66030" y="0"/>
                        <a:pt x="33015" y="5079"/>
                        <a:pt x="0" y="15238"/>
                      </a:cubicBezTo>
                      <a:cubicBezTo>
                        <a:pt x="33015" y="25396"/>
                        <a:pt x="66030" y="30475"/>
                        <a:pt x="99045" y="27936"/>
                      </a:cubicBezTo>
                      <a:cubicBezTo>
                        <a:pt x="132060" y="27936"/>
                        <a:pt x="165075" y="22857"/>
                        <a:pt x="198091" y="12698"/>
                      </a:cubicBezTo>
                      <a:cubicBezTo>
                        <a:pt x="165075" y="2540"/>
                        <a:pt x="132060" y="0"/>
                        <a:pt x="99045" y="0"/>
                      </a:cubicBezTo>
                      <a:close/>
                    </a:path>
                  </a:pathLst>
                </a:custGeom>
                <a:solidFill>
                  <a:srgbClr val="198AB3"/>
                </a:solidFill>
                <a:ln w="24871" cap="flat">
                  <a:noFill/>
                  <a:prstDash val="solid"/>
                  <a:miter/>
                </a:ln>
              </p:spPr>
              <p:txBody>
                <a:bodyPr rtlCol="0" anchor="ctr"/>
                <a:lstStyle/>
                <a:p>
                  <a:endParaRPr lang="en-US"/>
                </a:p>
              </p:txBody>
            </p:sp>
          </p:grpSp>
          <p:grpSp>
            <p:nvGrpSpPr>
              <p:cNvPr id="105" name="Group 104">
                <a:extLst>
                  <a:ext uri="{FF2B5EF4-FFF2-40B4-BE49-F238E27FC236}">
                    <a16:creationId xmlns:a16="http://schemas.microsoft.com/office/drawing/2014/main" id="{2FA7BB90-9C84-EAB9-3E8B-06A267C45BC3}"/>
                  </a:ext>
                </a:extLst>
              </p:cNvPr>
              <p:cNvGrpSpPr/>
              <p:nvPr/>
            </p:nvGrpSpPr>
            <p:grpSpPr>
              <a:xfrm>
                <a:off x="8907618" y="983262"/>
                <a:ext cx="217488" cy="215900"/>
                <a:chOff x="9675921" y="1041129"/>
                <a:chExt cx="217488" cy="215900"/>
              </a:xfrm>
              <a:solidFill>
                <a:schemeClr val="accent2"/>
              </a:solidFill>
            </p:grpSpPr>
            <p:sp>
              <p:nvSpPr>
                <p:cNvPr id="89" name="Rectangle 88">
                  <a:extLst>
                    <a:ext uri="{FF2B5EF4-FFF2-40B4-BE49-F238E27FC236}">
                      <a16:creationId xmlns:a16="http://schemas.microsoft.com/office/drawing/2014/main" id="{52205CB8-96A8-6C4F-BD48-F0C1BAC69F22}"/>
                    </a:ext>
                  </a:extLst>
                </p:cNvPr>
                <p:cNvSpPr>
                  <a:spLocks noChangeArrowheads="1"/>
                </p:cNvSpPr>
                <p:nvPr/>
              </p:nvSpPr>
              <p:spPr bwMode="auto">
                <a:xfrm>
                  <a:off x="9774346" y="1237979"/>
                  <a:ext cx="238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9">
                  <a:extLst>
                    <a:ext uri="{FF2B5EF4-FFF2-40B4-BE49-F238E27FC236}">
                      <a16:creationId xmlns:a16="http://schemas.microsoft.com/office/drawing/2014/main" id="{9FD6DDC4-3E2D-45D3-5562-4CB3D0A98169}"/>
                    </a:ext>
                  </a:extLst>
                </p:cNvPr>
                <p:cNvSpPr>
                  <a:spLocks noChangeArrowheads="1"/>
                </p:cNvSpPr>
                <p:nvPr/>
              </p:nvSpPr>
              <p:spPr bwMode="auto">
                <a:xfrm>
                  <a:off x="9675921" y="1137967"/>
                  <a:ext cx="19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172BB740-22ED-1397-346F-59B89AB32355}"/>
                    </a:ext>
                  </a:extLst>
                </p:cNvPr>
                <p:cNvSpPr>
                  <a:spLocks/>
                </p:cNvSpPr>
                <p:nvPr/>
              </p:nvSpPr>
              <p:spPr bwMode="auto">
                <a:xfrm>
                  <a:off x="9699734" y="1204642"/>
                  <a:ext cx="30163" cy="28575"/>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3">
                  <a:extLst>
                    <a:ext uri="{FF2B5EF4-FFF2-40B4-BE49-F238E27FC236}">
                      <a16:creationId xmlns:a16="http://schemas.microsoft.com/office/drawing/2014/main" id="{2927F30B-5708-7455-C043-439B9AF31575}"/>
                    </a:ext>
                  </a:extLst>
                </p:cNvPr>
                <p:cNvSpPr>
                  <a:spLocks noEditPoints="1"/>
                </p:cNvSpPr>
                <p:nvPr/>
              </p:nvSpPr>
              <p:spPr bwMode="auto">
                <a:xfrm>
                  <a:off x="9690209" y="1057004"/>
                  <a:ext cx="187325" cy="185738"/>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4">
                  <a:extLst>
                    <a:ext uri="{FF2B5EF4-FFF2-40B4-BE49-F238E27FC236}">
                      <a16:creationId xmlns:a16="http://schemas.microsoft.com/office/drawing/2014/main" id="{494C263B-7C74-1524-C454-BEF089EEE796}"/>
                    </a:ext>
                  </a:extLst>
                </p:cNvPr>
                <p:cNvSpPr>
                  <a:spLocks/>
                </p:cNvSpPr>
                <p:nvPr/>
              </p:nvSpPr>
              <p:spPr bwMode="auto">
                <a:xfrm>
                  <a:off x="9771171" y="1041129"/>
                  <a:ext cx="22225" cy="1905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5">
                  <a:extLst>
                    <a:ext uri="{FF2B5EF4-FFF2-40B4-BE49-F238E27FC236}">
                      <a16:creationId xmlns:a16="http://schemas.microsoft.com/office/drawing/2014/main" id="{29D433EB-E9C1-7C85-921E-B1F75FC5EE82}"/>
                    </a:ext>
                  </a:extLst>
                </p:cNvPr>
                <p:cNvSpPr>
                  <a:spLocks/>
                </p:cNvSpPr>
                <p:nvPr/>
              </p:nvSpPr>
              <p:spPr bwMode="auto">
                <a:xfrm>
                  <a:off x="9872771" y="1137967"/>
                  <a:ext cx="20638" cy="22225"/>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a:extLst>
                    <a:ext uri="{FF2B5EF4-FFF2-40B4-BE49-F238E27FC236}">
                      <a16:creationId xmlns:a16="http://schemas.microsoft.com/office/drawing/2014/main" id="{422346CC-C86B-3712-0A54-7239C8E32322}"/>
                    </a:ext>
                  </a:extLst>
                </p:cNvPr>
                <p:cNvSpPr>
                  <a:spLocks/>
                </p:cNvSpPr>
                <p:nvPr/>
              </p:nvSpPr>
              <p:spPr bwMode="auto">
                <a:xfrm>
                  <a:off x="9839434" y="1064942"/>
                  <a:ext cx="28575" cy="28575"/>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7">
                  <a:extLst>
                    <a:ext uri="{FF2B5EF4-FFF2-40B4-BE49-F238E27FC236}">
                      <a16:creationId xmlns:a16="http://schemas.microsoft.com/office/drawing/2014/main" id="{C9EE0E88-9059-7957-3B1D-FC9E2650C225}"/>
                    </a:ext>
                  </a:extLst>
                </p:cNvPr>
                <p:cNvSpPr>
                  <a:spLocks/>
                </p:cNvSpPr>
                <p:nvPr/>
              </p:nvSpPr>
              <p:spPr bwMode="auto">
                <a:xfrm>
                  <a:off x="9841021" y="1203054"/>
                  <a:ext cx="30163" cy="28575"/>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8">
                  <a:extLst>
                    <a:ext uri="{FF2B5EF4-FFF2-40B4-BE49-F238E27FC236}">
                      <a16:creationId xmlns:a16="http://schemas.microsoft.com/office/drawing/2014/main" id="{2AD70CD8-7A5C-DC51-E9A9-3A54C1C09457}"/>
                    </a:ext>
                  </a:extLst>
                </p:cNvPr>
                <p:cNvSpPr>
                  <a:spLocks/>
                </p:cNvSpPr>
                <p:nvPr/>
              </p:nvSpPr>
              <p:spPr bwMode="auto">
                <a:xfrm>
                  <a:off x="9698146" y="1066529"/>
                  <a:ext cx="30163" cy="28575"/>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1" name="Group 231">
              <a:extLst>
                <a:ext uri="{FF2B5EF4-FFF2-40B4-BE49-F238E27FC236}">
                  <a16:creationId xmlns:a16="http://schemas.microsoft.com/office/drawing/2014/main" id="{3E3ED395-586E-45FE-7416-01A290A93D0A}"/>
                </a:ext>
              </a:extLst>
            </p:cNvPr>
            <p:cNvGrpSpPr>
              <a:grpSpLocks noChangeAspect="1"/>
            </p:cNvGrpSpPr>
            <p:nvPr/>
          </p:nvGrpSpPr>
          <p:grpSpPr bwMode="auto">
            <a:xfrm>
              <a:off x="7074229" y="1928854"/>
              <a:ext cx="438912" cy="438912"/>
              <a:chOff x="4616" y="2783"/>
              <a:chExt cx="312" cy="312"/>
            </a:xfrm>
          </p:grpSpPr>
          <p:sp>
            <p:nvSpPr>
              <p:cNvPr id="142" name="Freeform 232">
                <a:extLst>
                  <a:ext uri="{FF2B5EF4-FFF2-40B4-BE49-F238E27FC236}">
                    <a16:creationId xmlns:a16="http://schemas.microsoft.com/office/drawing/2014/main" id="{06269E14-56EE-D751-6BDE-51B4CE4D1AD8}"/>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33">
                <a:extLst>
                  <a:ext uri="{FF2B5EF4-FFF2-40B4-BE49-F238E27FC236}">
                    <a16:creationId xmlns:a16="http://schemas.microsoft.com/office/drawing/2014/main" id="{7BB5AFD0-2889-ED03-F87F-BCB4145A478B}"/>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34">
                <a:extLst>
                  <a:ext uri="{FF2B5EF4-FFF2-40B4-BE49-F238E27FC236}">
                    <a16:creationId xmlns:a16="http://schemas.microsoft.com/office/drawing/2014/main" id="{FD145301-BE70-BFB4-B791-69AF42C98292}"/>
                  </a:ext>
                </a:extLst>
              </p:cNvPr>
              <p:cNvSpPr>
                <a:spLocks noChangeArrowheads="1"/>
              </p:cNvSpPr>
              <p:nvPr/>
            </p:nvSpPr>
            <p:spPr bwMode="auto">
              <a:xfrm>
                <a:off x="4742" y="2891"/>
                <a:ext cx="20"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35">
                <a:extLst>
                  <a:ext uri="{FF2B5EF4-FFF2-40B4-BE49-F238E27FC236}">
                    <a16:creationId xmlns:a16="http://schemas.microsoft.com/office/drawing/2014/main" id="{865785B2-65CE-7977-6796-D7854F29292F}"/>
                  </a:ext>
                </a:extLst>
              </p:cNvPr>
              <p:cNvSpPr>
                <a:spLocks noChangeArrowheads="1"/>
              </p:cNvSpPr>
              <p:nvPr/>
            </p:nvSpPr>
            <p:spPr bwMode="auto">
              <a:xfrm>
                <a:off x="4713" y="2861"/>
                <a:ext cx="20" cy="7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236">
                <a:extLst>
                  <a:ext uri="{FF2B5EF4-FFF2-40B4-BE49-F238E27FC236}">
                    <a16:creationId xmlns:a16="http://schemas.microsoft.com/office/drawing/2014/main" id="{25D89455-49D0-D696-0851-E449B9D79685}"/>
                  </a:ext>
                </a:extLst>
              </p:cNvPr>
              <p:cNvSpPr>
                <a:spLocks noChangeArrowheads="1"/>
              </p:cNvSpPr>
              <p:nvPr/>
            </p:nvSpPr>
            <p:spPr bwMode="auto">
              <a:xfrm>
                <a:off x="4684" y="2842"/>
                <a:ext cx="19"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Arrow: Down 10">
            <a:extLst>
              <a:ext uri="{FF2B5EF4-FFF2-40B4-BE49-F238E27FC236}">
                <a16:creationId xmlns:a16="http://schemas.microsoft.com/office/drawing/2014/main" id="{8833FA71-6460-8E8D-48C9-130D27A68679}"/>
              </a:ext>
              <a:ext uri="{C183D7F6-B498-43B3-948B-1728B52AA6E4}">
                <adec:decorative xmlns:adec="http://schemas.microsoft.com/office/drawing/2017/decorative" val="1"/>
              </a:ext>
            </a:extLst>
          </p:cNvPr>
          <p:cNvSpPr/>
          <p:nvPr/>
        </p:nvSpPr>
        <p:spPr bwMode="auto">
          <a:xfrm>
            <a:off x="8777175" y="2794534"/>
            <a:ext cx="213076" cy="22250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9" name="Group 188" descr="Migration&#10;">
            <a:extLst>
              <a:ext uri="{FF2B5EF4-FFF2-40B4-BE49-F238E27FC236}">
                <a16:creationId xmlns:a16="http://schemas.microsoft.com/office/drawing/2014/main" id="{B349FEF5-5E47-4179-561C-7455A07297F3}"/>
              </a:ext>
            </a:extLst>
          </p:cNvPr>
          <p:cNvGrpSpPr/>
          <p:nvPr/>
        </p:nvGrpSpPr>
        <p:grpSpPr>
          <a:xfrm>
            <a:off x="6158039" y="3092645"/>
            <a:ext cx="5451349" cy="1280160"/>
            <a:chOff x="6158039" y="3213821"/>
            <a:chExt cx="5451349" cy="1280160"/>
          </a:xfrm>
        </p:grpSpPr>
        <p:sp>
          <p:nvSpPr>
            <p:cNvPr id="38" name="Rectangle 37">
              <a:extLst>
                <a:ext uri="{FF2B5EF4-FFF2-40B4-BE49-F238E27FC236}">
                  <a16:creationId xmlns:a16="http://schemas.microsoft.com/office/drawing/2014/main" id="{7A498922-2EAC-F94E-D6D5-FB062731EB28}"/>
                </a:ext>
              </a:extLst>
            </p:cNvPr>
            <p:cNvSpPr/>
            <p:nvPr/>
          </p:nvSpPr>
          <p:spPr bwMode="auto">
            <a:xfrm>
              <a:off x="6158039" y="3213821"/>
              <a:ext cx="5451349" cy="128016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292FDA4-486F-E1CC-6074-E54DAA19D8C7}"/>
                </a:ext>
              </a:extLst>
            </p:cNvPr>
            <p:cNvSpPr/>
            <p:nvPr/>
          </p:nvSpPr>
          <p:spPr bwMode="auto">
            <a:xfrm>
              <a:off x="6158039" y="3213821"/>
              <a:ext cx="5448744" cy="3693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Migration</a:t>
              </a:r>
            </a:p>
          </p:txBody>
        </p:sp>
        <p:cxnSp>
          <p:nvCxnSpPr>
            <p:cNvPr id="109" name="Straight Connector 108">
              <a:extLst>
                <a:ext uri="{FF2B5EF4-FFF2-40B4-BE49-F238E27FC236}">
                  <a16:creationId xmlns:a16="http://schemas.microsoft.com/office/drawing/2014/main" id="{F7997988-64B1-93A9-5A70-CD7D1E01D409}"/>
                </a:ext>
              </a:extLst>
            </p:cNvPr>
            <p:cNvCxnSpPr>
              <a:cxnSpLocks/>
            </p:cNvCxnSpPr>
            <p:nvPr/>
          </p:nvCxnSpPr>
          <p:spPr>
            <a:xfrm>
              <a:off x="7976426" y="3574407"/>
              <a:ext cx="0" cy="9113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2962AF4-D2A9-7E82-03F2-5CDDFBEE01B8}"/>
                </a:ext>
              </a:extLst>
            </p:cNvPr>
            <p:cNvCxnSpPr>
              <a:cxnSpLocks/>
            </p:cNvCxnSpPr>
            <p:nvPr/>
          </p:nvCxnSpPr>
          <p:spPr>
            <a:xfrm>
              <a:off x="9791604" y="3574407"/>
              <a:ext cx="0" cy="9113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9892DB0-71AB-2018-B850-614DE608B9D3}"/>
                </a:ext>
              </a:extLst>
            </p:cNvPr>
            <p:cNvSpPr txBox="1"/>
            <p:nvPr/>
          </p:nvSpPr>
          <p:spPr>
            <a:xfrm>
              <a:off x="7745571" y="3845432"/>
              <a:ext cx="456500" cy="369332"/>
            </a:xfrm>
            <a:prstGeom prst="rect">
              <a:avLst/>
            </a:prstGeom>
            <a:solidFill>
              <a:schemeClr val="bg1"/>
            </a:solidFill>
          </p:spPr>
          <p:txBody>
            <a:bodyPr wrap="square" lIns="91440" tIns="91440" rIns="91440" bIns="91440" rtlCol="0">
              <a:spAutoFit/>
            </a:bodyPr>
            <a:lstStyle/>
            <a:p>
              <a:pPr algn="ctr"/>
              <a:r>
                <a:rPr lang="en-US" sz="1200">
                  <a:solidFill>
                    <a:schemeClr val="accent1"/>
                  </a:solidFill>
                  <a:latin typeface="+mj-lt"/>
                </a:rPr>
                <a:t>OR</a:t>
              </a:r>
            </a:p>
          </p:txBody>
        </p:sp>
        <p:sp>
          <p:nvSpPr>
            <p:cNvPr id="115" name="TextBox 114">
              <a:extLst>
                <a:ext uri="{FF2B5EF4-FFF2-40B4-BE49-F238E27FC236}">
                  <a16:creationId xmlns:a16="http://schemas.microsoft.com/office/drawing/2014/main" id="{6F2FCBBE-8F07-FF03-1FCB-F0268CBE6AD7}"/>
                </a:ext>
              </a:extLst>
            </p:cNvPr>
            <p:cNvSpPr txBox="1"/>
            <p:nvPr/>
          </p:nvSpPr>
          <p:spPr>
            <a:xfrm>
              <a:off x="9560824" y="3845432"/>
              <a:ext cx="456500" cy="369332"/>
            </a:xfrm>
            <a:prstGeom prst="rect">
              <a:avLst/>
            </a:prstGeom>
            <a:solidFill>
              <a:schemeClr val="bg1"/>
            </a:solidFill>
          </p:spPr>
          <p:txBody>
            <a:bodyPr wrap="square" lIns="91440" tIns="91440" rIns="91440" bIns="91440" rtlCol="0">
              <a:spAutoFit/>
            </a:bodyPr>
            <a:lstStyle/>
            <a:p>
              <a:pPr algn="ctr"/>
              <a:r>
                <a:rPr lang="en-US" sz="1200">
                  <a:solidFill>
                    <a:schemeClr val="accent1"/>
                  </a:solidFill>
                  <a:latin typeface="+mj-lt"/>
                </a:rPr>
                <a:t>OR</a:t>
              </a:r>
            </a:p>
          </p:txBody>
        </p:sp>
        <p:pic>
          <p:nvPicPr>
            <p:cNvPr id="116" name="Graphic 115">
              <a:extLst>
                <a:ext uri="{FF2B5EF4-FFF2-40B4-BE49-F238E27FC236}">
                  <a16:creationId xmlns:a16="http://schemas.microsoft.com/office/drawing/2014/main" id="{05B5E66C-1508-C594-4B80-079D4D2D6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65750" y="3611145"/>
              <a:ext cx="438912" cy="438912"/>
            </a:xfrm>
            <a:prstGeom prst="rect">
              <a:avLst/>
            </a:prstGeom>
          </p:spPr>
        </p:pic>
        <p:pic>
          <p:nvPicPr>
            <p:cNvPr id="117" name="Graphic 116">
              <a:extLst>
                <a:ext uri="{FF2B5EF4-FFF2-40B4-BE49-F238E27FC236}">
                  <a16:creationId xmlns:a16="http://schemas.microsoft.com/office/drawing/2014/main" id="{E96B59EA-72BE-848F-DE65-4EE5A66D1B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0573" y="3611145"/>
              <a:ext cx="438912" cy="438912"/>
            </a:xfrm>
            <a:prstGeom prst="rect">
              <a:avLst/>
            </a:prstGeom>
          </p:spPr>
        </p:pic>
        <p:pic>
          <p:nvPicPr>
            <p:cNvPr id="118" name="Graphic 117">
              <a:extLst>
                <a:ext uri="{FF2B5EF4-FFF2-40B4-BE49-F238E27FC236}">
                  <a16:creationId xmlns:a16="http://schemas.microsoft.com/office/drawing/2014/main" id="{0558EFB3-250B-08B6-B497-37044F9C75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7304" y="3611145"/>
              <a:ext cx="438912" cy="438912"/>
            </a:xfrm>
            <a:prstGeom prst="rect">
              <a:avLst/>
            </a:prstGeom>
          </p:spPr>
        </p:pic>
        <p:sp>
          <p:nvSpPr>
            <p:cNvPr id="119" name="TextBox 118">
              <a:extLst>
                <a:ext uri="{FF2B5EF4-FFF2-40B4-BE49-F238E27FC236}">
                  <a16:creationId xmlns:a16="http://schemas.microsoft.com/office/drawing/2014/main" id="{23E74BAA-F831-0716-34FB-2DD275018CF1}"/>
                </a:ext>
              </a:extLst>
            </p:cNvPr>
            <p:cNvSpPr txBox="1"/>
            <p:nvPr/>
          </p:nvSpPr>
          <p:spPr>
            <a:xfrm>
              <a:off x="6438247" y="4039851"/>
              <a:ext cx="1177027" cy="369332"/>
            </a:xfrm>
            <a:prstGeom prst="rect">
              <a:avLst/>
            </a:prstGeom>
            <a:noFill/>
          </p:spPr>
          <p:txBody>
            <a:bodyPr wrap="square" lIns="0" tIns="0" rIns="0" bIns="0" rtlCol="0">
              <a:spAutoFit/>
            </a:bodyPr>
            <a:lstStyle/>
            <a:p>
              <a:pPr algn="ctr"/>
              <a:r>
                <a:rPr lang="en-US" sz="1200">
                  <a:solidFill>
                    <a:schemeClr val="accent1">
                      <a:lumMod val="50000"/>
                    </a:schemeClr>
                  </a:solidFill>
                  <a:latin typeface="+mj-lt"/>
                </a:rPr>
                <a:t>Dump &amp; </a:t>
              </a:r>
              <a:br>
                <a:rPr lang="en-US" sz="1200">
                  <a:solidFill>
                    <a:schemeClr val="accent1">
                      <a:lumMod val="50000"/>
                    </a:schemeClr>
                  </a:solidFill>
                  <a:latin typeface="+mj-lt"/>
                </a:rPr>
              </a:br>
              <a:r>
                <a:rPr lang="en-US" sz="1200">
                  <a:solidFill>
                    <a:schemeClr val="accent1">
                      <a:lumMod val="50000"/>
                    </a:schemeClr>
                  </a:solidFill>
                  <a:latin typeface="+mj-lt"/>
                </a:rPr>
                <a:t>Restore - Offline</a:t>
              </a:r>
            </a:p>
          </p:txBody>
        </p:sp>
        <p:sp>
          <p:nvSpPr>
            <p:cNvPr id="120" name="TextBox 119">
              <a:extLst>
                <a:ext uri="{FF2B5EF4-FFF2-40B4-BE49-F238E27FC236}">
                  <a16:creationId xmlns:a16="http://schemas.microsoft.com/office/drawing/2014/main" id="{A5C94CBA-FC6F-26C4-2095-0A84D3CF6B48}"/>
                </a:ext>
              </a:extLst>
            </p:cNvPr>
            <p:cNvSpPr txBox="1"/>
            <p:nvPr/>
          </p:nvSpPr>
          <p:spPr>
            <a:xfrm>
              <a:off x="8117885" y="4039851"/>
              <a:ext cx="1504288" cy="369332"/>
            </a:xfrm>
            <a:prstGeom prst="rect">
              <a:avLst/>
            </a:prstGeom>
            <a:noFill/>
          </p:spPr>
          <p:txBody>
            <a:bodyPr wrap="square" lIns="0" tIns="0" rIns="0" bIns="0" rtlCol="0">
              <a:spAutoFit/>
            </a:bodyPr>
            <a:lstStyle/>
            <a:p>
              <a:pPr algn="ctr"/>
              <a:r>
                <a:rPr lang="en-US" sz="1200">
                  <a:solidFill>
                    <a:schemeClr val="accent1">
                      <a:lumMod val="75000"/>
                    </a:schemeClr>
                  </a:solidFill>
                  <a:latin typeface="+mj-lt"/>
                </a:rPr>
                <a:t>Native Logical Replication - Online</a:t>
              </a:r>
            </a:p>
          </p:txBody>
        </p:sp>
        <p:sp>
          <p:nvSpPr>
            <p:cNvPr id="121" name="TextBox 120">
              <a:extLst>
                <a:ext uri="{FF2B5EF4-FFF2-40B4-BE49-F238E27FC236}">
                  <a16:creationId xmlns:a16="http://schemas.microsoft.com/office/drawing/2014/main" id="{742622CB-CF30-6923-BC3C-0A504BDE5242}"/>
                </a:ext>
              </a:extLst>
            </p:cNvPr>
            <p:cNvSpPr txBox="1"/>
            <p:nvPr/>
          </p:nvSpPr>
          <p:spPr>
            <a:xfrm>
              <a:off x="9933062" y="4039851"/>
              <a:ext cx="1504288" cy="369332"/>
            </a:xfrm>
            <a:prstGeom prst="rect">
              <a:avLst/>
            </a:prstGeom>
            <a:noFill/>
          </p:spPr>
          <p:txBody>
            <a:bodyPr wrap="square" lIns="0" tIns="0" rIns="0" bIns="0" rtlCol="0">
              <a:spAutoFit/>
            </a:bodyPr>
            <a:lstStyle/>
            <a:p>
              <a:pPr algn="ctr"/>
              <a:r>
                <a:rPr lang="en-US" sz="1200">
                  <a:solidFill>
                    <a:schemeClr val="accent2">
                      <a:lumMod val="50000"/>
                    </a:schemeClr>
                  </a:solidFill>
                  <a:latin typeface="+mj-lt"/>
                </a:rPr>
                <a:t>Azure Database Migration Services</a:t>
              </a:r>
            </a:p>
          </p:txBody>
        </p:sp>
      </p:grpSp>
      <p:sp>
        <p:nvSpPr>
          <p:cNvPr id="190" name="Arrow: Down 189">
            <a:extLst>
              <a:ext uri="{FF2B5EF4-FFF2-40B4-BE49-F238E27FC236}">
                <a16:creationId xmlns:a16="http://schemas.microsoft.com/office/drawing/2014/main" id="{2E7D08DF-BDAC-34DB-D538-2CFA35E49EEE}"/>
              </a:ext>
              <a:ext uri="{C183D7F6-B498-43B3-948B-1728B52AA6E4}">
                <adec:decorative xmlns:adec="http://schemas.microsoft.com/office/drawing/2017/decorative" val="1"/>
              </a:ext>
            </a:extLst>
          </p:cNvPr>
          <p:cNvSpPr/>
          <p:nvPr/>
        </p:nvSpPr>
        <p:spPr bwMode="auto">
          <a:xfrm>
            <a:off x="8777175" y="4487101"/>
            <a:ext cx="213076" cy="22250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Down 42">
            <a:extLst>
              <a:ext uri="{FF2B5EF4-FFF2-40B4-BE49-F238E27FC236}">
                <a16:creationId xmlns:a16="http://schemas.microsoft.com/office/drawing/2014/main" id="{6FF20514-BE97-C158-D0A1-5D1F16B6F291}"/>
              </a:ext>
              <a:ext uri="{C183D7F6-B498-43B3-948B-1728B52AA6E4}">
                <adec:decorative xmlns:adec="http://schemas.microsoft.com/office/drawing/2017/decorative" val="1"/>
              </a:ext>
            </a:extLst>
          </p:cNvPr>
          <p:cNvSpPr/>
          <p:nvPr/>
        </p:nvSpPr>
        <p:spPr bwMode="auto">
          <a:xfrm>
            <a:off x="8777175" y="4487101"/>
            <a:ext cx="213076" cy="22250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descr="Post-migration&#10;">
            <a:extLst>
              <a:ext uri="{FF2B5EF4-FFF2-40B4-BE49-F238E27FC236}">
                <a16:creationId xmlns:a16="http://schemas.microsoft.com/office/drawing/2014/main" id="{B75BC97B-4331-968C-CC1B-5BAE102EDDFC}"/>
              </a:ext>
            </a:extLst>
          </p:cNvPr>
          <p:cNvGrpSpPr/>
          <p:nvPr/>
        </p:nvGrpSpPr>
        <p:grpSpPr>
          <a:xfrm>
            <a:off x="6158039" y="4785212"/>
            <a:ext cx="5451349" cy="1779099"/>
            <a:chOff x="6158039" y="4785212"/>
            <a:chExt cx="5451349" cy="1779099"/>
          </a:xfrm>
        </p:grpSpPr>
        <p:sp>
          <p:nvSpPr>
            <p:cNvPr id="41" name="Rectangle 40">
              <a:extLst>
                <a:ext uri="{FF2B5EF4-FFF2-40B4-BE49-F238E27FC236}">
                  <a16:creationId xmlns:a16="http://schemas.microsoft.com/office/drawing/2014/main" id="{88B92BCE-AC00-1282-A111-F1C3F1A907EE}"/>
                </a:ext>
              </a:extLst>
            </p:cNvPr>
            <p:cNvSpPr/>
            <p:nvPr/>
          </p:nvSpPr>
          <p:spPr bwMode="auto">
            <a:xfrm>
              <a:off x="6158039" y="4785213"/>
              <a:ext cx="5451349" cy="177909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06E1B7DC-2FCC-9BB4-E038-AA74548C5937}"/>
                </a:ext>
              </a:extLst>
            </p:cNvPr>
            <p:cNvSpPr/>
            <p:nvPr/>
          </p:nvSpPr>
          <p:spPr bwMode="auto">
            <a:xfrm>
              <a:off x="6158039" y="4785212"/>
              <a:ext cx="5448744" cy="3693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Post-migration</a:t>
              </a:r>
            </a:p>
          </p:txBody>
        </p:sp>
        <p:grpSp>
          <p:nvGrpSpPr>
            <p:cNvPr id="132" name="Group 131">
              <a:extLst>
                <a:ext uri="{FF2B5EF4-FFF2-40B4-BE49-F238E27FC236}">
                  <a16:creationId xmlns:a16="http://schemas.microsoft.com/office/drawing/2014/main" id="{311B3084-95E2-81CC-7A30-4E2366096CD9}"/>
                </a:ext>
              </a:extLst>
            </p:cNvPr>
            <p:cNvGrpSpPr/>
            <p:nvPr/>
          </p:nvGrpSpPr>
          <p:grpSpPr>
            <a:xfrm>
              <a:off x="6166248" y="5291473"/>
              <a:ext cx="1767746" cy="879758"/>
              <a:chOff x="6066797" y="1925439"/>
              <a:chExt cx="1767746" cy="879758"/>
            </a:xfrm>
          </p:grpSpPr>
          <p:grpSp>
            <p:nvGrpSpPr>
              <p:cNvPr id="133" name="Group 214">
                <a:extLst>
                  <a:ext uri="{FF2B5EF4-FFF2-40B4-BE49-F238E27FC236}">
                    <a16:creationId xmlns:a16="http://schemas.microsoft.com/office/drawing/2014/main" id="{242396A3-3945-11D1-8663-DE0D6D075811}"/>
                  </a:ext>
                </a:extLst>
              </p:cNvPr>
              <p:cNvGrpSpPr>
                <a:grpSpLocks noChangeAspect="1"/>
              </p:cNvGrpSpPr>
              <p:nvPr/>
            </p:nvGrpSpPr>
            <p:grpSpPr bwMode="auto">
              <a:xfrm>
                <a:off x="6729506" y="1925439"/>
                <a:ext cx="442327" cy="442327"/>
                <a:chOff x="3411" y="2783"/>
                <a:chExt cx="312" cy="312"/>
              </a:xfrm>
            </p:grpSpPr>
            <p:sp>
              <p:nvSpPr>
                <p:cNvPr id="135" name="AutoShape 213">
                  <a:extLst>
                    <a:ext uri="{FF2B5EF4-FFF2-40B4-BE49-F238E27FC236}">
                      <a16:creationId xmlns:a16="http://schemas.microsoft.com/office/drawing/2014/main" id="{F9176149-CB77-D84F-044A-153287145381}"/>
                    </a:ext>
                  </a:extLst>
                </p:cNvPr>
                <p:cNvSpPr>
                  <a:spLocks noChangeAspect="1" noChangeArrowheads="1" noTextEdit="1"/>
                </p:cNvSpPr>
                <p:nvPr/>
              </p:nvSpPr>
              <p:spPr bwMode="auto">
                <a:xfrm>
                  <a:off x="3411"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15">
                  <a:extLst>
                    <a:ext uri="{FF2B5EF4-FFF2-40B4-BE49-F238E27FC236}">
                      <a16:creationId xmlns:a16="http://schemas.microsoft.com/office/drawing/2014/main" id="{C11E03AA-1F93-5609-2680-59DB68BB1E43}"/>
                    </a:ext>
                  </a:extLst>
                </p:cNvPr>
                <p:cNvSpPr>
                  <a:spLocks noChangeArrowheads="1"/>
                </p:cNvSpPr>
                <p:nvPr/>
              </p:nvSpPr>
              <p:spPr bwMode="auto">
                <a:xfrm>
                  <a:off x="3411" y="2783"/>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16">
                  <a:extLst>
                    <a:ext uri="{FF2B5EF4-FFF2-40B4-BE49-F238E27FC236}">
                      <a16:creationId xmlns:a16="http://schemas.microsoft.com/office/drawing/2014/main" id="{6C5FCC79-192D-3009-A907-0303ABB7CBB0}"/>
                    </a:ext>
                  </a:extLst>
                </p:cNvPr>
                <p:cNvSpPr>
                  <a:spLocks noChangeArrowheads="1"/>
                </p:cNvSpPr>
                <p:nvPr/>
              </p:nvSpPr>
              <p:spPr bwMode="auto">
                <a:xfrm>
                  <a:off x="3431" y="2997"/>
                  <a:ext cx="11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217">
                  <a:extLst>
                    <a:ext uri="{FF2B5EF4-FFF2-40B4-BE49-F238E27FC236}">
                      <a16:creationId xmlns:a16="http://schemas.microsoft.com/office/drawing/2014/main" id="{874351E5-2E27-6C9C-8C0A-E115E8F1197E}"/>
                    </a:ext>
                  </a:extLst>
                </p:cNvPr>
                <p:cNvSpPr>
                  <a:spLocks noChangeArrowheads="1"/>
                </p:cNvSpPr>
                <p:nvPr/>
              </p:nvSpPr>
              <p:spPr bwMode="auto">
                <a:xfrm>
                  <a:off x="3431" y="3046"/>
                  <a:ext cx="5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18">
                  <a:extLst>
                    <a:ext uri="{FF2B5EF4-FFF2-40B4-BE49-F238E27FC236}">
                      <a16:creationId xmlns:a16="http://schemas.microsoft.com/office/drawing/2014/main" id="{7573433B-16A5-847C-DB7E-142BAFFA78FF}"/>
                    </a:ext>
                  </a:extLst>
                </p:cNvPr>
                <p:cNvSpPr>
                  <a:spLocks noEditPoints="1"/>
                </p:cNvSpPr>
                <p:nvPr/>
              </p:nvSpPr>
              <p:spPr bwMode="auto">
                <a:xfrm>
                  <a:off x="3479" y="2812"/>
                  <a:ext cx="156" cy="156"/>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19">
                  <a:extLst>
                    <a:ext uri="{FF2B5EF4-FFF2-40B4-BE49-F238E27FC236}">
                      <a16:creationId xmlns:a16="http://schemas.microsoft.com/office/drawing/2014/main" id="{7D7107F7-0797-1388-7BC2-094043BB27A4}"/>
                    </a:ext>
                  </a:extLst>
                </p:cNvPr>
                <p:cNvSpPr>
                  <a:spLocks/>
                </p:cNvSpPr>
                <p:nvPr/>
              </p:nvSpPr>
              <p:spPr bwMode="auto">
                <a:xfrm>
                  <a:off x="3591" y="2923"/>
                  <a:ext cx="104" cy="104"/>
                </a:xfrm>
                <a:custGeom>
                  <a:avLst/>
                  <a:gdLst>
                    <a:gd name="T0" fmla="*/ 21 w 104"/>
                    <a:gd name="T1" fmla="*/ 0 h 104"/>
                    <a:gd name="T2" fmla="*/ 0 w 104"/>
                    <a:gd name="T3" fmla="*/ 21 h 104"/>
                    <a:gd name="T4" fmla="*/ 83 w 104"/>
                    <a:gd name="T5" fmla="*/ 104 h 104"/>
                    <a:gd name="T6" fmla="*/ 104 w 104"/>
                    <a:gd name="T7" fmla="*/ 83 h 104"/>
                    <a:gd name="T8" fmla="*/ 21 w 104"/>
                    <a:gd name="T9" fmla="*/ 0 h 104"/>
                    <a:gd name="T10" fmla="*/ 21 w 104"/>
                    <a:gd name="T11" fmla="*/ 0 h 104"/>
                  </a:gdLst>
                  <a:ahLst/>
                  <a:cxnLst>
                    <a:cxn ang="0">
                      <a:pos x="T0" y="T1"/>
                    </a:cxn>
                    <a:cxn ang="0">
                      <a:pos x="T2" y="T3"/>
                    </a:cxn>
                    <a:cxn ang="0">
                      <a:pos x="T4" y="T5"/>
                    </a:cxn>
                    <a:cxn ang="0">
                      <a:pos x="T6" y="T7"/>
                    </a:cxn>
                    <a:cxn ang="0">
                      <a:pos x="T8" y="T9"/>
                    </a:cxn>
                    <a:cxn ang="0">
                      <a:pos x="T10" y="T11"/>
                    </a:cxn>
                  </a:cxnLst>
                  <a:rect l="0" t="0" r="r" b="b"/>
                  <a:pathLst>
                    <a:path w="104" h="104">
                      <a:moveTo>
                        <a:pt x="21" y="0"/>
                      </a:moveTo>
                      <a:lnTo>
                        <a:pt x="0" y="21"/>
                      </a:lnTo>
                      <a:lnTo>
                        <a:pt x="83" y="104"/>
                      </a:lnTo>
                      <a:lnTo>
                        <a:pt x="104" y="83"/>
                      </a:lnTo>
                      <a:lnTo>
                        <a:pt x="21" y="0"/>
                      </a:lnTo>
                      <a:lnTo>
                        <a:pt x="2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4" name="TextBox 133">
                <a:extLst>
                  <a:ext uri="{FF2B5EF4-FFF2-40B4-BE49-F238E27FC236}">
                    <a16:creationId xmlns:a16="http://schemas.microsoft.com/office/drawing/2014/main" id="{E79E3295-4F9F-0EBC-BD90-AF277CC190C4}"/>
                  </a:ext>
                </a:extLst>
              </p:cNvPr>
              <p:cNvSpPr txBox="1"/>
              <p:nvPr/>
            </p:nvSpPr>
            <p:spPr>
              <a:xfrm>
                <a:off x="6066797" y="2435865"/>
                <a:ext cx="1767746"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latin typeface="+mj-lt"/>
                  </a:rPr>
                  <a:t>Remediate </a:t>
                </a:r>
                <a:br>
                  <a:rPr lang="en-US" sz="1200">
                    <a:gradFill>
                      <a:gsLst>
                        <a:gs pos="2917">
                          <a:schemeClr val="tx1"/>
                        </a:gs>
                        <a:gs pos="30000">
                          <a:schemeClr val="tx1"/>
                        </a:gs>
                      </a:gsLst>
                      <a:lin ang="5400000" scaled="0"/>
                    </a:gradFill>
                    <a:latin typeface="+mj-lt"/>
                  </a:rPr>
                </a:br>
                <a:r>
                  <a:rPr lang="en-US" sz="1200">
                    <a:gradFill>
                      <a:gsLst>
                        <a:gs pos="2917">
                          <a:schemeClr val="tx1"/>
                        </a:gs>
                        <a:gs pos="30000">
                          <a:schemeClr val="tx1"/>
                        </a:gs>
                      </a:gsLst>
                      <a:lin ang="5400000" scaled="0"/>
                    </a:gradFill>
                    <a:latin typeface="+mj-lt"/>
                  </a:rPr>
                  <a:t>applications</a:t>
                </a:r>
              </a:p>
            </p:txBody>
          </p:sp>
        </p:grpSp>
        <p:grpSp>
          <p:nvGrpSpPr>
            <p:cNvPr id="188" name="Group 187">
              <a:extLst>
                <a:ext uri="{FF2B5EF4-FFF2-40B4-BE49-F238E27FC236}">
                  <a16:creationId xmlns:a16="http://schemas.microsoft.com/office/drawing/2014/main" id="{B0D904C7-27CD-1B91-E1B4-797066149086}"/>
                </a:ext>
              </a:extLst>
            </p:cNvPr>
            <p:cNvGrpSpPr/>
            <p:nvPr/>
          </p:nvGrpSpPr>
          <p:grpSpPr>
            <a:xfrm>
              <a:off x="9803109" y="5293513"/>
              <a:ext cx="1767746" cy="877376"/>
              <a:chOff x="9803109" y="5523422"/>
              <a:chExt cx="1767746" cy="877376"/>
            </a:xfrm>
          </p:grpSpPr>
          <p:sp>
            <p:nvSpPr>
              <p:cNvPr id="167" name="TextBox 166">
                <a:extLst>
                  <a:ext uri="{FF2B5EF4-FFF2-40B4-BE49-F238E27FC236}">
                    <a16:creationId xmlns:a16="http://schemas.microsoft.com/office/drawing/2014/main" id="{DA9ECB35-8E76-A912-09BF-33325AA90330}"/>
                  </a:ext>
                </a:extLst>
              </p:cNvPr>
              <p:cNvSpPr txBox="1"/>
              <p:nvPr/>
            </p:nvSpPr>
            <p:spPr>
              <a:xfrm>
                <a:off x="9803109" y="6031807"/>
                <a:ext cx="1767746" cy="368991"/>
              </a:xfrm>
              <a:prstGeom prst="rect">
                <a:avLst/>
              </a:prstGeom>
              <a:noFill/>
            </p:spPr>
            <p:txBody>
              <a:bodyPr wrap="square" lIns="0" tIns="0" rIns="0" bIns="0" rtlCol="0">
                <a:noAutofit/>
              </a:bodyPr>
              <a:lstStyle/>
              <a:p>
                <a:pPr algn="ctr"/>
                <a:r>
                  <a:rPr lang="en-US" sz="1200">
                    <a:gradFill>
                      <a:gsLst>
                        <a:gs pos="2917">
                          <a:schemeClr val="tx1"/>
                        </a:gs>
                        <a:gs pos="30000">
                          <a:schemeClr val="tx1"/>
                        </a:gs>
                      </a:gsLst>
                      <a:lin ang="5400000" scaled="0"/>
                    </a:gradFill>
                    <a:latin typeface="+mj-lt"/>
                  </a:rPr>
                  <a:t>Optimize</a:t>
                </a:r>
              </a:p>
            </p:txBody>
          </p:sp>
          <p:grpSp>
            <p:nvGrpSpPr>
              <p:cNvPr id="175" name="Graphic 1">
                <a:extLst>
                  <a:ext uri="{FF2B5EF4-FFF2-40B4-BE49-F238E27FC236}">
                    <a16:creationId xmlns:a16="http://schemas.microsoft.com/office/drawing/2014/main" id="{A2FACDE1-33EB-62D3-2206-DAD4DAEEBBFE}"/>
                  </a:ext>
                </a:extLst>
              </p:cNvPr>
              <p:cNvGrpSpPr>
                <a:grpSpLocks noChangeAspect="1"/>
              </p:cNvGrpSpPr>
              <p:nvPr/>
            </p:nvGrpSpPr>
            <p:grpSpPr>
              <a:xfrm>
                <a:off x="10465818" y="5523422"/>
                <a:ext cx="438912" cy="440287"/>
                <a:chOff x="9431179" y="6890607"/>
                <a:chExt cx="394447" cy="395683"/>
              </a:xfrm>
              <a:solidFill>
                <a:srgbClr val="50E6FF"/>
              </a:solidFill>
            </p:grpSpPr>
            <p:sp>
              <p:nvSpPr>
                <p:cNvPr id="176" name="Freeform: Shape 175">
                  <a:extLst>
                    <a:ext uri="{FF2B5EF4-FFF2-40B4-BE49-F238E27FC236}">
                      <a16:creationId xmlns:a16="http://schemas.microsoft.com/office/drawing/2014/main" id="{B31D83F2-7D7F-18FC-8DFC-1ED0254630F2}"/>
                    </a:ext>
                  </a:extLst>
                </p:cNvPr>
                <p:cNvSpPr/>
                <p:nvPr/>
              </p:nvSpPr>
              <p:spPr>
                <a:xfrm>
                  <a:off x="9552048" y="7012403"/>
                  <a:ext cx="168783" cy="168783"/>
                </a:xfrm>
                <a:custGeom>
                  <a:avLst/>
                  <a:gdLst>
                    <a:gd name="connsiteX0" fmla="*/ 0 w 168783"/>
                    <a:gd name="connsiteY0" fmla="*/ 0 h 168783"/>
                    <a:gd name="connsiteX1" fmla="*/ 168784 w 168783"/>
                    <a:gd name="connsiteY1" fmla="*/ 0 h 168783"/>
                    <a:gd name="connsiteX2" fmla="*/ 168784 w 168783"/>
                    <a:gd name="connsiteY2" fmla="*/ 168784 h 168783"/>
                    <a:gd name="connsiteX3" fmla="*/ 0 w 168783"/>
                    <a:gd name="connsiteY3" fmla="*/ 168784 h 168783"/>
                  </a:gdLst>
                  <a:ahLst/>
                  <a:cxnLst>
                    <a:cxn ang="0">
                      <a:pos x="connsiteX0" y="connsiteY0"/>
                    </a:cxn>
                    <a:cxn ang="0">
                      <a:pos x="connsiteX1" y="connsiteY1"/>
                    </a:cxn>
                    <a:cxn ang="0">
                      <a:pos x="connsiteX2" y="connsiteY2"/>
                    </a:cxn>
                    <a:cxn ang="0">
                      <a:pos x="connsiteX3" y="connsiteY3"/>
                    </a:cxn>
                  </a:cxnLst>
                  <a:rect l="l" t="t" r="r" b="b"/>
                  <a:pathLst>
                    <a:path w="168783" h="168783">
                      <a:moveTo>
                        <a:pt x="0" y="0"/>
                      </a:moveTo>
                      <a:lnTo>
                        <a:pt x="168784" y="0"/>
                      </a:lnTo>
                      <a:lnTo>
                        <a:pt x="168784" y="168784"/>
                      </a:lnTo>
                      <a:lnTo>
                        <a:pt x="0" y="168784"/>
                      </a:lnTo>
                      <a:close/>
                    </a:path>
                  </a:pathLst>
                </a:custGeom>
                <a:solidFill>
                  <a:srgbClr val="FFFFFF"/>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Freeform: Shape 176">
                  <a:extLst>
                    <a:ext uri="{FF2B5EF4-FFF2-40B4-BE49-F238E27FC236}">
                      <a16:creationId xmlns:a16="http://schemas.microsoft.com/office/drawing/2014/main" id="{355F3205-E2AA-6564-FABB-C7B963303317}"/>
                    </a:ext>
                  </a:extLst>
                </p:cNvPr>
                <p:cNvSpPr/>
                <p:nvPr/>
              </p:nvSpPr>
              <p:spPr>
                <a:xfrm>
                  <a:off x="9431179" y="6891843"/>
                  <a:ext cx="394447" cy="394447"/>
                </a:xfrm>
                <a:custGeom>
                  <a:avLst/>
                  <a:gdLst>
                    <a:gd name="connsiteX0" fmla="*/ 197224 w 394447"/>
                    <a:gd name="connsiteY0" fmla="*/ 0 h 394447"/>
                    <a:gd name="connsiteX1" fmla="*/ 0 w 394447"/>
                    <a:gd name="connsiteY1" fmla="*/ 197224 h 394447"/>
                    <a:gd name="connsiteX2" fmla="*/ 197224 w 394447"/>
                    <a:gd name="connsiteY2" fmla="*/ 394447 h 394447"/>
                    <a:gd name="connsiteX3" fmla="*/ 394447 w 394447"/>
                    <a:gd name="connsiteY3" fmla="*/ 197224 h 394447"/>
                    <a:gd name="connsiteX4" fmla="*/ 197224 w 394447"/>
                    <a:gd name="connsiteY4" fmla="*/ 0 h 394447"/>
                    <a:gd name="connsiteX5" fmla="*/ 176203 w 394447"/>
                    <a:gd name="connsiteY5" fmla="*/ 263995 h 394447"/>
                    <a:gd name="connsiteX6" fmla="*/ 176203 w 394447"/>
                    <a:gd name="connsiteY6" fmla="*/ 197224 h 394447"/>
                    <a:gd name="connsiteX7" fmla="*/ 140963 w 394447"/>
                    <a:gd name="connsiteY7" fmla="*/ 197224 h 394447"/>
                    <a:gd name="connsiteX8" fmla="*/ 207734 w 394447"/>
                    <a:gd name="connsiteY8" fmla="*/ 130452 h 394447"/>
                    <a:gd name="connsiteX9" fmla="*/ 207734 w 394447"/>
                    <a:gd name="connsiteY9" fmla="*/ 197224 h 394447"/>
                    <a:gd name="connsiteX10" fmla="*/ 242975 w 394447"/>
                    <a:gd name="connsiteY10" fmla="*/ 197224 h 394447"/>
                    <a:gd name="connsiteX11" fmla="*/ 176203 w 394447"/>
                    <a:gd name="connsiteY11" fmla="*/ 263995 h 3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447" h="394447">
                      <a:moveTo>
                        <a:pt x="197224" y="0"/>
                      </a:moveTo>
                      <a:cubicBezTo>
                        <a:pt x="88411" y="0"/>
                        <a:pt x="0" y="88411"/>
                        <a:pt x="0" y="197224"/>
                      </a:cubicBezTo>
                      <a:cubicBezTo>
                        <a:pt x="0" y="306037"/>
                        <a:pt x="88411" y="394447"/>
                        <a:pt x="197224" y="394447"/>
                      </a:cubicBezTo>
                      <a:cubicBezTo>
                        <a:pt x="306037" y="394447"/>
                        <a:pt x="394447" y="306037"/>
                        <a:pt x="394447" y="197224"/>
                      </a:cubicBezTo>
                      <a:cubicBezTo>
                        <a:pt x="394447" y="88411"/>
                        <a:pt x="306037" y="0"/>
                        <a:pt x="197224" y="0"/>
                      </a:cubicBezTo>
                      <a:close/>
                      <a:moveTo>
                        <a:pt x="176203" y="263995"/>
                      </a:moveTo>
                      <a:lnTo>
                        <a:pt x="176203" y="197224"/>
                      </a:lnTo>
                      <a:lnTo>
                        <a:pt x="140963" y="197224"/>
                      </a:lnTo>
                      <a:lnTo>
                        <a:pt x="207734" y="130452"/>
                      </a:lnTo>
                      <a:lnTo>
                        <a:pt x="207734" y="197224"/>
                      </a:lnTo>
                      <a:lnTo>
                        <a:pt x="242975" y="197224"/>
                      </a:lnTo>
                      <a:lnTo>
                        <a:pt x="176203" y="263995"/>
                      </a:lnTo>
                      <a:close/>
                    </a:path>
                  </a:pathLst>
                </a:custGeom>
                <a:solidFill>
                  <a:srgbClr val="0078D4"/>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Freeform: Shape 177">
                  <a:extLst>
                    <a:ext uri="{FF2B5EF4-FFF2-40B4-BE49-F238E27FC236}">
                      <a16:creationId xmlns:a16="http://schemas.microsoft.com/office/drawing/2014/main" id="{E1789A1C-FB03-F235-E457-E113884B7877}"/>
                    </a:ext>
                  </a:extLst>
                </p:cNvPr>
                <p:cNvSpPr/>
                <p:nvPr/>
              </p:nvSpPr>
              <p:spPr>
                <a:xfrm>
                  <a:off x="9472602" y="6890607"/>
                  <a:ext cx="225045" cy="308818"/>
                </a:xfrm>
                <a:custGeom>
                  <a:avLst/>
                  <a:gdLst>
                    <a:gd name="connsiteX0" fmla="*/ 155800 w 225045"/>
                    <a:gd name="connsiteY0" fmla="*/ 84701 h 308818"/>
                    <a:gd name="connsiteX1" fmla="*/ 166311 w 225045"/>
                    <a:gd name="connsiteY1" fmla="*/ 85010 h 308818"/>
                    <a:gd name="connsiteX2" fmla="*/ 166311 w 225045"/>
                    <a:gd name="connsiteY2" fmla="*/ 117469 h 308818"/>
                    <a:gd name="connsiteX3" fmla="*/ 225045 w 225045"/>
                    <a:gd name="connsiteY3" fmla="*/ 58734 h 308818"/>
                    <a:gd name="connsiteX4" fmla="*/ 166311 w 225045"/>
                    <a:gd name="connsiteY4" fmla="*/ 0 h 308818"/>
                    <a:gd name="connsiteX5" fmla="*/ 166311 w 225045"/>
                    <a:gd name="connsiteY5" fmla="*/ 43278 h 308818"/>
                    <a:gd name="connsiteX6" fmla="*/ 155800 w 225045"/>
                    <a:gd name="connsiteY6" fmla="*/ 42969 h 308818"/>
                    <a:gd name="connsiteX7" fmla="*/ 0 w 225045"/>
                    <a:gd name="connsiteY7" fmla="*/ 198769 h 308818"/>
                    <a:gd name="connsiteX8" fmla="*/ 11747 w 225045"/>
                    <a:gd name="connsiteY8" fmla="*/ 258431 h 308818"/>
                    <a:gd name="connsiteX9" fmla="*/ 45442 w 225045"/>
                    <a:gd name="connsiteY9" fmla="*/ 308819 h 308818"/>
                    <a:gd name="connsiteX10" fmla="*/ 74809 w 225045"/>
                    <a:gd name="connsiteY10" fmla="*/ 279452 h 308818"/>
                    <a:gd name="connsiteX11" fmla="*/ 43587 w 225045"/>
                    <a:gd name="connsiteY11" fmla="*/ 221026 h 308818"/>
                    <a:gd name="connsiteX12" fmla="*/ 50079 w 225045"/>
                    <a:gd name="connsiteY12" fmla="*/ 155182 h 308818"/>
                    <a:gd name="connsiteX13" fmla="*/ 92120 w 225045"/>
                    <a:gd name="connsiteY13" fmla="*/ 103867 h 308818"/>
                    <a:gd name="connsiteX14" fmla="*/ 155800 w 225045"/>
                    <a:gd name="connsiteY14" fmla="*/ 84701 h 3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045" h="308818">
                      <a:moveTo>
                        <a:pt x="155800" y="84701"/>
                      </a:moveTo>
                      <a:cubicBezTo>
                        <a:pt x="159201" y="84701"/>
                        <a:pt x="162601" y="84701"/>
                        <a:pt x="166311" y="85010"/>
                      </a:cubicBezTo>
                      <a:lnTo>
                        <a:pt x="166311" y="117469"/>
                      </a:lnTo>
                      <a:lnTo>
                        <a:pt x="225045" y="58734"/>
                      </a:lnTo>
                      <a:lnTo>
                        <a:pt x="166311" y="0"/>
                      </a:lnTo>
                      <a:lnTo>
                        <a:pt x="166311" y="43278"/>
                      </a:lnTo>
                      <a:cubicBezTo>
                        <a:pt x="162910" y="42969"/>
                        <a:pt x="159509" y="42969"/>
                        <a:pt x="155800" y="42969"/>
                      </a:cubicBezTo>
                      <a:cubicBezTo>
                        <a:pt x="69862" y="42969"/>
                        <a:pt x="0" y="112523"/>
                        <a:pt x="0" y="198769"/>
                      </a:cubicBezTo>
                      <a:cubicBezTo>
                        <a:pt x="0" y="219172"/>
                        <a:pt x="4019" y="239265"/>
                        <a:pt x="11747" y="258431"/>
                      </a:cubicBezTo>
                      <a:cubicBezTo>
                        <a:pt x="19475" y="277288"/>
                        <a:pt x="30913" y="294290"/>
                        <a:pt x="45442" y="308819"/>
                      </a:cubicBezTo>
                      <a:lnTo>
                        <a:pt x="74809" y="279452"/>
                      </a:lnTo>
                      <a:cubicBezTo>
                        <a:pt x="58734" y="263377"/>
                        <a:pt x="47915" y="242974"/>
                        <a:pt x="43587" y="221026"/>
                      </a:cubicBezTo>
                      <a:cubicBezTo>
                        <a:pt x="39259" y="198769"/>
                        <a:pt x="41423" y="175894"/>
                        <a:pt x="50079" y="155182"/>
                      </a:cubicBezTo>
                      <a:cubicBezTo>
                        <a:pt x="58734" y="134471"/>
                        <a:pt x="73263" y="116541"/>
                        <a:pt x="92120" y="103867"/>
                      </a:cubicBezTo>
                      <a:cubicBezTo>
                        <a:pt x="110977" y="91193"/>
                        <a:pt x="133234" y="84701"/>
                        <a:pt x="155800" y="84701"/>
                      </a:cubicBezTo>
                      <a:close/>
                    </a:path>
                  </a:pathLst>
                </a:custGeom>
                <a:solidFill>
                  <a:srgbClr val="50E6FF"/>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Freeform: Shape 178">
                  <a:extLst>
                    <a:ext uri="{FF2B5EF4-FFF2-40B4-BE49-F238E27FC236}">
                      <a16:creationId xmlns:a16="http://schemas.microsoft.com/office/drawing/2014/main" id="{A66441FA-5D88-6C33-3B24-7E687A29FF40}"/>
                    </a:ext>
                  </a:extLst>
                </p:cNvPr>
                <p:cNvSpPr/>
                <p:nvPr/>
              </p:nvSpPr>
              <p:spPr>
                <a:xfrm>
                  <a:off x="9569360" y="6979017"/>
                  <a:ext cx="214534" cy="305727"/>
                </a:xfrm>
                <a:custGeom>
                  <a:avLst/>
                  <a:gdLst>
                    <a:gd name="connsiteX0" fmla="*/ 168783 w 214534"/>
                    <a:gd name="connsiteY0" fmla="*/ 0 h 305727"/>
                    <a:gd name="connsiteX1" fmla="*/ 139416 w 214534"/>
                    <a:gd name="connsiteY1" fmla="*/ 29367 h 305727"/>
                    <a:gd name="connsiteX2" fmla="*/ 139416 w 214534"/>
                    <a:gd name="connsiteY2" fmla="*/ 29367 h 305727"/>
                    <a:gd name="connsiteX3" fmla="*/ 170638 w 214534"/>
                    <a:gd name="connsiteY3" fmla="*/ 87792 h 305727"/>
                    <a:gd name="connsiteX4" fmla="*/ 164146 w 214534"/>
                    <a:gd name="connsiteY4" fmla="*/ 153637 h 305727"/>
                    <a:gd name="connsiteX5" fmla="*/ 122105 w 214534"/>
                    <a:gd name="connsiteY5" fmla="*/ 204952 h 305727"/>
                    <a:gd name="connsiteX6" fmla="*/ 58734 w 214534"/>
                    <a:gd name="connsiteY6" fmla="*/ 224118 h 305727"/>
                    <a:gd name="connsiteX7" fmla="*/ 58734 w 214534"/>
                    <a:gd name="connsiteY7" fmla="*/ 188259 h 305727"/>
                    <a:gd name="connsiteX8" fmla="*/ 0 w 214534"/>
                    <a:gd name="connsiteY8" fmla="*/ 246993 h 305727"/>
                    <a:gd name="connsiteX9" fmla="*/ 58734 w 214534"/>
                    <a:gd name="connsiteY9" fmla="*/ 305727 h 305727"/>
                    <a:gd name="connsiteX10" fmla="*/ 58734 w 214534"/>
                    <a:gd name="connsiteY10" fmla="*/ 266159 h 305727"/>
                    <a:gd name="connsiteX11" fmla="*/ 214534 w 214534"/>
                    <a:gd name="connsiteY11" fmla="*/ 110359 h 305727"/>
                    <a:gd name="connsiteX12" fmla="*/ 202787 w 214534"/>
                    <a:gd name="connsiteY12" fmla="*/ 50697 h 305727"/>
                    <a:gd name="connsiteX13" fmla="*/ 168783 w 214534"/>
                    <a:gd name="connsiteY13" fmla="*/ 0 h 3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34" h="305727">
                      <a:moveTo>
                        <a:pt x="168783" y="0"/>
                      </a:moveTo>
                      <a:lnTo>
                        <a:pt x="139416" y="29367"/>
                      </a:lnTo>
                      <a:lnTo>
                        <a:pt x="139416" y="29367"/>
                      </a:lnTo>
                      <a:cubicBezTo>
                        <a:pt x="155491" y="45442"/>
                        <a:pt x="166310" y="65535"/>
                        <a:pt x="170638" y="87792"/>
                      </a:cubicBezTo>
                      <a:cubicBezTo>
                        <a:pt x="174966" y="110049"/>
                        <a:pt x="172802" y="132925"/>
                        <a:pt x="164146" y="153637"/>
                      </a:cubicBezTo>
                      <a:cubicBezTo>
                        <a:pt x="155491" y="174348"/>
                        <a:pt x="140962" y="192278"/>
                        <a:pt x="122105" y="204952"/>
                      </a:cubicBezTo>
                      <a:cubicBezTo>
                        <a:pt x="103248" y="217626"/>
                        <a:pt x="81300" y="224118"/>
                        <a:pt x="58734" y="224118"/>
                      </a:cubicBezTo>
                      <a:lnTo>
                        <a:pt x="58734" y="188259"/>
                      </a:lnTo>
                      <a:lnTo>
                        <a:pt x="0" y="246993"/>
                      </a:lnTo>
                      <a:lnTo>
                        <a:pt x="58734" y="305727"/>
                      </a:lnTo>
                      <a:lnTo>
                        <a:pt x="58734" y="266159"/>
                      </a:lnTo>
                      <a:cubicBezTo>
                        <a:pt x="144671" y="266159"/>
                        <a:pt x="214534" y="196605"/>
                        <a:pt x="214534" y="110359"/>
                      </a:cubicBezTo>
                      <a:cubicBezTo>
                        <a:pt x="214534" y="89956"/>
                        <a:pt x="210516" y="69554"/>
                        <a:pt x="202787" y="50697"/>
                      </a:cubicBezTo>
                      <a:cubicBezTo>
                        <a:pt x="194751" y="31840"/>
                        <a:pt x="183312" y="14529"/>
                        <a:pt x="168783" y="0"/>
                      </a:cubicBezTo>
                      <a:close/>
                    </a:path>
                  </a:pathLst>
                </a:custGeom>
                <a:solidFill>
                  <a:srgbClr val="50E6FF"/>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87" name="Group 186">
              <a:extLst>
                <a:ext uri="{FF2B5EF4-FFF2-40B4-BE49-F238E27FC236}">
                  <a16:creationId xmlns:a16="http://schemas.microsoft.com/office/drawing/2014/main" id="{46D8EA1E-26C2-58CF-AD7C-F538C795D8D3}"/>
                </a:ext>
              </a:extLst>
            </p:cNvPr>
            <p:cNvGrpSpPr/>
            <p:nvPr/>
          </p:nvGrpSpPr>
          <p:grpSpPr>
            <a:xfrm>
              <a:off x="7996831" y="5294888"/>
              <a:ext cx="1767746" cy="876343"/>
              <a:chOff x="7996831" y="5524797"/>
              <a:chExt cx="1767746" cy="876343"/>
            </a:xfrm>
          </p:grpSpPr>
          <p:sp>
            <p:nvSpPr>
              <p:cNvPr id="158" name="TextBox 157">
                <a:extLst>
                  <a:ext uri="{FF2B5EF4-FFF2-40B4-BE49-F238E27FC236}">
                    <a16:creationId xmlns:a16="http://schemas.microsoft.com/office/drawing/2014/main" id="{5BE6BA56-704F-9167-76F7-F265316FB8AF}"/>
                  </a:ext>
                </a:extLst>
              </p:cNvPr>
              <p:cNvSpPr txBox="1"/>
              <p:nvPr/>
            </p:nvSpPr>
            <p:spPr>
              <a:xfrm>
                <a:off x="7996831" y="6031808"/>
                <a:ext cx="1767746"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latin typeface="+mj-lt"/>
                  </a:rPr>
                  <a:t>Run functional &amp; performance tests</a:t>
                </a:r>
              </a:p>
            </p:txBody>
          </p:sp>
          <p:grpSp>
            <p:nvGrpSpPr>
              <p:cNvPr id="180" name="Graphic 1">
                <a:extLst>
                  <a:ext uri="{FF2B5EF4-FFF2-40B4-BE49-F238E27FC236}">
                    <a16:creationId xmlns:a16="http://schemas.microsoft.com/office/drawing/2014/main" id="{C4CA743F-AABF-8B42-79B4-0AAB03385BF9}"/>
                  </a:ext>
                </a:extLst>
              </p:cNvPr>
              <p:cNvGrpSpPr>
                <a:grpSpLocks noChangeAspect="1"/>
              </p:cNvGrpSpPr>
              <p:nvPr/>
            </p:nvGrpSpPr>
            <p:grpSpPr>
              <a:xfrm>
                <a:off x="8627896" y="5524797"/>
                <a:ext cx="505616" cy="438912"/>
                <a:chOff x="8251856" y="6916573"/>
                <a:chExt cx="395992" cy="343750"/>
              </a:xfrm>
              <a:solidFill>
                <a:schemeClr val="accent1"/>
              </a:solidFill>
            </p:grpSpPr>
            <p:sp>
              <p:nvSpPr>
                <p:cNvPr id="181" name="Freeform: Shape 180">
                  <a:extLst>
                    <a:ext uri="{FF2B5EF4-FFF2-40B4-BE49-F238E27FC236}">
                      <a16:creationId xmlns:a16="http://schemas.microsoft.com/office/drawing/2014/main" id="{68836301-8D09-E552-E7A1-F2BE0643FDF5}"/>
                    </a:ext>
                  </a:extLst>
                </p:cNvPr>
                <p:cNvSpPr/>
                <p:nvPr/>
              </p:nvSpPr>
              <p:spPr>
                <a:xfrm>
                  <a:off x="8456190" y="6916573"/>
                  <a:ext cx="129215" cy="96447"/>
                </a:xfrm>
                <a:custGeom>
                  <a:avLst/>
                  <a:gdLst>
                    <a:gd name="connsiteX0" fmla="*/ 0 w 129215"/>
                    <a:gd name="connsiteY0" fmla="*/ 58116 h 96447"/>
                    <a:gd name="connsiteX1" fmla="*/ 89338 w 129215"/>
                    <a:gd name="connsiteY1" fmla="*/ 96448 h 96447"/>
                    <a:gd name="connsiteX2" fmla="*/ 129216 w 129215"/>
                    <a:gd name="connsiteY2" fmla="*/ 55334 h 96447"/>
                    <a:gd name="connsiteX3" fmla="*/ 69863 w 129215"/>
                    <a:gd name="connsiteY3" fmla="*/ 14838 h 96447"/>
                    <a:gd name="connsiteX4" fmla="*/ 0 w 129215"/>
                    <a:gd name="connsiteY4" fmla="*/ 0 h 96447"/>
                    <a:gd name="connsiteX5" fmla="*/ 0 w 129215"/>
                    <a:gd name="connsiteY5" fmla="*/ 58116 h 9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215" h="96447">
                      <a:moveTo>
                        <a:pt x="0" y="58116"/>
                      </a:moveTo>
                      <a:cubicBezTo>
                        <a:pt x="34313" y="59662"/>
                        <a:pt x="65535" y="73882"/>
                        <a:pt x="89338" y="96448"/>
                      </a:cubicBezTo>
                      <a:lnTo>
                        <a:pt x="129216" y="55334"/>
                      </a:lnTo>
                      <a:cubicBezTo>
                        <a:pt x="110977" y="37714"/>
                        <a:pt x="91193" y="24112"/>
                        <a:pt x="69863" y="14838"/>
                      </a:cubicBezTo>
                      <a:cubicBezTo>
                        <a:pt x="48533" y="5564"/>
                        <a:pt x="25040" y="618"/>
                        <a:pt x="0" y="0"/>
                      </a:cubicBezTo>
                      <a:lnTo>
                        <a:pt x="0" y="58116"/>
                      </a:lnTo>
                      <a:close/>
                    </a:path>
                  </a:pathLst>
                </a:custGeom>
                <a:solidFill>
                  <a:srgbClr val="50E6FF"/>
                </a:solidFill>
                <a:ln w="3091"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76FB386-FFE7-21B9-F7DC-7F10BE239FC8}"/>
                    </a:ext>
                  </a:extLst>
                </p:cNvPr>
                <p:cNvSpPr/>
                <p:nvPr/>
              </p:nvSpPr>
              <p:spPr>
                <a:xfrm>
                  <a:off x="8252166" y="7127089"/>
                  <a:ext cx="93047" cy="133234"/>
                </a:xfrm>
                <a:custGeom>
                  <a:avLst/>
                  <a:gdLst>
                    <a:gd name="connsiteX0" fmla="*/ 93048 w 93047"/>
                    <a:gd name="connsiteY0" fmla="*/ 92429 h 133234"/>
                    <a:gd name="connsiteX1" fmla="*/ 53479 w 93047"/>
                    <a:gd name="connsiteY1" fmla="*/ 133234 h 133234"/>
                    <a:gd name="connsiteX2" fmla="*/ 52861 w 93047"/>
                    <a:gd name="connsiteY2" fmla="*/ 132616 h 133234"/>
                    <a:gd name="connsiteX3" fmla="*/ 14529 w 93047"/>
                    <a:gd name="connsiteY3" fmla="*/ 72027 h 133234"/>
                    <a:gd name="connsiteX4" fmla="*/ 0 w 93047"/>
                    <a:gd name="connsiteY4" fmla="*/ 0 h 133234"/>
                    <a:gd name="connsiteX5" fmla="*/ 55952 w 93047"/>
                    <a:gd name="connsiteY5" fmla="*/ 0 h 133234"/>
                    <a:gd name="connsiteX6" fmla="*/ 93048 w 93047"/>
                    <a:gd name="connsiteY6" fmla="*/ 92429 h 133234"/>
                    <a:gd name="connsiteX7" fmla="*/ 93048 w 93047"/>
                    <a:gd name="connsiteY7" fmla="*/ 92429 h 13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47" h="133234">
                      <a:moveTo>
                        <a:pt x="93048" y="92429"/>
                      </a:moveTo>
                      <a:lnTo>
                        <a:pt x="53479" y="133234"/>
                      </a:lnTo>
                      <a:cubicBezTo>
                        <a:pt x="53170" y="132925"/>
                        <a:pt x="53170" y="132616"/>
                        <a:pt x="52861" y="132616"/>
                      </a:cubicBezTo>
                      <a:cubicBezTo>
                        <a:pt x="36168" y="114068"/>
                        <a:pt x="23185" y="93666"/>
                        <a:pt x="14529" y="72027"/>
                      </a:cubicBezTo>
                      <a:cubicBezTo>
                        <a:pt x="5564" y="50079"/>
                        <a:pt x="928" y="25658"/>
                        <a:pt x="0" y="0"/>
                      </a:cubicBezTo>
                      <a:lnTo>
                        <a:pt x="55952" y="0"/>
                      </a:lnTo>
                      <a:cubicBezTo>
                        <a:pt x="57189" y="34004"/>
                        <a:pt x="70481" y="66772"/>
                        <a:pt x="93048" y="92429"/>
                      </a:cubicBezTo>
                      <a:lnTo>
                        <a:pt x="93048" y="92429"/>
                      </a:lnTo>
                      <a:close/>
                    </a:path>
                  </a:pathLst>
                </a:custGeom>
                <a:solidFill>
                  <a:srgbClr val="0078D4"/>
                </a:solidFill>
                <a:ln w="3091"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C3DDFF2-9974-33E4-E706-5160C933581C}"/>
                    </a:ext>
                  </a:extLst>
                </p:cNvPr>
                <p:cNvSpPr/>
                <p:nvPr/>
              </p:nvSpPr>
              <p:spPr>
                <a:xfrm>
                  <a:off x="8251856" y="6980872"/>
                  <a:ext cx="93357" cy="133234"/>
                </a:xfrm>
                <a:custGeom>
                  <a:avLst/>
                  <a:gdLst>
                    <a:gd name="connsiteX0" fmla="*/ 56262 w 93357"/>
                    <a:gd name="connsiteY0" fmla="*/ 133234 h 133234"/>
                    <a:gd name="connsiteX1" fmla="*/ 93357 w 93357"/>
                    <a:gd name="connsiteY1" fmla="*/ 40805 h 133234"/>
                    <a:gd name="connsiteX2" fmla="*/ 53789 w 93357"/>
                    <a:gd name="connsiteY2" fmla="*/ 0 h 133234"/>
                    <a:gd name="connsiteX3" fmla="*/ 14530 w 93357"/>
                    <a:gd name="connsiteY3" fmla="*/ 61207 h 133234"/>
                    <a:gd name="connsiteX4" fmla="*/ 0 w 93357"/>
                    <a:gd name="connsiteY4" fmla="*/ 133234 h 133234"/>
                    <a:gd name="connsiteX5" fmla="*/ 56262 w 93357"/>
                    <a:gd name="connsiteY5" fmla="*/ 133234 h 13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57" h="133234">
                      <a:moveTo>
                        <a:pt x="56262" y="133234"/>
                      </a:moveTo>
                      <a:cubicBezTo>
                        <a:pt x="57498" y="99230"/>
                        <a:pt x="70791" y="66462"/>
                        <a:pt x="93357" y="40805"/>
                      </a:cubicBezTo>
                      <a:lnTo>
                        <a:pt x="53789" y="0"/>
                      </a:lnTo>
                      <a:cubicBezTo>
                        <a:pt x="36787" y="18548"/>
                        <a:pt x="23494" y="39259"/>
                        <a:pt x="14530" y="61207"/>
                      </a:cubicBezTo>
                      <a:cubicBezTo>
                        <a:pt x="5564" y="83155"/>
                        <a:pt x="928" y="107576"/>
                        <a:pt x="0" y="133234"/>
                      </a:cubicBezTo>
                      <a:lnTo>
                        <a:pt x="56262" y="133234"/>
                      </a:lnTo>
                      <a:close/>
                    </a:path>
                  </a:pathLst>
                </a:custGeom>
                <a:solidFill>
                  <a:srgbClr val="0078D4"/>
                </a:solidFill>
                <a:ln w="3091"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610CF56-67F9-9381-D7E3-45F5F11E4929}"/>
                    </a:ext>
                  </a:extLst>
                </p:cNvPr>
                <p:cNvSpPr/>
                <p:nvPr/>
              </p:nvSpPr>
              <p:spPr>
                <a:xfrm>
                  <a:off x="8314609" y="6916573"/>
                  <a:ext cx="129215" cy="96138"/>
                </a:xfrm>
                <a:custGeom>
                  <a:avLst/>
                  <a:gdLst>
                    <a:gd name="connsiteX0" fmla="*/ 39569 w 129215"/>
                    <a:gd name="connsiteY0" fmla="*/ 96139 h 96138"/>
                    <a:gd name="connsiteX1" fmla="*/ 129216 w 129215"/>
                    <a:gd name="connsiteY1" fmla="*/ 58116 h 96138"/>
                    <a:gd name="connsiteX2" fmla="*/ 129216 w 129215"/>
                    <a:gd name="connsiteY2" fmla="*/ 0 h 96138"/>
                    <a:gd name="connsiteX3" fmla="*/ 59352 w 129215"/>
                    <a:gd name="connsiteY3" fmla="*/ 14838 h 96138"/>
                    <a:gd name="connsiteX4" fmla="*/ 0 w 129215"/>
                    <a:gd name="connsiteY4" fmla="*/ 55334 h 96138"/>
                    <a:gd name="connsiteX5" fmla="*/ 39569 w 129215"/>
                    <a:gd name="connsiteY5" fmla="*/ 96139 h 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215" h="96138">
                      <a:moveTo>
                        <a:pt x="39569" y="96139"/>
                      </a:moveTo>
                      <a:cubicBezTo>
                        <a:pt x="63371" y="73572"/>
                        <a:pt x="94593" y="59662"/>
                        <a:pt x="129216" y="58116"/>
                      </a:cubicBezTo>
                      <a:lnTo>
                        <a:pt x="129216" y="0"/>
                      </a:lnTo>
                      <a:cubicBezTo>
                        <a:pt x="104176" y="618"/>
                        <a:pt x="80991" y="5564"/>
                        <a:pt x="59352" y="14838"/>
                      </a:cubicBezTo>
                      <a:cubicBezTo>
                        <a:pt x="38023" y="24112"/>
                        <a:pt x="17930" y="37404"/>
                        <a:pt x="0" y="55334"/>
                      </a:cubicBezTo>
                      <a:lnTo>
                        <a:pt x="39569" y="96139"/>
                      </a:lnTo>
                      <a:close/>
                    </a:path>
                  </a:pathLst>
                </a:custGeom>
                <a:solidFill>
                  <a:srgbClr val="0078D4"/>
                </a:solidFill>
                <a:ln w="3091"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C579C5-0433-AC59-CD45-38720743234F}"/>
                    </a:ext>
                  </a:extLst>
                </p:cNvPr>
                <p:cNvSpPr/>
                <p:nvPr/>
              </p:nvSpPr>
              <p:spPr>
                <a:xfrm>
                  <a:off x="8358815" y="7034969"/>
                  <a:ext cx="289034" cy="200623"/>
                </a:xfrm>
                <a:custGeom>
                  <a:avLst/>
                  <a:gdLst>
                    <a:gd name="connsiteX0" fmla="*/ 247302 w 289034"/>
                    <a:gd name="connsiteY0" fmla="*/ 71099 h 200623"/>
                    <a:gd name="connsiteX1" fmla="*/ 247302 w 289034"/>
                    <a:gd name="connsiteY1" fmla="*/ 104176 h 200623"/>
                    <a:gd name="connsiteX2" fmla="*/ 289034 w 289034"/>
                    <a:gd name="connsiteY2" fmla="*/ 104176 h 200623"/>
                    <a:gd name="connsiteX3" fmla="*/ 289034 w 289034"/>
                    <a:gd name="connsiteY3" fmla="*/ 41423 h 200623"/>
                    <a:gd name="connsiteX4" fmla="*/ 289034 w 289034"/>
                    <a:gd name="connsiteY4" fmla="*/ 0 h 200623"/>
                    <a:gd name="connsiteX5" fmla="*/ 247302 w 289034"/>
                    <a:gd name="connsiteY5" fmla="*/ 0 h 200623"/>
                    <a:gd name="connsiteX6" fmla="*/ 184859 w 289034"/>
                    <a:gd name="connsiteY6" fmla="*/ 0 h 200623"/>
                    <a:gd name="connsiteX7" fmla="*/ 184859 w 289034"/>
                    <a:gd name="connsiteY7" fmla="*/ 41732 h 200623"/>
                    <a:gd name="connsiteX8" fmla="*/ 217935 w 289034"/>
                    <a:gd name="connsiteY8" fmla="*/ 41732 h 200623"/>
                    <a:gd name="connsiteX9" fmla="*/ 135398 w 289034"/>
                    <a:gd name="connsiteY9" fmla="*/ 124269 h 200623"/>
                    <a:gd name="connsiteX10" fmla="*/ 91193 w 289034"/>
                    <a:gd name="connsiteY10" fmla="*/ 80064 h 200623"/>
                    <a:gd name="connsiteX11" fmla="*/ 91193 w 289034"/>
                    <a:gd name="connsiteY11" fmla="*/ 80064 h 200623"/>
                    <a:gd name="connsiteX12" fmla="*/ 0 w 289034"/>
                    <a:gd name="connsiteY12" fmla="*/ 171257 h 200623"/>
                    <a:gd name="connsiteX13" fmla="*/ 0 w 289034"/>
                    <a:gd name="connsiteY13" fmla="*/ 171257 h 200623"/>
                    <a:gd name="connsiteX14" fmla="*/ 29367 w 289034"/>
                    <a:gd name="connsiteY14" fmla="*/ 200624 h 200623"/>
                    <a:gd name="connsiteX15" fmla="*/ 90883 w 289034"/>
                    <a:gd name="connsiteY15" fmla="*/ 139108 h 200623"/>
                    <a:gd name="connsiteX16" fmla="*/ 135089 w 289034"/>
                    <a:gd name="connsiteY16" fmla="*/ 183313 h 200623"/>
                    <a:gd name="connsiteX17" fmla="*/ 247302 w 289034"/>
                    <a:gd name="connsiteY17" fmla="*/ 71099 h 20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034" h="200623">
                      <a:moveTo>
                        <a:pt x="247302" y="71099"/>
                      </a:moveTo>
                      <a:lnTo>
                        <a:pt x="247302" y="104176"/>
                      </a:lnTo>
                      <a:lnTo>
                        <a:pt x="289034" y="104176"/>
                      </a:lnTo>
                      <a:lnTo>
                        <a:pt x="289034" y="41423"/>
                      </a:lnTo>
                      <a:lnTo>
                        <a:pt x="289034" y="0"/>
                      </a:lnTo>
                      <a:lnTo>
                        <a:pt x="247302" y="0"/>
                      </a:lnTo>
                      <a:lnTo>
                        <a:pt x="184859" y="0"/>
                      </a:lnTo>
                      <a:lnTo>
                        <a:pt x="184859" y="41732"/>
                      </a:lnTo>
                      <a:lnTo>
                        <a:pt x="217935" y="41732"/>
                      </a:lnTo>
                      <a:lnTo>
                        <a:pt x="135398" y="124269"/>
                      </a:lnTo>
                      <a:lnTo>
                        <a:pt x="91193" y="80064"/>
                      </a:lnTo>
                      <a:lnTo>
                        <a:pt x="91193" y="80064"/>
                      </a:lnTo>
                      <a:lnTo>
                        <a:pt x="0" y="171257"/>
                      </a:lnTo>
                      <a:lnTo>
                        <a:pt x="0" y="171257"/>
                      </a:lnTo>
                      <a:lnTo>
                        <a:pt x="29367" y="200624"/>
                      </a:lnTo>
                      <a:lnTo>
                        <a:pt x="90883" y="139108"/>
                      </a:lnTo>
                      <a:lnTo>
                        <a:pt x="135089" y="183313"/>
                      </a:lnTo>
                      <a:lnTo>
                        <a:pt x="247302" y="71099"/>
                      </a:lnTo>
                      <a:close/>
                    </a:path>
                  </a:pathLst>
                </a:custGeom>
                <a:solidFill>
                  <a:srgbClr val="0078D4"/>
                </a:solidFill>
                <a:ln w="3091" cap="flat">
                  <a:noFill/>
                  <a:prstDash val="solid"/>
                  <a:miter/>
                </a:ln>
              </p:spPr>
              <p:txBody>
                <a:bodyPr rtlCol="0" anchor="ctr"/>
                <a:lstStyle/>
                <a:p>
                  <a:endParaRPr lang="en-US"/>
                </a:p>
              </p:txBody>
            </p:sp>
          </p:grpSp>
        </p:grpSp>
        <p:cxnSp>
          <p:nvCxnSpPr>
            <p:cNvPr id="221" name="Straight Arrow Connector 220">
              <a:extLst>
                <a:ext uri="{FF2B5EF4-FFF2-40B4-BE49-F238E27FC236}">
                  <a16:creationId xmlns:a16="http://schemas.microsoft.com/office/drawing/2014/main" id="{CEA4C010-75FA-FA75-A96F-38E4E2B24A91}"/>
                </a:ext>
              </a:extLst>
            </p:cNvPr>
            <p:cNvCxnSpPr>
              <a:cxnSpLocks/>
            </p:cNvCxnSpPr>
            <p:nvPr/>
          </p:nvCxnSpPr>
          <p:spPr>
            <a:xfrm>
              <a:off x="7681782" y="5671696"/>
              <a:ext cx="407120"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48AB72A2-F97A-0E96-FDEB-2215871D9812}"/>
                </a:ext>
              </a:extLst>
            </p:cNvPr>
            <p:cNvCxnSpPr>
              <a:cxnSpLocks/>
            </p:cNvCxnSpPr>
            <p:nvPr/>
          </p:nvCxnSpPr>
          <p:spPr>
            <a:xfrm>
              <a:off x="9729502" y="5671696"/>
              <a:ext cx="407120"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CD50E4BF-0025-02D8-58F8-C23C3AEEC8BB}"/>
                </a:ext>
              </a:extLst>
            </p:cNvPr>
            <p:cNvCxnSpPr>
              <a:cxnSpLocks/>
            </p:cNvCxnSpPr>
            <p:nvPr/>
          </p:nvCxnSpPr>
          <p:spPr>
            <a:xfrm rot="5400000">
              <a:off x="8868381" y="4440506"/>
              <a:ext cx="342" cy="3636861"/>
            </a:xfrm>
            <a:prstGeom prst="bentConnector3">
              <a:avLst>
                <a:gd name="adj1" fmla="val 47318129"/>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6FE6F84-AFDB-7AB0-B525-4E6F986140D0}"/>
                </a:ext>
              </a:extLst>
            </p:cNvPr>
            <p:cNvCxnSpPr>
              <a:cxnSpLocks/>
            </p:cNvCxnSpPr>
            <p:nvPr/>
          </p:nvCxnSpPr>
          <p:spPr>
            <a:xfrm flipV="1">
              <a:off x="10686983" y="6068461"/>
              <a:ext cx="0" cy="232476"/>
            </a:xfrm>
            <a:prstGeom prst="line">
              <a:avLst/>
            </a:prstGeom>
            <a:ln w="19050">
              <a:solidFill>
                <a:schemeClr val="accent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06779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AD31-AFB4-987D-74AE-EB61C6FA1872}"/>
              </a:ext>
            </a:extLst>
          </p:cNvPr>
          <p:cNvSpPr>
            <a:spLocks noGrp="1"/>
          </p:cNvSpPr>
          <p:nvPr>
            <p:ph type="title"/>
          </p:nvPr>
        </p:nvSpPr>
        <p:spPr>
          <a:xfrm>
            <a:off x="584198" y="478043"/>
            <a:ext cx="11018520" cy="492443"/>
          </a:xfrm>
        </p:spPr>
        <p:txBody>
          <a:bodyPr/>
          <a:lstStyle/>
          <a:p>
            <a:r>
              <a:rPr lang="en-US" sz="3200" dirty="0"/>
              <a:t>Migrating to Azure Database for MySQL - Flexible Server</a:t>
            </a:r>
          </a:p>
        </p:txBody>
      </p:sp>
      <p:sp>
        <p:nvSpPr>
          <p:cNvPr id="9" name="Text Placeholder 3">
            <a:extLst>
              <a:ext uri="{FF2B5EF4-FFF2-40B4-BE49-F238E27FC236}">
                <a16:creationId xmlns:a16="http://schemas.microsoft.com/office/drawing/2014/main" id="{CC4046BB-0C01-738A-6894-93A291744C75}"/>
              </a:ext>
            </a:extLst>
          </p:cNvPr>
          <p:cNvSpPr txBox="1">
            <a:spLocks/>
          </p:cNvSpPr>
          <p:nvPr/>
        </p:nvSpPr>
        <p:spPr>
          <a:xfrm>
            <a:off x="584199" y="1544122"/>
            <a:ext cx="4928382"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Offline migrations with planned downtime	</a:t>
            </a:r>
          </a:p>
        </p:txBody>
      </p:sp>
      <p:cxnSp>
        <p:nvCxnSpPr>
          <p:cNvPr id="11" name="Straight Connector 10">
            <a:extLst>
              <a:ext uri="{FF2B5EF4-FFF2-40B4-BE49-F238E27FC236}">
                <a16:creationId xmlns:a16="http://schemas.microsoft.com/office/drawing/2014/main" id="{19165499-4FA5-271C-27B1-FE335A30CF5D}"/>
              </a:ext>
              <a:ext uri="{C183D7F6-B498-43B3-948B-1728B52AA6E4}">
                <adec:decorative xmlns:adec="http://schemas.microsoft.com/office/drawing/2017/decorative" val="1"/>
              </a:ext>
            </a:extLst>
          </p:cNvPr>
          <p:cNvCxnSpPr>
            <a:cxnSpLocks/>
          </p:cNvCxnSpPr>
          <p:nvPr/>
        </p:nvCxnSpPr>
        <p:spPr>
          <a:xfrm>
            <a:off x="584198" y="1880747"/>
            <a:ext cx="466344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D5896936-49CE-CB0D-BBBB-E7E0A02AB879}"/>
              </a:ext>
            </a:extLst>
          </p:cNvPr>
          <p:cNvSpPr txBox="1">
            <a:spLocks/>
          </p:cNvSpPr>
          <p:nvPr/>
        </p:nvSpPr>
        <p:spPr>
          <a:xfrm>
            <a:off x="584199" y="1975646"/>
            <a:ext cx="4757513" cy="17111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7013" marR="0" lvl="1" indent="-227013" algn="l" defTabSz="711200" rtl="0" eaLnBrk="1" fontAlgn="auto" latinLnBrk="0" hangingPunct="1">
              <a:lnSpc>
                <a:spcPct val="110000"/>
              </a:lnSpc>
              <a:spcBef>
                <a:spcPct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hlinkClick r:id="rId3"/>
              </a:rPr>
              <a:t>Azure Data Migration Service</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endParaRPr>
          </a:p>
          <a:p>
            <a:pPr marL="227013" marR="0" lvl="1" indent="-227013" algn="l" defTabSz="711200" rtl="0" eaLnBrk="1" fontAlgn="auto" latinLnBrk="0" hangingPunct="1">
              <a:lnSpc>
                <a:spcPct val="110000"/>
              </a:lnSpc>
              <a:spcBef>
                <a:spcPct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hlinkClick r:id="rId4"/>
              </a:rPr>
              <a:t>Import and Export </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using MySQL Workbench </a:t>
            </a:r>
          </a:p>
          <a:p>
            <a:pPr marL="227013" marR="0" lvl="1" indent="-227013" algn="l" defTabSz="711200" rtl="0" eaLnBrk="1" fontAlgn="auto" latinLnBrk="0" hangingPunct="1">
              <a:lnSpc>
                <a:spcPct val="110000"/>
              </a:lnSpc>
              <a:spcBef>
                <a:spcPct val="0"/>
              </a:spcBef>
              <a:spcAft>
                <a:spcPts val="600"/>
              </a:spcAft>
              <a:buClrTx/>
              <a:buSzTx/>
              <a:buFontTx/>
              <a:buChar char="•"/>
              <a:tabLst/>
              <a:defRPr/>
            </a:pPr>
            <a:r>
              <a:rPr kumimoji="0" lang="en-US" sz="1400" b="0" i="0" u="none" strike="noStrike" kern="1200" cap="none" spc="0" normalizeH="0" baseline="0" noProof="0" dirty="0" err="1">
                <a:ln>
                  <a:noFill/>
                </a:ln>
                <a:solidFill>
                  <a:prstClr val="black">
                    <a:hueOff val="0"/>
                    <a:satOff val="0"/>
                    <a:lumOff val="0"/>
                    <a:alphaOff val="0"/>
                  </a:prstClr>
                </a:solidFill>
                <a:effectLst/>
                <a:uLnTx/>
                <a:uFillTx/>
                <a:latin typeface="Segoe UI"/>
                <a:ea typeface="+mn-ea"/>
                <a:cs typeface="+mn-cs"/>
                <a:hlinkClick r:id="rId5"/>
              </a:rPr>
              <a:t>mydumper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hlinkClick r:id="rId5"/>
              </a:rPr>
              <a:t> and </a:t>
            </a:r>
            <a:r>
              <a:rPr kumimoji="0" lang="en-US" sz="1400" b="0" i="0" u="none" strike="noStrike" kern="1200" cap="none" spc="0" normalizeH="0" baseline="0" noProof="0" dirty="0" err="1">
                <a:ln>
                  <a:noFill/>
                </a:ln>
                <a:solidFill>
                  <a:prstClr val="black">
                    <a:hueOff val="0"/>
                    <a:satOff val="0"/>
                    <a:lumOff val="0"/>
                    <a:alphaOff val="0"/>
                  </a:prstClr>
                </a:solidFill>
                <a:effectLst/>
                <a:uLnTx/>
                <a:uFillTx/>
                <a:latin typeface="Segoe UI"/>
                <a:ea typeface="+mn-ea"/>
                <a:cs typeface="+mn-cs"/>
                <a:hlinkClick r:id="rId5"/>
              </a:rPr>
              <a:t>myloader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 for migrating large databases.</a:t>
            </a:r>
          </a:p>
          <a:p>
            <a:pPr marL="227013" marR="0" lvl="1" indent="-227013" algn="l" defTabSz="711200" rtl="0" eaLnBrk="1" fontAlgn="auto" latinLnBrk="0" hangingPunct="1">
              <a:lnSpc>
                <a:spcPct val="110000"/>
              </a:lnSpc>
              <a:spcBef>
                <a:spcPct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Migrate using </a:t>
            </a:r>
            <a:r>
              <a:rPr kumimoji="0" lang="en-US" sz="1400" b="0" i="0" u="none" strike="noStrike" kern="1200" cap="none" spc="0" normalizeH="0" baseline="0" noProof="0" dirty="0" err="1">
                <a:ln>
                  <a:noFill/>
                </a:ln>
                <a:solidFill>
                  <a:prstClr val="black">
                    <a:hueOff val="0"/>
                    <a:satOff val="0"/>
                    <a:lumOff val="0"/>
                    <a:alphaOff val="0"/>
                  </a:prstClr>
                </a:solidFill>
                <a:effectLst/>
                <a:uLnTx/>
                <a:uFillTx/>
                <a:latin typeface="Segoe UI"/>
                <a:ea typeface="+mn-ea"/>
                <a:cs typeface="+mn-cs"/>
              </a:rPr>
              <a:t>mysqldump</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 or phpMyAdmin</a:t>
            </a:r>
          </a:p>
          <a:p>
            <a:pPr marL="227013" marR="0" lvl="1" indent="-227013" algn="l" defTabSz="711200" rtl="0" eaLnBrk="1" fontAlgn="auto" latinLnBrk="0" hangingPunct="1">
              <a:lnSpc>
                <a:spcPct val="110000"/>
              </a:lnSpc>
              <a:spcBef>
                <a:spcPct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Migrate, compare schema and data after migrations using </a:t>
            </a:r>
            <a:r>
              <a:rPr kumimoji="0" lang="en-US" sz="1400" b="0" i="0" u="none" strike="noStrike" kern="1200" cap="none" spc="0" normalizeH="0" baseline="0" noProof="0" dirty="0" err="1">
                <a:ln>
                  <a:noFill/>
                </a:ln>
                <a:solidFill>
                  <a:prstClr val="black">
                    <a:hueOff val="0"/>
                    <a:satOff val="0"/>
                    <a:lumOff val="0"/>
                    <a:alphaOff val="0"/>
                  </a:prstClr>
                </a:solidFill>
                <a:effectLst/>
                <a:uLnTx/>
                <a:uFillTx/>
                <a:latin typeface="Segoe UI"/>
                <a:ea typeface="+mn-ea"/>
                <a:cs typeface="+mn-cs"/>
                <a:hlinkClick r:id="rId6"/>
              </a:rPr>
              <a:t>DbForge</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hlinkClick r:id="rId6"/>
              </a:rPr>
              <a:t> Studio</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endParaRPr>
          </a:p>
        </p:txBody>
      </p:sp>
      <p:sp>
        <p:nvSpPr>
          <p:cNvPr id="14" name="Text Placeholder 3">
            <a:extLst>
              <a:ext uri="{FF2B5EF4-FFF2-40B4-BE49-F238E27FC236}">
                <a16:creationId xmlns:a16="http://schemas.microsoft.com/office/drawing/2014/main" id="{93C46AA0-EB7B-38FD-4538-635547C292F9}"/>
              </a:ext>
            </a:extLst>
          </p:cNvPr>
          <p:cNvSpPr txBox="1">
            <a:spLocks/>
          </p:cNvSpPr>
          <p:nvPr/>
        </p:nvSpPr>
        <p:spPr>
          <a:xfrm>
            <a:off x="584199" y="3927283"/>
            <a:ext cx="4928382"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a:ln>
                  <a:noFill/>
                </a:ln>
                <a:solidFill>
                  <a:srgbClr val="0078D4"/>
                </a:solidFill>
                <a:effectLst/>
                <a:uLnTx/>
                <a:uFillTx/>
                <a:latin typeface="Segoe UI Semibold"/>
                <a:ea typeface="+mn-ea"/>
                <a:cs typeface="Segoe UI Semilight" panose="020B0402040204020203" pitchFamily="34" charset="0"/>
              </a:rPr>
              <a:t>Online migrations with near-zero downtime</a:t>
            </a:r>
          </a:p>
        </p:txBody>
      </p:sp>
      <p:cxnSp>
        <p:nvCxnSpPr>
          <p:cNvPr id="15" name="Straight Connector 14">
            <a:extLst>
              <a:ext uri="{FF2B5EF4-FFF2-40B4-BE49-F238E27FC236}">
                <a16:creationId xmlns:a16="http://schemas.microsoft.com/office/drawing/2014/main" id="{E7FDD441-CAC2-31E7-E34C-58D7E2DBAA17}"/>
              </a:ext>
              <a:ext uri="{C183D7F6-B498-43B3-948B-1728B52AA6E4}">
                <adec:decorative xmlns:adec="http://schemas.microsoft.com/office/drawing/2017/decorative" val="1"/>
              </a:ext>
            </a:extLst>
          </p:cNvPr>
          <p:cNvCxnSpPr>
            <a:cxnSpLocks/>
          </p:cNvCxnSpPr>
          <p:nvPr/>
        </p:nvCxnSpPr>
        <p:spPr>
          <a:xfrm>
            <a:off x="584198" y="4269695"/>
            <a:ext cx="466344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D7F6B662-FBB9-3F86-19AF-E341093680DC}"/>
              </a:ext>
            </a:extLst>
          </p:cNvPr>
          <p:cNvSpPr txBox="1">
            <a:spLocks/>
          </p:cNvSpPr>
          <p:nvPr/>
        </p:nvSpPr>
        <p:spPr>
          <a:xfrm>
            <a:off x="584198" y="4370381"/>
            <a:ext cx="4381717" cy="7693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7013" marR="0" lvl="1" indent="-227013" algn="l" defTabSz="577850" rtl="0" eaLnBrk="1" fontAlgn="auto" latinLnBrk="0" hangingPunct="1">
              <a:lnSpc>
                <a:spcPct val="11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Use Data-In replication for online migrations. </a:t>
            </a:r>
          </a:p>
          <a:p>
            <a:pPr marL="227013" marR="0" lvl="1" indent="-227013" algn="l" defTabSz="577850" rtl="0" eaLnBrk="1" fontAlgn="auto" latinLnBrk="0" hangingPunct="1">
              <a:lnSpc>
                <a:spcPct val="11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The migrations source can be from on-premises or other cloud providers</a:t>
            </a:r>
          </a:p>
        </p:txBody>
      </p:sp>
      <p:grpSp>
        <p:nvGrpSpPr>
          <p:cNvPr id="5" name="Group 4" descr="Comparison of mySQL environments diagram/chart">
            <a:extLst>
              <a:ext uri="{FF2B5EF4-FFF2-40B4-BE49-F238E27FC236}">
                <a16:creationId xmlns:a16="http://schemas.microsoft.com/office/drawing/2014/main" id="{28126702-A757-B445-8D44-D6DD32D1D469}"/>
              </a:ext>
            </a:extLst>
          </p:cNvPr>
          <p:cNvGrpSpPr/>
          <p:nvPr/>
        </p:nvGrpSpPr>
        <p:grpSpPr>
          <a:xfrm>
            <a:off x="5760141" y="1748066"/>
            <a:ext cx="5738942" cy="4349988"/>
            <a:chOff x="5760141" y="1748066"/>
            <a:chExt cx="5738942" cy="4349988"/>
          </a:xfrm>
        </p:grpSpPr>
        <p:sp>
          <p:nvSpPr>
            <p:cNvPr id="51" name="Rectangle 50">
              <a:extLst>
                <a:ext uri="{FF2B5EF4-FFF2-40B4-BE49-F238E27FC236}">
                  <a16:creationId xmlns:a16="http://schemas.microsoft.com/office/drawing/2014/main" id="{056E1316-F455-A621-BB18-3AFE55206CF7}"/>
                </a:ext>
              </a:extLst>
            </p:cNvPr>
            <p:cNvSpPr/>
            <p:nvPr/>
          </p:nvSpPr>
          <p:spPr bwMode="auto">
            <a:xfrm>
              <a:off x="8322634" y="3044638"/>
              <a:ext cx="2407047" cy="67892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29" name="Rectangle 28">
              <a:extLst>
                <a:ext uri="{FF2B5EF4-FFF2-40B4-BE49-F238E27FC236}">
                  <a16:creationId xmlns:a16="http://schemas.microsoft.com/office/drawing/2014/main" id="{098DA90C-40C9-1451-40B4-BE364C45689A}"/>
                </a:ext>
              </a:extLst>
            </p:cNvPr>
            <p:cNvSpPr/>
            <p:nvPr/>
          </p:nvSpPr>
          <p:spPr bwMode="auto">
            <a:xfrm>
              <a:off x="6786444" y="4527692"/>
              <a:ext cx="2407047" cy="678925"/>
            </a:xfrm>
            <a:prstGeom prst="rect">
              <a:avLst/>
            </a:prstGeom>
            <a:noFill/>
            <a:ln w="19050">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0F89DD5D-26AE-1032-45B6-81F413084E48}"/>
                </a:ext>
              </a:extLst>
            </p:cNvPr>
            <p:cNvSpPr/>
            <p:nvPr/>
          </p:nvSpPr>
          <p:spPr bwMode="auto">
            <a:xfrm>
              <a:off x="7554539" y="3786819"/>
              <a:ext cx="2407047" cy="678925"/>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59" name="Rectangle 58">
              <a:extLst>
                <a:ext uri="{FF2B5EF4-FFF2-40B4-BE49-F238E27FC236}">
                  <a16:creationId xmlns:a16="http://schemas.microsoft.com/office/drawing/2014/main" id="{8A27E6F1-8C52-70DC-FCE9-F95BAE35A052}"/>
                </a:ext>
              </a:extLst>
            </p:cNvPr>
            <p:cNvSpPr/>
            <p:nvPr/>
          </p:nvSpPr>
          <p:spPr bwMode="auto">
            <a:xfrm>
              <a:off x="9092036" y="2302457"/>
              <a:ext cx="2407047" cy="67892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D215BD-BACD-910E-01FD-9D9310C60726}"/>
                </a:ext>
              </a:extLst>
            </p:cNvPr>
            <p:cNvSpPr txBox="1"/>
            <p:nvPr/>
          </p:nvSpPr>
          <p:spPr>
            <a:xfrm>
              <a:off x="5760141" y="1799150"/>
              <a:ext cx="735876" cy="323165"/>
            </a:xfrm>
            <a:prstGeom prst="rect">
              <a:avLst/>
            </a:prstGeom>
            <a:noFill/>
          </p:spPr>
          <p:txBody>
            <a:bodyPr wrap="square" lIns="0" tIns="0" rIns="0" bIns="0" rtlCol="0" anchor="ctr" anchorCtr="0">
              <a:spAutoFit/>
            </a:bodyPr>
            <a:lstStyle/>
            <a:p>
              <a:r>
                <a:rPr lang="en-US" sz="1050">
                  <a:gradFill>
                    <a:gsLst>
                      <a:gs pos="2917">
                        <a:schemeClr val="tx1"/>
                      </a:gs>
                      <a:gs pos="30000">
                        <a:schemeClr val="tx1"/>
                      </a:gs>
                    </a:gsLst>
                    <a:lin ang="5400000" scaled="0"/>
                  </a:gradFill>
                </a:rPr>
                <a:t>Shared lower cost</a:t>
              </a:r>
            </a:p>
          </p:txBody>
        </p:sp>
        <p:sp>
          <p:nvSpPr>
            <p:cNvPr id="18" name="TextBox 17">
              <a:extLst>
                <a:ext uri="{FF2B5EF4-FFF2-40B4-BE49-F238E27FC236}">
                  <a16:creationId xmlns:a16="http://schemas.microsoft.com/office/drawing/2014/main" id="{EB06C182-FFAB-1AFB-DC90-BF43C42C492B}"/>
                </a:ext>
              </a:extLst>
            </p:cNvPr>
            <p:cNvSpPr txBox="1"/>
            <p:nvPr/>
          </p:nvSpPr>
          <p:spPr>
            <a:xfrm>
              <a:off x="5760141" y="4973703"/>
              <a:ext cx="827314" cy="323165"/>
            </a:xfrm>
            <a:prstGeom prst="rect">
              <a:avLst/>
            </a:prstGeom>
            <a:noFill/>
          </p:spPr>
          <p:txBody>
            <a:bodyPr wrap="square" lIns="0" tIns="0" rIns="0" bIns="0" rtlCol="0" anchor="ctr" anchorCtr="0">
              <a:spAutoFit/>
            </a:bodyPr>
            <a:lstStyle/>
            <a:p>
              <a:r>
                <a:rPr lang="en-US" sz="1050">
                  <a:gradFill>
                    <a:gsLst>
                      <a:gs pos="2917">
                        <a:schemeClr val="tx1"/>
                      </a:gs>
                      <a:gs pos="30000">
                        <a:schemeClr val="tx1"/>
                      </a:gs>
                    </a:gsLst>
                    <a:lin ang="5400000" scaled="0"/>
                  </a:gradFill>
                </a:rPr>
                <a:t>Dedicated Higher cost</a:t>
              </a:r>
            </a:p>
          </p:txBody>
        </p:sp>
        <p:cxnSp>
          <p:nvCxnSpPr>
            <p:cNvPr id="20" name="Straight Connector 19">
              <a:extLst>
                <a:ext uri="{FF2B5EF4-FFF2-40B4-BE49-F238E27FC236}">
                  <a16:creationId xmlns:a16="http://schemas.microsoft.com/office/drawing/2014/main" id="{6AF87839-BEEA-2D98-E84B-EB62069A406D}"/>
                </a:ext>
              </a:extLst>
            </p:cNvPr>
            <p:cNvCxnSpPr>
              <a:cxnSpLocks/>
            </p:cNvCxnSpPr>
            <p:nvPr/>
          </p:nvCxnSpPr>
          <p:spPr>
            <a:xfrm>
              <a:off x="6630994" y="1748066"/>
              <a:ext cx="0" cy="3609115"/>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50EB02-E31B-D5D5-B2BE-D029A5A715FD}"/>
                </a:ext>
              </a:extLst>
            </p:cNvPr>
            <p:cNvCxnSpPr>
              <a:cxnSpLocks/>
            </p:cNvCxnSpPr>
            <p:nvPr/>
          </p:nvCxnSpPr>
          <p:spPr>
            <a:xfrm>
              <a:off x="6630994" y="5357181"/>
              <a:ext cx="4868089" cy="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A55499-F7AE-5DC0-445E-26F4C32C4041}"/>
                </a:ext>
              </a:extLst>
            </p:cNvPr>
            <p:cNvSpPr txBox="1"/>
            <p:nvPr/>
          </p:nvSpPr>
          <p:spPr>
            <a:xfrm>
              <a:off x="6630993" y="5527510"/>
              <a:ext cx="1556223" cy="161583"/>
            </a:xfrm>
            <a:prstGeom prst="rect">
              <a:avLst/>
            </a:prstGeom>
            <a:noFill/>
          </p:spPr>
          <p:txBody>
            <a:bodyPr wrap="square" lIns="0" tIns="0" rIns="0" bIns="0" rtlCol="0" anchor="ctr" anchorCtr="0">
              <a:spAutoFit/>
            </a:bodyPr>
            <a:lstStyle/>
            <a:p>
              <a:r>
                <a:rPr lang="en-US" sz="1050">
                  <a:gradFill>
                    <a:gsLst>
                      <a:gs pos="2917">
                        <a:schemeClr val="tx1"/>
                      </a:gs>
                      <a:gs pos="30000">
                        <a:schemeClr val="tx1"/>
                      </a:gs>
                    </a:gsLst>
                    <a:lin ang="5400000" scaled="0"/>
                  </a:gradFill>
                </a:rPr>
                <a:t>Higher administration</a:t>
              </a:r>
            </a:p>
          </p:txBody>
        </p:sp>
        <p:sp>
          <p:nvSpPr>
            <p:cNvPr id="25" name="TextBox 24">
              <a:extLst>
                <a:ext uri="{FF2B5EF4-FFF2-40B4-BE49-F238E27FC236}">
                  <a16:creationId xmlns:a16="http://schemas.microsoft.com/office/drawing/2014/main" id="{BFF051B3-E075-08B2-989D-960C0C616C3E}"/>
                </a:ext>
              </a:extLst>
            </p:cNvPr>
            <p:cNvSpPr txBox="1"/>
            <p:nvPr/>
          </p:nvSpPr>
          <p:spPr>
            <a:xfrm>
              <a:off x="10115982" y="5527510"/>
              <a:ext cx="1383101" cy="161583"/>
            </a:xfrm>
            <a:prstGeom prst="rect">
              <a:avLst/>
            </a:prstGeom>
            <a:noFill/>
          </p:spPr>
          <p:txBody>
            <a:bodyPr wrap="square" lIns="0" tIns="0" rIns="0" bIns="0" rtlCol="0" anchor="ctr" anchorCtr="0">
              <a:spAutoFit/>
            </a:bodyPr>
            <a:lstStyle/>
            <a:p>
              <a:r>
                <a:rPr lang="en-US" sz="1050">
                  <a:gradFill>
                    <a:gsLst>
                      <a:gs pos="2917">
                        <a:schemeClr val="tx1"/>
                      </a:gs>
                      <a:gs pos="30000">
                        <a:schemeClr val="tx1"/>
                      </a:gs>
                    </a:gsLst>
                    <a:lin ang="5400000" scaled="0"/>
                  </a:gradFill>
                </a:rPr>
                <a:t>Lower administration</a:t>
              </a:r>
            </a:p>
          </p:txBody>
        </p:sp>
        <p:pic>
          <p:nvPicPr>
            <p:cNvPr id="27" name="Picture 8" descr="See the source image">
              <a:extLst>
                <a:ext uri="{FF2B5EF4-FFF2-40B4-BE49-F238E27FC236}">
                  <a16:creationId xmlns:a16="http://schemas.microsoft.com/office/drawing/2014/main" id="{4DE2092E-94BC-BC30-0B61-953B566C19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5767" y="4656842"/>
              <a:ext cx="420624" cy="42062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458B318-2EF5-E395-E20F-F8129CE25DF5}"/>
                </a:ext>
              </a:extLst>
            </p:cNvPr>
            <p:cNvSpPr txBox="1"/>
            <p:nvPr/>
          </p:nvSpPr>
          <p:spPr>
            <a:xfrm>
              <a:off x="7501852" y="4705571"/>
              <a:ext cx="1314693" cy="323165"/>
            </a:xfrm>
            <a:prstGeom prst="rect">
              <a:avLst/>
            </a:prstGeom>
            <a:noFill/>
          </p:spPr>
          <p:txBody>
            <a:bodyPr wrap="square" lIns="0" tIns="0" rIns="0" bIns="0" anchor="ctr" anchorCtr="0">
              <a:spAutoFit/>
            </a:bodyPr>
            <a:lstStyle/>
            <a:p>
              <a:pPr defTabSz="932472" fontAlgn="base">
                <a:spcBef>
                  <a:spcPct val="0"/>
                </a:spcBef>
                <a:spcAft>
                  <a:spcPct val="0"/>
                </a:spcAft>
              </a:pPr>
              <a:r>
                <a:rPr lang="en-US" sz="1050">
                  <a:solidFill>
                    <a:schemeClr val="tx2"/>
                  </a:solidFill>
                  <a:cs typeface="Segoe UI" pitchFamily="34" charset="0"/>
                </a:rPr>
                <a:t>MySQL</a:t>
              </a:r>
            </a:p>
            <a:p>
              <a:pPr defTabSz="932472" fontAlgn="base">
                <a:spcBef>
                  <a:spcPct val="0"/>
                </a:spcBef>
                <a:spcAft>
                  <a:spcPct val="0"/>
                </a:spcAft>
              </a:pPr>
              <a:r>
                <a:rPr lang="en-US" sz="1050">
                  <a:solidFill>
                    <a:schemeClr val="tx2"/>
                  </a:solidFill>
                  <a:cs typeface="Segoe UI" pitchFamily="34" charset="0"/>
                </a:rPr>
                <a:t>Physical Machine</a:t>
              </a:r>
            </a:p>
          </p:txBody>
        </p:sp>
        <p:sp>
          <p:nvSpPr>
            <p:cNvPr id="36" name="Rectangle 35">
              <a:extLst>
                <a:ext uri="{FF2B5EF4-FFF2-40B4-BE49-F238E27FC236}">
                  <a16:creationId xmlns:a16="http://schemas.microsoft.com/office/drawing/2014/main" id="{01417862-57B7-17BB-24B0-372A18A7CCE0}"/>
                </a:ext>
              </a:extLst>
            </p:cNvPr>
            <p:cNvSpPr/>
            <p:nvPr/>
          </p:nvSpPr>
          <p:spPr bwMode="auto">
            <a:xfrm>
              <a:off x="6787751" y="3973301"/>
              <a:ext cx="714101" cy="492443"/>
            </a:xfrm>
            <a:prstGeom prst="rect">
              <a:avLst/>
            </a:prstGeom>
            <a:noFill/>
            <a:ln w="19050">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37" name="TextBox 36">
              <a:extLst>
                <a:ext uri="{FF2B5EF4-FFF2-40B4-BE49-F238E27FC236}">
                  <a16:creationId xmlns:a16="http://schemas.microsoft.com/office/drawing/2014/main" id="{57E5293F-2270-C501-102B-400EE7DF4F80}"/>
                </a:ext>
              </a:extLst>
            </p:cNvPr>
            <p:cNvSpPr txBox="1"/>
            <p:nvPr/>
          </p:nvSpPr>
          <p:spPr>
            <a:xfrm>
              <a:off x="6824761" y="4138730"/>
              <a:ext cx="640080" cy="161583"/>
            </a:xfrm>
            <a:prstGeom prst="rect">
              <a:avLst/>
            </a:prstGeom>
            <a:noFill/>
          </p:spPr>
          <p:txBody>
            <a:bodyPr wrap="square" lIns="0" tIns="0" rIns="0" bIns="0" anchor="ctr" anchorCtr="0">
              <a:spAutoFit/>
            </a:bodyPr>
            <a:lstStyle/>
            <a:p>
              <a:pPr algn="ctr" defTabSz="932472" fontAlgn="base">
                <a:spcBef>
                  <a:spcPct val="0"/>
                </a:spcBef>
                <a:spcAft>
                  <a:spcPct val="0"/>
                </a:spcAft>
              </a:pPr>
              <a:r>
                <a:rPr lang="en-US" sz="1050">
                  <a:solidFill>
                    <a:schemeClr val="tx2"/>
                  </a:solidFill>
                  <a:cs typeface="Segoe UI" pitchFamily="34" charset="0"/>
                </a:rPr>
                <a:t>Physical</a:t>
              </a:r>
            </a:p>
          </p:txBody>
        </p:sp>
        <p:pic>
          <p:nvPicPr>
            <p:cNvPr id="42" name="Picture 8" descr="See the source image">
              <a:extLst>
                <a:ext uri="{FF2B5EF4-FFF2-40B4-BE49-F238E27FC236}">
                  <a16:creationId xmlns:a16="http://schemas.microsoft.com/office/drawing/2014/main" id="{AC4685B3-04D7-DF3C-2F78-3E9AC97DE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3862" y="3915969"/>
              <a:ext cx="420624" cy="42062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C89156E-E693-19BE-4FE5-E3936AE724C1}"/>
                </a:ext>
              </a:extLst>
            </p:cNvPr>
            <p:cNvSpPr txBox="1"/>
            <p:nvPr/>
          </p:nvSpPr>
          <p:spPr>
            <a:xfrm>
              <a:off x="8269947" y="3964698"/>
              <a:ext cx="1314693" cy="323165"/>
            </a:xfrm>
            <a:prstGeom prst="rect">
              <a:avLst/>
            </a:prstGeom>
            <a:noFill/>
          </p:spPr>
          <p:txBody>
            <a:bodyPr wrap="square" lIns="0" tIns="0" rIns="0" bIns="0" anchor="ctr" anchorCtr="0">
              <a:spAutoFit/>
            </a:bodyPr>
            <a:lstStyle/>
            <a:p>
              <a:pPr defTabSz="932472" fontAlgn="base">
                <a:spcBef>
                  <a:spcPct val="0"/>
                </a:spcBef>
                <a:spcAft>
                  <a:spcPct val="0"/>
                </a:spcAft>
              </a:pPr>
              <a:r>
                <a:rPr lang="en-US" sz="1050">
                  <a:solidFill>
                    <a:schemeClr val="tx2"/>
                  </a:solidFill>
                  <a:cs typeface="Segoe UI" pitchFamily="34" charset="0"/>
                </a:rPr>
                <a:t>MySQL</a:t>
              </a:r>
            </a:p>
            <a:p>
              <a:pPr defTabSz="932472" fontAlgn="base">
                <a:spcBef>
                  <a:spcPct val="0"/>
                </a:spcBef>
                <a:spcAft>
                  <a:spcPct val="0"/>
                </a:spcAft>
              </a:pPr>
              <a:r>
                <a:rPr lang="en-US" sz="1050">
                  <a:solidFill>
                    <a:schemeClr val="tx2"/>
                  </a:solidFill>
                  <a:cs typeface="Segoe UI" pitchFamily="34" charset="0"/>
                </a:rPr>
                <a:t>VMWare or </a:t>
              </a:r>
              <a:r>
                <a:rPr lang="en-US" sz="1050" err="1">
                  <a:solidFill>
                    <a:schemeClr val="tx2"/>
                  </a:solidFill>
                  <a:cs typeface="Segoe UI" pitchFamily="34" charset="0"/>
                </a:rPr>
                <a:t>HyperV</a:t>
              </a:r>
              <a:endParaRPr lang="en-US" sz="1050">
                <a:solidFill>
                  <a:schemeClr val="tx2"/>
                </a:solidFill>
                <a:cs typeface="Segoe UI" pitchFamily="34" charset="0"/>
              </a:endParaRPr>
            </a:p>
          </p:txBody>
        </p:sp>
        <p:sp>
          <p:nvSpPr>
            <p:cNvPr id="46" name="Rectangle 45">
              <a:extLst>
                <a:ext uri="{FF2B5EF4-FFF2-40B4-BE49-F238E27FC236}">
                  <a16:creationId xmlns:a16="http://schemas.microsoft.com/office/drawing/2014/main" id="{0885BADF-5AAA-3DAE-32B6-AB70C05C7EBD}"/>
                </a:ext>
              </a:extLst>
            </p:cNvPr>
            <p:cNvSpPr/>
            <p:nvPr/>
          </p:nvSpPr>
          <p:spPr bwMode="auto">
            <a:xfrm>
              <a:off x="7555846" y="3232428"/>
              <a:ext cx="714101" cy="49244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47" name="TextBox 46">
              <a:extLst>
                <a:ext uri="{FF2B5EF4-FFF2-40B4-BE49-F238E27FC236}">
                  <a16:creationId xmlns:a16="http://schemas.microsoft.com/office/drawing/2014/main" id="{16CF480C-3D0A-5B43-E4E7-780784845EBB}"/>
                </a:ext>
              </a:extLst>
            </p:cNvPr>
            <p:cNvSpPr txBox="1"/>
            <p:nvPr/>
          </p:nvSpPr>
          <p:spPr>
            <a:xfrm>
              <a:off x="7638576" y="3397857"/>
              <a:ext cx="548640" cy="161583"/>
            </a:xfrm>
            <a:prstGeom prst="rect">
              <a:avLst/>
            </a:prstGeom>
            <a:noFill/>
          </p:spPr>
          <p:txBody>
            <a:bodyPr wrap="square" lIns="0" tIns="0" rIns="0" bIns="0" anchor="ctr" anchorCtr="0">
              <a:spAutoFit/>
            </a:bodyPr>
            <a:lstStyle/>
            <a:p>
              <a:pPr algn="ctr" defTabSz="932472" fontAlgn="base">
                <a:spcBef>
                  <a:spcPct val="0"/>
                </a:spcBef>
                <a:spcAft>
                  <a:spcPct val="0"/>
                </a:spcAft>
              </a:pPr>
              <a:r>
                <a:rPr lang="en-US" sz="1050">
                  <a:solidFill>
                    <a:schemeClr val="tx2"/>
                  </a:solidFill>
                  <a:cs typeface="Segoe UI" pitchFamily="34" charset="0"/>
                </a:rPr>
                <a:t>Virtual</a:t>
              </a:r>
            </a:p>
          </p:txBody>
        </p:sp>
        <p:pic>
          <p:nvPicPr>
            <p:cNvPr id="50" name="Picture 8" descr="See the source image">
              <a:extLst>
                <a:ext uri="{FF2B5EF4-FFF2-40B4-BE49-F238E27FC236}">
                  <a16:creationId xmlns:a16="http://schemas.microsoft.com/office/drawing/2014/main" id="{D3970474-B566-B900-1688-82B02124E6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1957" y="3173788"/>
              <a:ext cx="420624" cy="42062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4C5F2685-3186-2928-9723-A2567DFA567F}"/>
                </a:ext>
              </a:extLst>
            </p:cNvPr>
            <p:cNvSpPr txBox="1"/>
            <p:nvPr/>
          </p:nvSpPr>
          <p:spPr>
            <a:xfrm>
              <a:off x="9038042" y="3222517"/>
              <a:ext cx="1314693" cy="323165"/>
            </a:xfrm>
            <a:prstGeom prst="rect">
              <a:avLst/>
            </a:prstGeom>
            <a:noFill/>
          </p:spPr>
          <p:txBody>
            <a:bodyPr wrap="square" lIns="0" tIns="0" rIns="0" bIns="0" anchor="ctr" anchorCtr="0">
              <a:spAutoFit/>
            </a:bodyPr>
            <a:lstStyle/>
            <a:p>
              <a:pPr defTabSz="932472" fontAlgn="base">
                <a:spcBef>
                  <a:spcPct val="0"/>
                </a:spcBef>
                <a:spcAft>
                  <a:spcPct val="0"/>
                </a:spcAft>
              </a:pPr>
              <a:r>
                <a:rPr lang="en-US" sz="1050">
                  <a:solidFill>
                    <a:schemeClr val="tx2"/>
                  </a:solidFill>
                  <a:cs typeface="Segoe UI" pitchFamily="34" charset="0"/>
                </a:rPr>
                <a:t>MySQL</a:t>
              </a:r>
            </a:p>
            <a:p>
              <a:pPr defTabSz="932472" fontAlgn="base">
                <a:spcBef>
                  <a:spcPct val="0"/>
                </a:spcBef>
                <a:spcAft>
                  <a:spcPct val="0"/>
                </a:spcAft>
              </a:pPr>
              <a:r>
                <a:rPr lang="en-US" sz="1050">
                  <a:solidFill>
                    <a:schemeClr val="tx2"/>
                  </a:solidFill>
                  <a:cs typeface="Segoe UI" pitchFamily="34" charset="0"/>
                </a:rPr>
                <a:t>Azure Hosted VM</a:t>
              </a:r>
            </a:p>
          </p:txBody>
        </p:sp>
        <p:sp>
          <p:nvSpPr>
            <p:cNvPr id="54" name="Rectangle 53">
              <a:extLst>
                <a:ext uri="{FF2B5EF4-FFF2-40B4-BE49-F238E27FC236}">
                  <a16:creationId xmlns:a16="http://schemas.microsoft.com/office/drawing/2014/main" id="{629218A2-AC51-5FCB-C465-CDD1A69656E0}"/>
                </a:ext>
              </a:extLst>
            </p:cNvPr>
            <p:cNvSpPr/>
            <p:nvPr/>
          </p:nvSpPr>
          <p:spPr bwMode="auto">
            <a:xfrm>
              <a:off x="8323941" y="2490247"/>
              <a:ext cx="714101" cy="49244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55" name="TextBox 54">
              <a:extLst>
                <a:ext uri="{FF2B5EF4-FFF2-40B4-BE49-F238E27FC236}">
                  <a16:creationId xmlns:a16="http://schemas.microsoft.com/office/drawing/2014/main" id="{BC7AF6AE-C576-19EC-5BC9-73932CB2CC69}"/>
                </a:ext>
              </a:extLst>
            </p:cNvPr>
            <p:cNvSpPr txBox="1"/>
            <p:nvPr/>
          </p:nvSpPr>
          <p:spPr>
            <a:xfrm>
              <a:off x="8452391" y="2655676"/>
              <a:ext cx="457200" cy="161583"/>
            </a:xfrm>
            <a:prstGeom prst="rect">
              <a:avLst/>
            </a:prstGeom>
            <a:noFill/>
          </p:spPr>
          <p:txBody>
            <a:bodyPr wrap="square" lIns="0" tIns="0" rIns="0" bIns="0" anchor="ctr" anchorCtr="0">
              <a:spAutoFit/>
            </a:bodyPr>
            <a:lstStyle/>
            <a:p>
              <a:pPr algn="ctr" defTabSz="932472" fontAlgn="base">
                <a:spcBef>
                  <a:spcPct val="0"/>
                </a:spcBef>
                <a:spcAft>
                  <a:spcPct val="0"/>
                </a:spcAft>
              </a:pPr>
              <a:r>
                <a:rPr lang="en-US" sz="1050">
                  <a:solidFill>
                    <a:schemeClr val="tx2"/>
                  </a:solidFill>
                  <a:cs typeface="Segoe UI" pitchFamily="34" charset="0"/>
                </a:rPr>
                <a:t>IaaS</a:t>
              </a:r>
            </a:p>
          </p:txBody>
        </p:sp>
        <p:pic>
          <p:nvPicPr>
            <p:cNvPr id="58" name="Picture 8" descr="See the source image">
              <a:extLst>
                <a:ext uri="{FF2B5EF4-FFF2-40B4-BE49-F238E27FC236}">
                  <a16:creationId xmlns:a16="http://schemas.microsoft.com/office/drawing/2014/main" id="{08E6547A-C564-7E45-2EDF-D314C36211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052" y="2431607"/>
              <a:ext cx="420624" cy="42062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9F15A4C7-4435-AE99-BC73-EFA3999C293D}"/>
                </a:ext>
              </a:extLst>
            </p:cNvPr>
            <p:cNvSpPr txBox="1"/>
            <p:nvPr/>
          </p:nvSpPr>
          <p:spPr>
            <a:xfrm>
              <a:off x="9806137" y="2480336"/>
              <a:ext cx="1605205" cy="323165"/>
            </a:xfrm>
            <a:prstGeom prst="rect">
              <a:avLst/>
            </a:prstGeom>
            <a:noFill/>
          </p:spPr>
          <p:txBody>
            <a:bodyPr wrap="square" lIns="0" tIns="0" rIns="0" bIns="0" anchor="ctr" anchorCtr="0">
              <a:spAutoFit/>
            </a:bodyPr>
            <a:lstStyle/>
            <a:p>
              <a:pPr defTabSz="932472" fontAlgn="base">
                <a:spcBef>
                  <a:spcPct val="0"/>
                </a:spcBef>
                <a:spcAft>
                  <a:spcPct val="0"/>
                </a:spcAft>
              </a:pPr>
              <a:r>
                <a:rPr lang="en-US" sz="1050">
                  <a:solidFill>
                    <a:schemeClr val="tx2"/>
                  </a:solidFill>
                  <a:cs typeface="Segoe UI" pitchFamily="34" charset="0"/>
                </a:rPr>
                <a:t>MySQL</a:t>
              </a:r>
            </a:p>
            <a:p>
              <a:pPr defTabSz="932472" fontAlgn="base">
                <a:spcBef>
                  <a:spcPct val="0"/>
                </a:spcBef>
                <a:spcAft>
                  <a:spcPct val="0"/>
                </a:spcAft>
              </a:pPr>
              <a:r>
                <a:rPr lang="en-US" sz="1050">
                  <a:solidFill>
                    <a:schemeClr val="tx2"/>
                  </a:solidFill>
                  <a:cs typeface="Segoe UI" pitchFamily="34" charset="0"/>
                </a:rPr>
                <a:t>Azure Database for MYSQL</a:t>
              </a:r>
            </a:p>
          </p:txBody>
        </p:sp>
        <p:grpSp>
          <p:nvGrpSpPr>
            <p:cNvPr id="61" name="Group 60">
              <a:extLst>
                <a:ext uri="{FF2B5EF4-FFF2-40B4-BE49-F238E27FC236}">
                  <a16:creationId xmlns:a16="http://schemas.microsoft.com/office/drawing/2014/main" id="{883895E8-D824-4C28-4B0A-BD3050391F3D}"/>
                </a:ext>
              </a:extLst>
            </p:cNvPr>
            <p:cNvGrpSpPr/>
            <p:nvPr/>
          </p:nvGrpSpPr>
          <p:grpSpPr>
            <a:xfrm>
              <a:off x="9092036" y="1748066"/>
              <a:ext cx="714101" cy="492443"/>
              <a:chOff x="8098970" y="2731672"/>
              <a:chExt cx="714101" cy="678925"/>
            </a:xfrm>
            <a:noFill/>
          </p:grpSpPr>
          <p:sp>
            <p:nvSpPr>
              <p:cNvPr id="62" name="Rectangle 61">
                <a:extLst>
                  <a:ext uri="{FF2B5EF4-FFF2-40B4-BE49-F238E27FC236}">
                    <a16:creationId xmlns:a16="http://schemas.microsoft.com/office/drawing/2014/main" id="{E7900A0F-1870-EE78-D7D3-5D0DB3D99E13}"/>
                  </a:ext>
                </a:extLst>
              </p:cNvPr>
              <p:cNvSpPr/>
              <p:nvPr/>
            </p:nvSpPr>
            <p:spPr bwMode="auto">
              <a:xfrm>
                <a:off x="8098970" y="2731672"/>
                <a:ext cx="714101" cy="678925"/>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63" name="TextBox 62">
                <a:extLst>
                  <a:ext uri="{FF2B5EF4-FFF2-40B4-BE49-F238E27FC236}">
                    <a16:creationId xmlns:a16="http://schemas.microsoft.com/office/drawing/2014/main" id="{CB521BBE-670F-AD59-634F-691D724888B5}"/>
                  </a:ext>
                </a:extLst>
              </p:cNvPr>
              <p:cNvSpPr txBox="1"/>
              <p:nvPr/>
            </p:nvSpPr>
            <p:spPr>
              <a:xfrm>
                <a:off x="8181700" y="2959747"/>
                <a:ext cx="548640" cy="222772"/>
              </a:xfrm>
              <a:prstGeom prst="rect">
                <a:avLst/>
              </a:prstGeom>
              <a:grpFill/>
            </p:spPr>
            <p:txBody>
              <a:bodyPr wrap="square" lIns="0" tIns="0" rIns="0" bIns="0" anchor="ctr" anchorCtr="0">
                <a:spAutoFit/>
              </a:bodyPr>
              <a:lstStyle/>
              <a:p>
                <a:pPr algn="ctr" defTabSz="932472" fontAlgn="base">
                  <a:spcBef>
                    <a:spcPct val="0"/>
                  </a:spcBef>
                  <a:spcAft>
                    <a:spcPct val="0"/>
                  </a:spcAft>
                </a:pPr>
                <a:r>
                  <a:rPr lang="en-US" sz="1050">
                    <a:solidFill>
                      <a:schemeClr val="tx2"/>
                    </a:solidFill>
                    <a:cs typeface="Segoe UI" pitchFamily="34" charset="0"/>
                  </a:rPr>
                  <a:t>Physical</a:t>
                </a:r>
              </a:p>
            </p:txBody>
          </p:sp>
        </p:grpSp>
        <p:grpSp>
          <p:nvGrpSpPr>
            <p:cNvPr id="74" name="Group 73">
              <a:extLst>
                <a:ext uri="{FF2B5EF4-FFF2-40B4-BE49-F238E27FC236}">
                  <a16:creationId xmlns:a16="http://schemas.microsoft.com/office/drawing/2014/main" id="{B599288B-D0B4-4DAC-9855-DCE32F0B75EB}"/>
                </a:ext>
              </a:extLst>
            </p:cNvPr>
            <p:cNvGrpSpPr/>
            <p:nvPr/>
          </p:nvGrpSpPr>
          <p:grpSpPr>
            <a:xfrm>
              <a:off x="9846378" y="1748066"/>
              <a:ext cx="714101" cy="492443"/>
              <a:chOff x="8098970" y="2731672"/>
              <a:chExt cx="714101" cy="678925"/>
            </a:xfrm>
            <a:noFill/>
          </p:grpSpPr>
          <p:sp>
            <p:nvSpPr>
              <p:cNvPr id="75" name="Rectangle 74">
                <a:extLst>
                  <a:ext uri="{FF2B5EF4-FFF2-40B4-BE49-F238E27FC236}">
                    <a16:creationId xmlns:a16="http://schemas.microsoft.com/office/drawing/2014/main" id="{AAEB01A1-F59C-7133-D005-D56D5DAC56C6}"/>
                  </a:ext>
                </a:extLst>
              </p:cNvPr>
              <p:cNvSpPr/>
              <p:nvPr/>
            </p:nvSpPr>
            <p:spPr bwMode="auto">
              <a:xfrm>
                <a:off x="8098970" y="2731672"/>
                <a:ext cx="714101" cy="678925"/>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p:txBody>
          </p:sp>
          <p:sp>
            <p:nvSpPr>
              <p:cNvPr id="76" name="TextBox 75">
                <a:extLst>
                  <a:ext uri="{FF2B5EF4-FFF2-40B4-BE49-F238E27FC236}">
                    <a16:creationId xmlns:a16="http://schemas.microsoft.com/office/drawing/2014/main" id="{468E1D14-EC2E-8049-5146-A44CAB0D65B4}"/>
                  </a:ext>
                </a:extLst>
              </p:cNvPr>
              <p:cNvSpPr txBox="1"/>
              <p:nvPr/>
            </p:nvSpPr>
            <p:spPr>
              <a:xfrm>
                <a:off x="8135980" y="2959747"/>
                <a:ext cx="640080" cy="222772"/>
              </a:xfrm>
              <a:prstGeom prst="rect">
                <a:avLst/>
              </a:prstGeom>
              <a:grpFill/>
            </p:spPr>
            <p:txBody>
              <a:bodyPr wrap="square" lIns="0" tIns="0" rIns="0" bIns="0" anchor="ctr" anchorCtr="0">
                <a:spAutoFit/>
              </a:bodyPr>
              <a:lstStyle/>
              <a:p>
                <a:pPr algn="ctr" defTabSz="932472" fontAlgn="base">
                  <a:spcBef>
                    <a:spcPct val="0"/>
                  </a:spcBef>
                  <a:spcAft>
                    <a:spcPct val="0"/>
                  </a:spcAft>
                </a:pPr>
                <a:r>
                  <a:rPr lang="en-US" sz="1050">
                    <a:solidFill>
                      <a:schemeClr val="tx2"/>
                    </a:solidFill>
                    <a:cs typeface="Segoe UI" pitchFamily="34" charset="0"/>
                  </a:rPr>
                  <a:t>SaaS</a:t>
                </a:r>
              </a:p>
            </p:txBody>
          </p:sp>
        </p:grpSp>
        <p:sp>
          <p:nvSpPr>
            <p:cNvPr id="79" name="TextBox 78">
              <a:extLst>
                <a:ext uri="{FF2B5EF4-FFF2-40B4-BE49-F238E27FC236}">
                  <a16:creationId xmlns:a16="http://schemas.microsoft.com/office/drawing/2014/main" id="{FA8FB4B5-C84C-D8FA-A6EB-1CDC8E480E56}"/>
                </a:ext>
              </a:extLst>
            </p:cNvPr>
            <p:cNvSpPr txBox="1"/>
            <p:nvPr/>
          </p:nvSpPr>
          <p:spPr>
            <a:xfrm>
              <a:off x="7859256" y="5936471"/>
              <a:ext cx="2411565" cy="161583"/>
            </a:xfrm>
            <a:prstGeom prst="rect">
              <a:avLst/>
            </a:prstGeom>
            <a:noFill/>
          </p:spPr>
          <p:txBody>
            <a:bodyPr wrap="square" lIns="0" tIns="0" rIns="0" bIns="0" rtlCol="0" anchor="ctr" anchorCtr="0">
              <a:spAutoFit/>
            </a:bodyPr>
            <a:lstStyle/>
            <a:p>
              <a:pPr algn="ctr"/>
              <a:r>
                <a:rPr lang="en-US" sz="1050" dirty="0">
                  <a:gradFill>
                    <a:gsLst>
                      <a:gs pos="2917">
                        <a:schemeClr val="tx1"/>
                      </a:gs>
                      <a:gs pos="30000">
                        <a:schemeClr val="tx1"/>
                      </a:gs>
                    </a:gsLst>
                    <a:lin ang="5400000" scaled="0"/>
                  </a:gradFill>
                  <a:latin typeface="+mj-lt"/>
                </a:rPr>
                <a:t>Comparison of </a:t>
              </a:r>
              <a:r>
                <a:rPr lang="en-US" sz="1050" dirty="0" err="1">
                  <a:gradFill>
                    <a:gsLst>
                      <a:gs pos="2917">
                        <a:schemeClr val="tx1"/>
                      </a:gs>
                      <a:gs pos="30000">
                        <a:schemeClr val="tx1"/>
                      </a:gs>
                    </a:gsLst>
                    <a:lin ang="5400000" scaled="0"/>
                  </a:gradFill>
                  <a:latin typeface="+mj-lt"/>
                </a:rPr>
                <a:t>mySQL</a:t>
              </a:r>
              <a:r>
                <a:rPr lang="en-US" sz="1050" dirty="0">
                  <a:gradFill>
                    <a:gsLst>
                      <a:gs pos="2917">
                        <a:schemeClr val="tx1"/>
                      </a:gs>
                      <a:gs pos="30000">
                        <a:schemeClr val="tx1"/>
                      </a:gs>
                    </a:gsLst>
                    <a:lin ang="5400000" scaled="0"/>
                  </a:gradFill>
                  <a:latin typeface="+mj-lt"/>
                </a:rPr>
                <a:t> environments</a:t>
              </a:r>
            </a:p>
          </p:txBody>
        </p:sp>
      </p:grpSp>
    </p:spTree>
    <p:extLst>
      <p:ext uri="{BB962C8B-B14F-4D97-AF65-F5344CB8AC3E}">
        <p14:creationId xmlns:p14="http://schemas.microsoft.com/office/powerpoint/2010/main" val="17675683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89BCD60-F30C-9B48-9732-7A70EA68C306}"/>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8677802" y="2429805"/>
            <a:ext cx="1998389" cy="1998389"/>
          </a:xfrm>
          <a:prstGeom prst="rect">
            <a:avLst/>
          </a:prstGeom>
        </p:spPr>
      </p:pic>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806645"/>
            <a:ext cx="9144000" cy="727763"/>
          </a:xfrm>
        </p:spPr>
        <p:txBody>
          <a:bodyPr/>
          <a:lstStyle/>
          <a:p>
            <a:pPr>
              <a:lnSpc>
                <a:spcPct val="150000"/>
              </a:lnSpc>
            </a:pPr>
            <a:r>
              <a:rPr lang="en-US" dirty="0">
                <a:latin typeface="Segoe UI Semibold" panose="020B0502040204020203" pitchFamily="34" charset="0"/>
                <a:ea typeface="Segoe UI Semibold" panose="020B0502040204020203" pitchFamily="34" charset="0"/>
                <a:cs typeface="Segoe UI Semibold" panose="020B0502040204020203" pitchFamily="34" charset="0"/>
              </a:rPr>
              <a:t>Reference architectures</a:t>
            </a:r>
          </a:p>
        </p:txBody>
      </p:sp>
    </p:spTree>
    <p:extLst>
      <p:ext uri="{BB962C8B-B14F-4D97-AF65-F5344CB8AC3E}">
        <p14:creationId xmlns:p14="http://schemas.microsoft.com/office/powerpoint/2010/main" val="55597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613450"/>
            <a:ext cx="11018520" cy="553999"/>
          </a:xfrm>
        </p:spPr>
        <p:txBody>
          <a:bodyPr/>
          <a:lstStyle/>
          <a:p>
            <a:r>
              <a:rPr lang="en-US" sz="3200" dirty="0"/>
              <a:t>Build web apps with WordPress and Drupal </a:t>
            </a:r>
          </a:p>
        </p:txBody>
      </p:sp>
      <p:pic>
        <p:nvPicPr>
          <p:cNvPr id="178" name="Graphic 177">
            <a:extLst>
              <a:ext uri="{FF2B5EF4-FFF2-40B4-BE49-F238E27FC236}">
                <a16:creationId xmlns:a16="http://schemas.microsoft.com/office/drawing/2014/main" id="{767A2CA8-1DD5-4FB3-B801-C4E2E8192B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16" y="197889"/>
            <a:ext cx="386895" cy="386895"/>
          </a:xfrm>
          <a:prstGeom prst="rect">
            <a:avLst/>
          </a:prstGeom>
        </p:spPr>
      </p:pic>
      <p:sp>
        <p:nvSpPr>
          <p:cNvPr id="43" name="Text Placeholder 32">
            <a:extLst>
              <a:ext uri="{FF2B5EF4-FFF2-40B4-BE49-F238E27FC236}">
                <a16:creationId xmlns:a16="http://schemas.microsoft.com/office/drawing/2014/main" id="{B667A189-D655-3F48-9AC3-1561A8A052FE}"/>
              </a:ext>
            </a:extLst>
          </p:cNvPr>
          <p:cNvSpPr txBox="1">
            <a:spLocks/>
          </p:cNvSpPr>
          <p:nvPr/>
        </p:nvSpPr>
        <p:spPr>
          <a:xfrm>
            <a:off x="1095429" y="270140"/>
            <a:ext cx="3575045" cy="252321"/>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spc="-20" dirty="0">
                <a:solidFill>
                  <a:srgbClr val="0078D4"/>
                </a:solidFill>
                <a:latin typeface="Segoe UI Semibold"/>
              </a:rPr>
              <a:t>Web apps using popular CMS </a:t>
            </a:r>
          </a:p>
        </p:txBody>
      </p:sp>
      <p:sp>
        <p:nvSpPr>
          <p:cNvPr id="68" name="Content Placeholder 2">
            <a:extLst>
              <a:ext uri="{FF2B5EF4-FFF2-40B4-BE49-F238E27FC236}">
                <a16:creationId xmlns:a16="http://schemas.microsoft.com/office/drawing/2014/main" id="{3F31EF08-5988-403E-BB8D-300FE0D023A5}"/>
              </a:ext>
            </a:extLst>
          </p:cNvPr>
          <p:cNvSpPr txBox="1">
            <a:spLocks/>
          </p:cNvSpPr>
          <p:nvPr/>
        </p:nvSpPr>
        <p:spPr>
          <a:xfrm>
            <a:off x="589377" y="2047154"/>
            <a:ext cx="3909565" cy="2570255"/>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Arial" panose="020B0604020202020204" pitchFamily="34" charset="0"/>
              <a:buNone/>
              <a:tabLst/>
              <a:defRPr sz="1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05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indent="-174625" defTabSz="932472" fontAlgn="base">
              <a:spcBef>
                <a:spcPct val="0"/>
              </a:spcBef>
              <a:spcAft>
                <a:spcPts val="600"/>
              </a:spcAft>
              <a:buClr>
                <a:schemeClr val="accent1"/>
              </a:buClr>
              <a:buFont typeface="Arial" panose="020B0604020202020204" pitchFamily="34" charset="0"/>
              <a:buChar char="•"/>
            </a:pPr>
            <a:r>
              <a:rPr lang="en-US" sz="1600" dirty="0">
                <a:solidFill>
                  <a:schemeClr val="tx1"/>
                </a:solidFill>
                <a:cs typeface="+mn-cs"/>
              </a:rPr>
              <a:t>Accelerate time to market by leaving database management to Azure Database for MySQL</a:t>
            </a:r>
          </a:p>
          <a:p>
            <a:pPr marL="174625" indent="-174625" defTabSz="932472" fontAlgn="base">
              <a:spcBef>
                <a:spcPct val="0"/>
              </a:spcBef>
              <a:spcAft>
                <a:spcPts val="600"/>
              </a:spcAft>
              <a:buClr>
                <a:schemeClr val="accent1"/>
              </a:buClr>
              <a:buFont typeface="Arial" panose="020B0604020202020204" pitchFamily="34" charset="0"/>
              <a:buChar char="•"/>
            </a:pPr>
            <a:r>
              <a:rPr lang="en-US" sz="1600" dirty="0">
                <a:solidFill>
                  <a:schemeClr val="tx1"/>
                </a:solidFill>
                <a:cs typeface="+mn-cs"/>
              </a:rPr>
              <a:t>Run an Azure Database for MySQL server side-by-side with Azure App Service to simplify development</a:t>
            </a:r>
          </a:p>
          <a:p>
            <a:pPr marL="174625" indent="-174625" defTabSz="932472" fontAlgn="base">
              <a:spcBef>
                <a:spcPct val="0"/>
              </a:spcBef>
              <a:spcAft>
                <a:spcPts val="600"/>
              </a:spcAft>
              <a:buClr>
                <a:schemeClr val="accent1"/>
              </a:buClr>
              <a:buFont typeface="Arial" panose="020B0604020202020204" pitchFamily="34" charset="0"/>
              <a:buChar char="•"/>
            </a:pPr>
            <a:r>
              <a:rPr lang="en-US" sz="1600" dirty="0">
                <a:solidFill>
                  <a:schemeClr val="tx1"/>
                </a:solidFill>
                <a:cs typeface="+mn-cs"/>
              </a:rPr>
              <a:t>Integrate effortlessly with popular content management systems like WordPress, Drupal, and Joomla</a:t>
            </a:r>
            <a:endParaRPr lang="en-US" dirty="0">
              <a:solidFill>
                <a:schemeClr val="tx1"/>
              </a:solidFill>
              <a:cs typeface="+mn-cs"/>
            </a:endParaRPr>
          </a:p>
        </p:txBody>
      </p:sp>
      <p:sp>
        <p:nvSpPr>
          <p:cNvPr id="77" name="Text Placeholder 32">
            <a:extLst>
              <a:ext uri="{FF2B5EF4-FFF2-40B4-BE49-F238E27FC236}">
                <a16:creationId xmlns:a16="http://schemas.microsoft.com/office/drawing/2014/main" id="{9BA006BF-70A6-4AA0-931C-DCADE9E49AAB}"/>
              </a:ext>
            </a:extLst>
          </p:cNvPr>
          <p:cNvSpPr txBox="1">
            <a:spLocks/>
          </p:cNvSpPr>
          <p:nvPr/>
        </p:nvSpPr>
        <p:spPr>
          <a:xfrm>
            <a:off x="5896878" y="1577552"/>
            <a:ext cx="4567450" cy="553998"/>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solidFill>
                  <a:schemeClr val="accent1"/>
                </a:solidFill>
                <a:latin typeface="+mj-lt"/>
              </a:rPr>
              <a:t>Scalable Open-Source Architecture Using </a:t>
            </a:r>
            <a:br>
              <a:rPr lang="en-US" sz="1600" dirty="0">
                <a:solidFill>
                  <a:schemeClr val="accent1"/>
                </a:solidFill>
                <a:latin typeface="+mj-lt"/>
              </a:rPr>
            </a:br>
            <a:r>
              <a:rPr lang="en-US" sz="1600" dirty="0">
                <a:solidFill>
                  <a:schemeClr val="accent1"/>
                </a:solidFill>
                <a:latin typeface="+mj-lt"/>
              </a:rPr>
              <a:t>Azure App Service Environment</a:t>
            </a:r>
          </a:p>
        </p:txBody>
      </p:sp>
      <p:grpSp>
        <p:nvGrpSpPr>
          <p:cNvPr id="4" name="Group 3">
            <a:extLst>
              <a:ext uri="{FF2B5EF4-FFF2-40B4-BE49-F238E27FC236}">
                <a16:creationId xmlns:a16="http://schemas.microsoft.com/office/drawing/2014/main" id="{6509081D-E9F8-A361-2EC7-DA4DAB1D40D0}"/>
              </a:ext>
              <a:ext uri="{C183D7F6-B498-43B3-948B-1728B52AA6E4}">
                <adec:decorative xmlns:adec="http://schemas.microsoft.com/office/drawing/2017/decorative" val="1"/>
              </a:ext>
            </a:extLst>
          </p:cNvPr>
          <p:cNvGrpSpPr/>
          <p:nvPr/>
        </p:nvGrpSpPr>
        <p:grpSpPr>
          <a:xfrm>
            <a:off x="5497028" y="2403631"/>
            <a:ext cx="5367150" cy="3012143"/>
            <a:chOff x="5708656" y="2403631"/>
            <a:chExt cx="5367150" cy="3012143"/>
          </a:xfrm>
        </p:grpSpPr>
        <p:sp>
          <p:nvSpPr>
            <p:cNvPr id="83" name="TextBox 82">
              <a:extLst>
                <a:ext uri="{FF2B5EF4-FFF2-40B4-BE49-F238E27FC236}">
                  <a16:creationId xmlns:a16="http://schemas.microsoft.com/office/drawing/2014/main" id="{EB5707D5-978F-44E6-99D9-5258ACF38A87}"/>
                </a:ext>
              </a:extLst>
            </p:cNvPr>
            <p:cNvSpPr txBox="1"/>
            <p:nvPr/>
          </p:nvSpPr>
          <p:spPr>
            <a:xfrm>
              <a:off x="5765025" y="5261886"/>
              <a:ext cx="68844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mn-cs"/>
                </a:rPr>
                <a:t>Users</a:t>
              </a:r>
            </a:p>
          </p:txBody>
        </p:sp>
        <p:sp>
          <p:nvSpPr>
            <p:cNvPr id="89" name="TextBox 88">
              <a:extLst>
                <a:ext uri="{FF2B5EF4-FFF2-40B4-BE49-F238E27FC236}">
                  <a16:creationId xmlns:a16="http://schemas.microsoft.com/office/drawing/2014/main" id="{DD9C9E2F-E399-4118-997B-656CF1E0A977}"/>
                </a:ext>
              </a:extLst>
            </p:cNvPr>
            <p:cNvSpPr txBox="1"/>
            <p:nvPr/>
          </p:nvSpPr>
          <p:spPr>
            <a:xfrm>
              <a:off x="6750688" y="3997418"/>
              <a:ext cx="1112833" cy="2769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Content Delivery Network</a:t>
              </a:r>
            </a:p>
          </p:txBody>
        </p:sp>
        <p:sp>
          <p:nvSpPr>
            <p:cNvPr id="92" name="TextBox 91">
              <a:extLst>
                <a:ext uri="{FF2B5EF4-FFF2-40B4-BE49-F238E27FC236}">
                  <a16:creationId xmlns:a16="http://schemas.microsoft.com/office/drawing/2014/main" id="{6ED44067-1E4B-4BAB-810B-EDA05AC862A9}"/>
                </a:ext>
              </a:extLst>
            </p:cNvPr>
            <p:cNvSpPr txBox="1"/>
            <p:nvPr/>
          </p:nvSpPr>
          <p:spPr>
            <a:xfrm>
              <a:off x="7773371" y="3997418"/>
              <a:ext cx="1239878" cy="2769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App Service</a:t>
              </a:r>
            </a:p>
          </p:txBody>
        </p:sp>
        <p:cxnSp>
          <p:nvCxnSpPr>
            <p:cNvPr id="105" name="Straight Arrow Connector 104">
              <a:extLst>
                <a:ext uri="{FF2B5EF4-FFF2-40B4-BE49-F238E27FC236}">
                  <a16:creationId xmlns:a16="http://schemas.microsoft.com/office/drawing/2014/main" id="{65812C22-9656-4897-AFD8-E0624E4FE511}"/>
                </a:ext>
              </a:extLst>
            </p:cNvPr>
            <p:cNvCxnSpPr>
              <a:cxnSpLocks/>
            </p:cNvCxnSpPr>
            <p:nvPr/>
          </p:nvCxnSpPr>
          <p:spPr>
            <a:xfrm>
              <a:off x="7730925" y="3781429"/>
              <a:ext cx="34362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158A674-0316-48EA-ACD7-9958DAC80CE9}"/>
                </a:ext>
              </a:extLst>
            </p:cNvPr>
            <p:cNvSpPr txBox="1"/>
            <p:nvPr/>
          </p:nvSpPr>
          <p:spPr>
            <a:xfrm>
              <a:off x="10222961" y="3997418"/>
              <a:ext cx="852845" cy="415498"/>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Monitoring/</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Logging</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107" name="Straight Arrow Connector 106">
              <a:extLst>
                <a:ext uri="{FF2B5EF4-FFF2-40B4-BE49-F238E27FC236}">
                  <a16:creationId xmlns:a16="http://schemas.microsoft.com/office/drawing/2014/main" id="{6F7B508B-E874-458D-9B82-05AD22D7908E}"/>
                </a:ext>
              </a:extLst>
            </p:cNvPr>
            <p:cNvCxnSpPr>
              <a:cxnSpLocks/>
            </p:cNvCxnSpPr>
            <p:nvPr/>
          </p:nvCxnSpPr>
          <p:spPr>
            <a:xfrm>
              <a:off x="9820834" y="3784179"/>
              <a:ext cx="40317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633046B-1266-40CF-A076-324433A5919A}"/>
                </a:ext>
              </a:extLst>
            </p:cNvPr>
            <p:cNvSpPr txBox="1"/>
            <p:nvPr/>
          </p:nvSpPr>
          <p:spPr>
            <a:xfrm>
              <a:off x="9108412" y="5243212"/>
              <a:ext cx="737259" cy="1384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Docker Hub</a:t>
              </a:r>
            </a:p>
          </p:txBody>
        </p:sp>
        <p:sp>
          <p:nvSpPr>
            <p:cNvPr id="109" name="TextBox 108">
              <a:extLst>
                <a:ext uri="{FF2B5EF4-FFF2-40B4-BE49-F238E27FC236}">
                  <a16:creationId xmlns:a16="http://schemas.microsoft.com/office/drawing/2014/main" id="{A4E767E3-427F-44FE-B43F-0DC777FAD5C7}"/>
                </a:ext>
              </a:extLst>
            </p:cNvPr>
            <p:cNvSpPr txBox="1"/>
            <p:nvPr/>
          </p:nvSpPr>
          <p:spPr>
            <a:xfrm>
              <a:off x="9095871" y="3997418"/>
              <a:ext cx="791122" cy="1384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Redis Cache</a:t>
              </a:r>
            </a:p>
          </p:txBody>
        </p:sp>
        <p:sp>
          <p:nvSpPr>
            <p:cNvPr id="110" name="TextBox 109">
              <a:extLst>
                <a:ext uri="{FF2B5EF4-FFF2-40B4-BE49-F238E27FC236}">
                  <a16:creationId xmlns:a16="http://schemas.microsoft.com/office/drawing/2014/main" id="{0B4221B9-7855-4030-A7D8-0E986C56C84F}"/>
                </a:ext>
              </a:extLst>
            </p:cNvPr>
            <p:cNvSpPr txBox="1"/>
            <p:nvPr/>
          </p:nvSpPr>
          <p:spPr>
            <a:xfrm>
              <a:off x="8989782" y="2982624"/>
              <a:ext cx="1003300" cy="2769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Database </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for MySQL</a:t>
              </a:r>
            </a:p>
          </p:txBody>
        </p:sp>
        <p:grpSp>
          <p:nvGrpSpPr>
            <p:cNvPr id="1025" name="Group 1024">
              <a:extLst>
                <a:ext uri="{FF2B5EF4-FFF2-40B4-BE49-F238E27FC236}">
                  <a16:creationId xmlns:a16="http://schemas.microsoft.com/office/drawing/2014/main" id="{E0FD2ED6-7601-4E38-ABAF-AAA7322E9E15}"/>
                </a:ext>
              </a:extLst>
            </p:cNvPr>
            <p:cNvGrpSpPr/>
            <p:nvPr/>
          </p:nvGrpSpPr>
          <p:grpSpPr>
            <a:xfrm>
              <a:off x="6438097" y="2718833"/>
              <a:ext cx="391027" cy="2149655"/>
              <a:chOff x="6438097" y="2718833"/>
              <a:chExt cx="391027" cy="2149655"/>
            </a:xfrm>
          </p:grpSpPr>
          <p:cxnSp>
            <p:nvCxnSpPr>
              <p:cNvPr id="116" name="Straight Connector 115">
                <a:extLst>
                  <a:ext uri="{FF2B5EF4-FFF2-40B4-BE49-F238E27FC236}">
                    <a16:creationId xmlns:a16="http://schemas.microsoft.com/office/drawing/2014/main" id="{8E2E9C83-994F-4D7B-BFA4-43134A3E1CD7}"/>
                  </a:ext>
                </a:extLst>
              </p:cNvPr>
              <p:cNvCxnSpPr>
                <a:cxnSpLocks/>
              </p:cNvCxnSpPr>
              <p:nvPr/>
            </p:nvCxnSpPr>
            <p:spPr>
              <a:xfrm>
                <a:off x="6627159" y="3776489"/>
                <a:ext cx="20196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7" name="Freeform 65">
                <a:extLst>
                  <a:ext uri="{FF2B5EF4-FFF2-40B4-BE49-F238E27FC236}">
                    <a16:creationId xmlns:a16="http://schemas.microsoft.com/office/drawing/2014/main" id="{7D283CFE-147F-4C5B-9ACC-096639A38DC1}"/>
                  </a:ext>
                </a:extLst>
              </p:cNvPr>
              <p:cNvSpPr/>
              <p:nvPr/>
            </p:nvSpPr>
            <p:spPr bwMode="auto">
              <a:xfrm rot="16200000">
                <a:off x="5457800" y="3699130"/>
                <a:ext cx="2149655" cy="189062"/>
              </a:xfrm>
              <a:custGeom>
                <a:avLst/>
                <a:gdLst>
                  <a:gd name="connsiteX0" fmla="*/ 0 w 7231117"/>
                  <a:gd name="connsiteY0" fmla="*/ 0 h 315310"/>
                  <a:gd name="connsiteX1" fmla="*/ 0 w 7231117"/>
                  <a:gd name="connsiteY1" fmla="*/ 315310 h 315310"/>
                  <a:gd name="connsiteX2" fmla="*/ 7231117 w 7231117"/>
                  <a:gd name="connsiteY2" fmla="*/ 315310 h 315310"/>
                  <a:gd name="connsiteX3" fmla="*/ 7231117 w 7231117"/>
                  <a:gd name="connsiteY3" fmla="*/ 10510 h 315310"/>
                </a:gdLst>
                <a:ahLst/>
                <a:cxnLst>
                  <a:cxn ang="0">
                    <a:pos x="connsiteX0" y="connsiteY0"/>
                  </a:cxn>
                  <a:cxn ang="0">
                    <a:pos x="connsiteX1" y="connsiteY1"/>
                  </a:cxn>
                  <a:cxn ang="0">
                    <a:pos x="connsiteX2" y="connsiteY2"/>
                  </a:cxn>
                  <a:cxn ang="0">
                    <a:pos x="connsiteX3" y="connsiteY3"/>
                  </a:cxn>
                </a:cxnLst>
                <a:rect l="l" t="t" r="r" b="b"/>
                <a:pathLst>
                  <a:path w="7231117" h="315310">
                    <a:moveTo>
                      <a:pt x="0" y="0"/>
                    </a:moveTo>
                    <a:lnTo>
                      <a:pt x="0" y="315310"/>
                    </a:lnTo>
                    <a:lnTo>
                      <a:pt x="7231117" y="315310"/>
                    </a:lnTo>
                    <a:lnTo>
                      <a:pt x="7231117" y="1051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v</a:t>
                </a:r>
              </a:p>
            </p:txBody>
          </p:sp>
        </p:grpSp>
        <p:sp>
          <p:nvSpPr>
            <p:cNvPr id="120" name="Freeform 89">
              <a:extLst>
                <a:ext uri="{FF2B5EF4-FFF2-40B4-BE49-F238E27FC236}">
                  <a16:creationId xmlns:a16="http://schemas.microsoft.com/office/drawing/2014/main" id="{6C9F167D-BB2F-4FFC-B762-25F18C8DAC98}"/>
                </a:ext>
              </a:extLst>
            </p:cNvPr>
            <p:cNvSpPr/>
            <p:nvPr/>
          </p:nvSpPr>
          <p:spPr bwMode="auto">
            <a:xfrm>
              <a:off x="8405752" y="2737020"/>
              <a:ext cx="674255" cy="615702"/>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90">
              <a:extLst>
                <a:ext uri="{FF2B5EF4-FFF2-40B4-BE49-F238E27FC236}">
                  <a16:creationId xmlns:a16="http://schemas.microsoft.com/office/drawing/2014/main" id="{AB750FC3-5DE8-481A-844B-1B2B9E37A0BE}"/>
                </a:ext>
              </a:extLst>
            </p:cNvPr>
            <p:cNvSpPr/>
            <p:nvPr/>
          </p:nvSpPr>
          <p:spPr bwMode="auto">
            <a:xfrm flipV="1">
              <a:off x="8405752" y="4311663"/>
              <a:ext cx="674255" cy="556825"/>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22" name="Picture 121">
              <a:extLst>
                <a:ext uri="{FF2B5EF4-FFF2-40B4-BE49-F238E27FC236}">
                  <a16:creationId xmlns:a16="http://schemas.microsoft.com/office/drawing/2014/main" id="{830497DD-CBDF-42BC-8226-D0C32DD1ABF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451"/>
                      </a14:imgEffect>
                      <a14:imgEffect>
                        <a14:saturation sat="227000"/>
                      </a14:imgEffect>
                      <a14:imgEffect>
                        <a14:brightnessContrast bright="5000"/>
                      </a14:imgEffect>
                    </a14:imgLayer>
                  </a14:imgProps>
                </a:ext>
                <a:ext uri="{28A0092B-C50C-407E-A947-70E740481C1C}">
                  <a14:useLocalDpi xmlns:a14="http://schemas.microsoft.com/office/drawing/2010/main" val="0"/>
                </a:ext>
              </a:extLst>
            </a:blip>
            <a:srcRect/>
            <a:stretch/>
          </p:blipFill>
          <p:spPr>
            <a:xfrm>
              <a:off x="9036266" y="4558072"/>
              <a:ext cx="881550" cy="482448"/>
            </a:xfrm>
            <a:prstGeom prst="rect">
              <a:avLst/>
            </a:prstGeom>
          </p:spPr>
        </p:pic>
        <p:pic>
          <p:nvPicPr>
            <p:cNvPr id="156" name="Graphic 155">
              <a:extLst>
                <a:ext uri="{FF2B5EF4-FFF2-40B4-BE49-F238E27FC236}">
                  <a16:creationId xmlns:a16="http://schemas.microsoft.com/office/drawing/2014/main" id="{A15C8741-3AEF-447F-A623-DA999335F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2824" y="2403631"/>
              <a:ext cx="528434" cy="528434"/>
            </a:xfrm>
            <a:prstGeom prst="rect">
              <a:avLst/>
            </a:prstGeom>
          </p:spPr>
        </p:pic>
        <p:pic>
          <p:nvPicPr>
            <p:cNvPr id="163" name="Graphic 162">
              <a:extLst>
                <a:ext uri="{FF2B5EF4-FFF2-40B4-BE49-F238E27FC236}">
                  <a16:creationId xmlns:a16="http://schemas.microsoft.com/office/drawing/2014/main" id="{EC472476-4FC3-4F9C-BDA8-827ACBC71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2725" y="3466641"/>
              <a:ext cx="507559" cy="507559"/>
            </a:xfrm>
            <a:prstGeom prst="rect">
              <a:avLst/>
            </a:prstGeom>
          </p:spPr>
        </p:pic>
        <p:pic>
          <p:nvPicPr>
            <p:cNvPr id="164" name="Graphic 163">
              <a:extLst>
                <a:ext uri="{FF2B5EF4-FFF2-40B4-BE49-F238E27FC236}">
                  <a16:creationId xmlns:a16="http://schemas.microsoft.com/office/drawing/2014/main" id="{7A1A87E8-73E5-46D7-9470-50970B39F7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08656" y="2434869"/>
              <a:ext cx="585216" cy="585216"/>
            </a:xfrm>
            <a:prstGeom prst="rect">
              <a:avLst/>
            </a:prstGeom>
          </p:spPr>
        </p:pic>
        <p:pic>
          <p:nvPicPr>
            <p:cNvPr id="165" name="Graphic 164">
              <a:extLst>
                <a:ext uri="{FF2B5EF4-FFF2-40B4-BE49-F238E27FC236}">
                  <a16:creationId xmlns:a16="http://schemas.microsoft.com/office/drawing/2014/main" id="{9033F5A0-B3B0-4C32-9114-9BDE4154E4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08656" y="3483881"/>
              <a:ext cx="585216" cy="585216"/>
            </a:xfrm>
            <a:prstGeom prst="rect">
              <a:avLst/>
            </a:prstGeom>
          </p:spPr>
        </p:pic>
        <p:pic>
          <p:nvPicPr>
            <p:cNvPr id="166" name="Graphic 165">
              <a:extLst>
                <a:ext uri="{FF2B5EF4-FFF2-40B4-BE49-F238E27FC236}">
                  <a16:creationId xmlns:a16="http://schemas.microsoft.com/office/drawing/2014/main" id="{F2EA697E-7931-4F19-91A2-D51B03E4C0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08656" y="4570494"/>
              <a:ext cx="585216" cy="585216"/>
            </a:xfrm>
            <a:prstGeom prst="rect">
              <a:avLst/>
            </a:prstGeom>
          </p:spPr>
        </p:pic>
        <p:grpSp>
          <p:nvGrpSpPr>
            <p:cNvPr id="33" name="Group 32">
              <a:extLst>
                <a:ext uri="{FF2B5EF4-FFF2-40B4-BE49-F238E27FC236}">
                  <a16:creationId xmlns:a16="http://schemas.microsoft.com/office/drawing/2014/main" id="{13E632EA-B7BE-43A4-BC0C-0825550C51EE}"/>
                </a:ext>
              </a:extLst>
            </p:cNvPr>
            <p:cNvGrpSpPr/>
            <p:nvPr/>
          </p:nvGrpSpPr>
          <p:grpSpPr>
            <a:xfrm>
              <a:off x="6976358" y="3349045"/>
              <a:ext cx="663916" cy="663916"/>
              <a:chOff x="7117716" y="3568615"/>
              <a:chExt cx="663916" cy="663916"/>
            </a:xfrm>
          </p:grpSpPr>
          <p:pic>
            <p:nvPicPr>
              <p:cNvPr id="161" name="Graphic 160">
                <a:extLst>
                  <a:ext uri="{FF2B5EF4-FFF2-40B4-BE49-F238E27FC236}">
                    <a16:creationId xmlns:a16="http://schemas.microsoft.com/office/drawing/2014/main" id="{B5253691-F4B8-48E0-94B2-A455FC7A4E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17716" y="3568615"/>
                <a:ext cx="663916" cy="663916"/>
              </a:xfrm>
              <a:prstGeom prst="rect">
                <a:avLst/>
              </a:prstGeom>
            </p:spPr>
          </p:pic>
          <p:sp>
            <p:nvSpPr>
              <p:cNvPr id="32" name="Freeform: Shape 31">
                <a:extLst>
                  <a:ext uri="{FF2B5EF4-FFF2-40B4-BE49-F238E27FC236}">
                    <a16:creationId xmlns:a16="http://schemas.microsoft.com/office/drawing/2014/main" id="{EB0FBB60-4C48-4309-A541-CA890321A486}"/>
                  </a:ext>
                </a:extLst>
              </p:cNvPr>
              <p:cNvSpPr/>
              <p:nvPr/>
            </p:nvSpPr>
            <p:spPr>
              <a:xfrm>
                <a:off x="7374059" y="3778892"/>
                <a:ext cx="153538" cy="272403"/>
              </a:xfrm>
              <a:custGeom>
                <a:avLst/>
                <a:gdLst>
                  <a:gd name="connsiteX0" fmla="*/ 64697 w 153538"/>
                  <a:gd name="connsiteY0" fmla="*/ 151561 h 272403"/>
                  <a:gd name="connsiteX1" fmla="*/ 3415 w 153538"/>
                  <a:gd name="connsiteY1" fmla="*/ 151561 h 272403"/>
                  <a:gd name="connsiteX2" fmla="*/ 0 w 153538"/>
                  <a:gd name="connsiteY2" fmla="*/ 148470 h 272403"/>
                  <a:gd name="connsiteX3" fmla="*/ 307 w 153538"/>
                  <a:gd name="connsiteY3" fmla="*/ 147189 h 272403"/>
                  <a:gd name="connsiteX4" fmla="*/ 73781 w 153538"/>
                  <a:gd name="connsiteY4" fmla="*/ 1812 h 272403"/>
                  <a:gd name="connsiteX5" fmla="*/ 76957 w 153538"/>
                  <a:gd name="connsiteY5" fmla="*/ 2 h 272403"/>
                  <a:gd name="connsiteX6" fmla="*/ 149441 w 153538"/>
                  <a:gd name="connsiteY6" fmla="*/ 2 h 272403"/>
                  <a:gd name="connsiteX7" fmla="*/ 152856 w 153538"/>
                  <a:gd name="connsiteY7" fmla="*/ 3093 h 272403"/>
                  <a:gd name="connsiteX8" fmla="*/ 152258 w 153538"/>
                  <a:gd name="connsiteY8" fmla="*/ 4801 h 272403"/>
                  <a:gd name="connsiteX9" fmla="*/ 65978 w 153538"/>
                  <a:gd name="connsiteY9" fmla="*/ 118537 h 272403"/>
                  <a:gd name="connsiteX10" fmla="*/ 150124 w 153538"/>
                  <a:gd name="connsiteY10" fmla="*/ 118537 h 272403"/>
                  <a:gd name="connsiteX11" fmla="*/ 153539 w 153538"/>
                  <a:gd name="connsiteY11" fmla="*/ 121628 h 272403"/>
                  <a:gd name="connsiteX12" fmla="*/ 152651 w 153538"/>
                  <a:gd name="connsiteY12" fmla="*/ 123711 h 272403"/>
                  <a:gd name="connsiteX13" fmla="*/ 12823 w 153538"/>
                  <a:gd name="connsiteY13" fmla="*/ 269174 h 272403"/>
                  <a:gd name="connsiteX14" fmla="*/ 6745 w 153538"/>
                  <a:gd name="connsiteY14" fmla="*/ 265946 h 272403"/>
                  <a:gd name="connsiteX15" fmla="*/ 6745 w 153538"/>
                  <a:gd name="connsiteY15" fmla="*/ 265946 h 27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538" h="272403">
                    <a:moveTo>
                      <a:pt x="64697" y="151561"/>
                    </a:moveTo>
                    <a:lnTo>
                      <a:pt x="3415" y="151561"/>
                    </a:lnTo>
                    <a:cubicBezTo>
                      <a:pt x="1626" y="151629"/>
                      <a:pt x="110" y="150257"/>
                      <a:pt x="0" y="148470"/>
                    </a:cubicBezTo>
                    <a:cubicBezTo>
                      <a:pt x="1" y="148025"/>
                      <a:pt x="106" y="147586"/>
                      <a:pt x="307" y="147189"/>
                    </a:cubicBezTo>
                    <a:lnTo>
                      <a:pt x="73781" y="1812"/>
                    </a:lnTo>
                    <a:cubicBezTo>
                      <a:pt x="74419" y="663"/>
                      <a:pt x="75644" y="-35"/>
                      <a:pt x="76957" y="2"/>
                    </a:cubicBezTo>
                    <a:lnTo>
                      <a:pt x="149441" y="2"/>
                    </a:lnTo>
                    <a:cubicBezTo>
                      <a:pt x="151230" y="-66"/>
                      <a:pt x="152747" y="1306"/>
                      <a:pt x="152856" y="3093"/>
                    </a:cubicBezTo>
                    <a:cubicBezTo>
                      <a:pt x="152849" y="3712"/>
                      <a:pt x="152639" y="4313"/>
                      <a:pt x="152258" y="4801"/>
                    </a:cubicBezTo>
                    <a:lnTo>
                      <a:pt x="65978" y="118537"/>
                    </a:lnTo>
                    <a:lnTo>
                      <a:pt x="150124" y="118537"/>
                    </a:lnTo>
                    <a:cubicBezTo>
                      <a:pt x="151913" y="118469"/>
                      <a:pt x="153430" y="119841"/>
                      <a:pt x="153539" y="121628"/>
                    </a:cubicBezTo>
                    <a:cubicBezTo>
                      <a:pt x="153525" y="122412"/>
                      <a:pt x="153208" y="123159"/>
                      <a:pt x="152651" y="123711"/>
                    </a:cubicBezTo>
                    <a:lnTo>
                      <a:pt x="12823" y="269174"/>
                    </a:lnTo>
                    <a:cubicBezTo>
                      <a:pt x="11509" y="269959"/>
                      <a:pt x="2169" y="277711"/>
                      <a:pt x="6745" y="265946"/>
                    </a:cubicBezTo>
                    <a:lnTo>
                      <a:pt x="6745" y="265946"/>
                    </a:lnTo>
                    <a:close/>
                  </a:path>
                </a:pathLst>
              </a:custGeom>
              <a:solidFill>
                <a:srgbClr val="FEA11B"/>
              </a:solidFill>
              <a:ln w="16933"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1CEBC75-CE8B-476F-8758-0C8D44C26B8A}"/>
                </a:ext>
              </a:extLst>
            </p:cNvPr>
            <p:cNvGrpSpPr/>
            <p:nvPr/>
          </p:nvGrpSpPr>
          <p:grpSpPr>
            <a:xfrm>
              <a:off x="9196729" y="3436073"/>
              <a:ext cx="560624" cy="443653"/>
              <a:chOff x="9098368" y="3731084"/>
              <a:chExt cx="560624" cy="443653"/>
            </a:xfrm>
          </p:grpSpPr>
          <p:pic>
            <p:nvPicPr>
              <p:cNvPr id="171" name="Picture 170">
                <a:extLst>
                  <a:ext uri="{FF2B5EF4-FFF2-40B4-BE49-F238E27FC236}">
                    <a16:creationId xmlns:a16="http://schemas.microsoft.com/office/drawing/2014/main" id="{4DDC7EC8-F63F-45A9-AB62-850ACFBC6891}"/>
                  </a:ext>
                </a:extLst>
              </p:cNvPr>
              <p:cNvPicPr>
                <a:picLocks noChangeAspect="1"/>
              </p:cNvPicPr>
              <p:nvPr/>
            </p:nvPicPr>
            <p:blipFill rotWithShape="1">
              <a:blip r:embed="rId15"/>
              <a:srcRect l="45553" t="40088"/>
              <a:stretch/>
            </p:blipFill>
            <p:spPr>
              <a:xfrm>
                <a:off x="9098368" y="3731084"/>
                <a:ext cx="403180" cy="443653"/>
              </a:xfrm>
              <a:prstGeom prst="rect">
                <a:avLst/>
              </a:prstGeom>
            </p:spPr>
          </p:pic>
          <p:pic>
            <p:nvPicPr>
              <p:cNvPr id="172" name="Picture 171">
                <a:extLst>
                  <a:ext uri="{FF2B5EF4-FFF2-40B4-BE49-F238E27FC236}">
                    <a16:creationId xmlns:a16="http://schemas.microsoft.com/office/drawing/2014/main" id="{9BCA206E-BC69-4D6C-ACD7-1D8E12F2CF39}"/>
                  </a:ext>
                </a:extLst>
              </p:cNvPr>
              <p:cNvPicPr>
                <a:picLocks noChangeAspect="1"/>
              </p:cNvPicPr>
              <p:nvPr/>
            </p:nvPicPr>
            <p:blipFill rotWithShape="1">
              <a:blip r:embed="rId15"/>
              <a:srcRect l="45553" t="40088"/>
              <a:stretch/>
            </p:blipFill>
            <p:spPr>
              <a:xfrm>
                <a:off x="9393071" y="3882122"/>
                <a:ext cx="265921" cy="292615"/>
              </a:xfrm>
              <a:prstGeom prst="rect">
                <a:avLst/>
              </a:prstGeom>
            </p:spPr>
          </p:pic>
        </p:grpSp>
        <p:grpSp>
          <p:nvGrpSpPr>
            <p:cNvPr id="52" name="Group 51">
              <a:extLst>
                <a:ext uri="{FF2B5EF4-FFF2-40B4-BE49-F238E27FC236}">
                  <a16:creationId xmlns:a16="http://schemas.microsoft.com/office/drawing/2014/main" id="{84F40D22-80DA-452D-9AA4-C9DD71F8342B}"/>
                </a:ext>
              </a:extLst>
            </p:cNvPr>
            <p:cNvGrpSpPr/>
            <p:nvPr/>
          </p:nvGrpSpPr>
          <p:grpSpPr>
            <a:xfrm>
              <a:off x="10272254" y="3337777"/>
              <a:ext cx="748666" cy="585216"/>
              <a:chOff x="10287494" y="3632788"/>
              <a:chExt cx="748666" cy="585216"/>
            </a:xfrm>
          </p:grpSpPr>
          <p:pic>
            <p:nvPicPr>
              <p:cNvPr id="174" name="Graphic 173">
                <a:extLst>
                  <a:ext uri="{FF2B5EF4-FFF2-40B4-BE49-F238E27FC236}">
                    <a16:creationId xmlns:a16="http://schemas.microsoft.com/office/drawing/2014/main" id="{EF7D9CDE-5046-44E1-868E-3F306A7A7B9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7494" y="3632788"/>
                <a:ext cx="585216" cy="585216"/>
              </a:xfrm>
              <a:prstGeom prst="rect">
                <a:avLst/>
              </a:prstGeom>
            </p:spPr>
          </p:pic>
          <p:pic>
            <p:nvPicPr>
              <p:cNvPr id="173" name="Graphic 172">
                <a:extLst>
                  <a:ext uri="{FF2B5EF4-FFF2-40B4-BE49-F238E27FC236}">
                    <a16:creationId xmlns:a16="http://schemas.microsoft.com/office/drawing/2014/main" id="{9AE15A1A-774A-42F8-AC0F-CB27FEB13F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49383" y="3787960"/>
                <a:ext cx="386777" cy="386777"/>
              </a:xfrm>
              <a:prstGeom prst="rect">
                <a:avLst/>
              </a:prstGeom>
            </p:spPr>
          </p:pic>
        </p:grpSp>
        <p:sp>
          <p:nvSpPr>
            <p:cNvPr id="175" name="Freeform: Shape 174">
              <a:extLst>
                <a:ext uri="{FF2B5EF4-FFF2-40B4-BE49-F238E27FC236}">
                  <a16:creationId xmlns:a16="http://schemas.microsoft.com/office/drawing/2014/main" id="{7F9DD5B0-8537-4718-A3AD-A93151EFCED0}"/>
                </a:ext>
              </a:extLst>
            </p:cNvPr>
            <p:cNvSpPr/>
            <p:nvPr/>
          </p:nvSpPr>
          <p:spPr>
            <a:xfrm>
              <a:off x="9586007" y="3698395"/>
              <a:ext cx="76769" cy="136201"/>
            </a:xfrm>
            <a:custGeom>
              <a:avLst/>
              <a:gdLst>
                <a:gd name="connsiteX0" fmla="*/ 64697 w 153538"/>
                <a:gd name="connsiteY0" fmla="*/ 151561 h 272403"/>
                <a:gd name="connsiteX1" fmla="*/ 3415 w 153538"/>
                <a:gd name="connsiteY1" fmla="*/ 151561 h 272403"/>
                <a:gd name="connsiteX2" fmla="*/ 0 w 153538"/>
                <a:gd name="connsiteY2" fmla="*/ 148470 h 272403"/>
                <a:gd name="connsiteX3" fmla="*/ 307 w 153538"/>
                <a:gd name="connsiteY3" fmla="*/ 147189 h 272403"/>
                <a:gd name="connsiteX4" fmla="*/ 73781 w 153538"/>
                <a:gd name="connsiteY4" fmla="*/ 1812 h 272403"/>
                <a:gd name="connsiteX5" fmla="*/ 76957 w 153538"/>
                <a:gd name="connsiteY5" fmla="*/ 2 h 272403"/>
                <a:gd name="connsiteX6" fmla="*/ 149441 w 153538"/>
                <a:gd name="connsiteY6" fmla="*/ 2 h 272403"/>
                <a:gd name="connsiteX7" fmla="*/ 152856 w 153538"/>
                <a:gd name="connsiteY7" fmla="*/ 3093 h 272403"/>
                <a:gd name="connsiteX8" fmla="*/ 152258 w 153538"/>
                <a:gd name="connsiteY8" fmla="*/ 4801 h 272403"/>
                <a:gd name="connsiteX9" fmla="*/ 65978 w 153538"/>
                <a:gd name="connsiteY9" fmla="*/ 118537 h 272403"/>
                <a:gd name="connsiteX10" fmla="*/ 150124 w 153538"/>
                <a:gd name="connsiteY10" fmla="*/ 118537 h 272403"/>
                <a:gd name="connsiteX11" fmla="*/ 153539 w 153538"/>
                <a:gd name="connsiteY11" fmla="*/ 121628 h 272403"/>
                <a:gd name="connsiteX12" fmla="*/ 152651 w 153538"/>
                <a:gd name="connsiteY12" fmla="*/ 123711 h 272403"/>
                <a:gd name="connsiteX13" fmla="*/ 12823 w 153538"/>
                <a:gd name="connsiteY13" fmla="*/ 269174 h 272403"/>
                <a:gd name="connsiteX14" fmla="*/ 6745 w 153538"/>
                <a:gd name="connsiteY14" fmla="*/ 265946 h 272403"/>
                <a:gd name="connsiteX15" fmla="*/ 6745 w 153538"/>
                <a:gd name="connsiteY15" fmla="*/ 265946 h 27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538" h="272403">
                  <a:moveTo>
                    <a:pt x="64697" y="151561"/>
                  </a:moveTo>
                  <a:lnTo>
                    <a:pt x="3415" y="151561"/>
                  </a:lnTo>
                  <a:cubicBezTo>
                    <a:pt x="1626" y="151629"/>
                    <a:pt x="110" y="150257"/>
                    <a:pt x="0" y="148470"/>
                  </a:cubicBezTo>
                  <a:cubicBezTo>
                    <a:pt x="1" y="148025"/>
                    <a:pt x="106" y="147586"/>
                    <a:pt x="307" y="147189"/>
                  </a:cubicBezTo>
                  <a:lnTo>
                    <a:pt x="73781" y="1812"/>
                  </a:lnTo>
                  <a:cubicBezTo>
                    <a:pt x="74419" y="663"/>
                    <a:pt x="75644" y="-35"/>
                    <a:pt x="76957" y="2"/>
                  </a:cubicBezTo>
                  <a:lnTo>
                    <a:pt x="149441" y="2"/>
                  </a:lnTo>
                  <a:cubicBezTo>
                    <a:pt x="151230" y="-66"/>
                    <a:pt x="152747" y="1306"/>
                    <a:pt x="152856" y="3093"/>
                  </a:cubicBezTo>
                  <a:cubicBezTo>
                    <a:pt x="152849" y="3712"/>
                    <a:pt x="152639" y="4313"/>
                    <a:pt x="152258" y="4801"/>
                  </a:cubicBezTo>
                  <a:lnTo>
                    <a:pt x="65978" y="118537"/>
                  </a:lnTo>
                  <a:lnTo>
                    <a:pt x="150124" y="118537"/>
                  </a:lnTo>
                  <a:cubicBezTo>
                    <a:pt x="151913" y="118469"/>
                    <a:pt x="153430" y="119841"/>
                    <a:pt x="153539" y="121628"/>
                  </a:cubicBezTo>
                  <a:cubicBezTo>
                    <a:pt x="153525" y="122412"/>
                    <a:pt x="153208" y="123159"/>
                    <a:pt x="152651" y="123711"/>
                  </a:cubicBezTo>
                  <a:lnTo>
                    <a:pt x="12823" y="269174"/>
                  </a:lnTo>
                  <a:cubicBezTo>
                    <a:pt x="11509" y="269959"/>
                    <a:pt x="2169" y="277711"/>
                    <a:pt x="6745" y="265946"/>
                  </a:cubicBezTo>
                  <a:lnTo>
                    <a:pt x="6745" y="265946"/>
                  </a:lnTo>
                  <a:close/>
                </a:path>
              </a:pathLst>
            </a:custGeom>
            <a:solidFill>
              <a:srgbClr val="FEA11B"/>
            </a:solidFill>
            <a:ln w="16933" cap="flat">
              <a:noFill/>
              <a:prstDash val="solid"/>
              <a:miter/>
            </a:ln>
          </p:spPr>
          <p:txBody>
            <a:bodyPr rtlCol="0" anchor="ctr"/>
            <a:lstStyle/>
            <a:p>
              <a:endParaRPr lang="en-US"/>
            </a:p>
          </p:txBody>
        </p:sp>
      </p:grpSp>
      <p:pic>
        <p:nvPicPr>
          <p:cNvPr id="168" name="Picture 2" descr="The Nobel prize logo">
            <a:extLst>
              <a:ext uri="{FF2B5EF4-FFF2-40B4-BE49-F238E27FC236}">
                <a16:creationId xmlns:a16="http://schemas.microsoft.com/office/drawing/2014/main" id="{625F6FE0-FF29-46D6-9262-1E0C43C7B5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9711" y="5643112"/>
            <a:ext cx="734208" cy="73420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EFC9217D-6BAA-4B34-B0B6-79B5028A3FDE}"/>
              </a:ext>
              <a:ext uri="{C183D7F6-B498-43B3-948B-1728B52AA6E4}">
                <adec:decorative xmlns:adec="http://schemas.microsoft.com/office/drawing/2017/decorative" val="1"/>
              </a:ext>
            </a:extLst>
          </p:cNvPr>
          <p:cNvCxnSpPr/>
          <p:nvPr/>
        </p:nvCxnSpPr>
        <p:spPr>
          <a:xfrm>
            <a:off x="1949955" y="5718379"/>
            <a:ext cx="0" cy="58367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E5F15A-64DB-4542-AB80-F35926C2DC52}"/>
              </a:ext>
            </a:extLst>
          </p:cNvPr>
          <p:cNvSpPr/>
          <p:nvPr/>
        </p:nvSpPr>
        <p:spPr>
          <a:xfrm>
            <a:off x="2146323" y="5748605"/>
            <a:ext cx="9222015"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177D7"/>
                </a:solidFill>
                <a:effectLst/>
                <a:uLnTx/>
                <a:uFillTx/>
                <a:latin typeface="+mj-lt"/>
                <a:ea typeface="Segoe UI Semilight" charset="0"/>
                <a:cs typeface="Segoe UI Semilight" charset="0"/>
              </a:rPr>
              <a:t>Azure Database for MySQL provides a fully managed service to store vast content as part of the Nobel Prize’s WordPress site</a:t>
            </a:r>
          </a:p>
        </p:txBody>
      </p:sp>
    </p:spTree>
    <p:extLst>
      <p:ext uri="{BB962C8B-B14F-4D97-AF65-F5344CB8AC3E}">
        <p14:creationId xmlns:p14="http://schemas.microsoft.com/office/powerpoint/2010/main" val="175821632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632932-EC66-4DE9-9AEB-4B3F21D1E7EB}"/>
              </a:ext>
            </a:extLst>
          </p:cNvPr>
          <p:cNvSpPr>
            <a:spLocks noGrp="1"/>
          </p:cNvSpPr>
          <p:nvPr>
            <p:ph type="title"/>
          </p:nvPr>
        </p:nvSpPr>
        <p:spPr>
          <a:xfrm>
            <a:off x="591003" y="621142"/>
            <a:ext cx="11018520" cy="984885"/>
          </a:xfrm>
        </p:spPr>
        <p:txBody>
          <a:bodyPr/>
          <a:lstStyle/>
          <a:p>
            <a:r>
              <a:rPr lang="en-US" dirty="0"/>
              <a:t>Build custom microservices in the cloud with Azure Kubernetes Service</a:t>
            </a:r>
          </a:p>
        </p:txBody>
      </p:sp>
      <p:pic>
        <p:nvPicPr>
          <p:cNvPr id="115" name="Graphic 114">
            <a:extLst>
              <a:ext uri="{FF2B5EF4-FFF2-40B4-BE49-F238E27FC236}">
                <a16:creationId xmlns:a16="http://schemas.microsoft.com/office/drawing/2014/main" id="{04C82C43-C426-1146-975F-FEFCDA7BA34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608" y="232790"/>
            <a:ext cx="327027" cy="327027"/>
          </a:xfrm>
          <a:prstGeom prst="rect">
            <a:avLst/>
          </a:prstGeom>
        </p:spPr>
      </p:pic>
      <p:sp>
        <p:nvSpPr>
          <p:cNvPr id="114" name="Text Placeholder 32">
            <a:extLst>
              <a:ext uri="{FF2B5EF4-FFF2-40B4-BE49-F238E27FC236}">
                <a16:creationId xmlns:a16="http://schemas.microsoft.com/office/drawing/2014/main" id="{E02103F5-0FCF-A341-B75C-9EC0479DB56B}"/>
              </a:ext>
            </a:extLst>
          </p:cNvPr>
          <p:cNvSpPr txBox="1">
            <a:spLocks/>
          </p:cNvSpPr>
          <p:nvPr/>
        </p:nvSpPr>
        <p:spPr>
          <a:xfrm>
            <a:off x="1095429" y="270144"/>
            <a:ext cx="3904742" cy="252321"/>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1600" spc="-20">
                <a:solidFill>
                  <a:srgbClr val="0078D4"/>
                </a:solidFill>
                <a:latin typeface="Segoe UI Semibold"/>
              </a:rPr>
              <a:t>Cloud-native apps </a:t>
            </a:r>
          </a:p>
        </p:txBody>
      </p:sp>
      <p:sp>
        <p:nvSpPr>
          <p:cNvPr id="6" name="Text Placeholder 5">
            <a:extLst>
              <a:ext uri="{FF2B5EF4-FFF2-40B4-BE49-F238E27FC236}">
                <a16:creationId xmlns:a16="http://schemas.microsoft.com/office/drawing/2014/main" id="{3871F2CD-B3DA-47A2-8EDF-5E843063AD39}"/>
              </a:ext>
            </a:extLst>
          </p:cNvPr>
          <p:cNvSpPr>
            <a:spLocks noGrp="1"/>
          </p:cNvSpPr>
          <p:nvPr>
            <p:ph type="body" sz="quarter" idx="10"/>
          </p:nvPr>
        </p:nvSpPr>
        <p:spPr>
          <a:xfrm>
            <a:off x="589056" y="2053671"/>
            <a:ext cx="4058913" cy="2222468"/>
          </a:xfrm>
        </p:spPr>
        <p:txBody>
          <a:bodyPr/>
          <a:lstStyle/>
          <a:p>
            <a:pPr marL="174625" lvl="0" indent="-174625" defTabSz="932472" fontAlgn="base">
              <a:spcBef>
                <a:spcPct val="0"/>
              </a:spcBef>
              <a:spcAft>
                <a:spcPts val="600"/>
              </a:spcAft>
              <a:buClr>
                <a:schemeClr val="accent1"/>
              </a:buClr>
              <a:buFont typeface="Arial" panose="020B0604020202020204" pitchFamily="34" charset="0"/>
              <a:buChar char="•"/>
            </a:pPr>
            <a:r>
              <a:rPr lang="en-US" sz="1600" dirty="0">
                <a:solidFill>
                  <a:schemeClr val="tx1"/>
                </a:solidFill>
                <a:cs typeface="+mn-cs"/>
              </a:rPr>
              <a:t>Quickly provision databases with microservices architectures and flexibly scale compute and storage independently without extra configuration</a:t>
            </a:r>
          </a:p>
          <a:p>
            <a:pPr marL="174625" lvl="0" indent="-174625" defTabSz="932472" fontAlgn="base">
              <a:spcBef>
                <a:spcPct val="0"/>
              </a:spcBef>
              <a:spcAft>
                <a:spcPts val="600"/>
              </a:spcAft>
              <a:buClr>
                <a:schemeClr val="accent1"/>
              </a:buClr>
              <a:buFont typeface="Arial" panose="020B0604020202020204" pitchFamily="34" charset="0"/>
              <a:buChar char="•"/>
            </a:pPr>
            <a:r>
              <a:rPr lang="en-US" sz="1600" dirty="0">
                <a:solidFill>
                  <a:schemeClr val="tx1"/>
                </a:solidFill>
                <a:cs typeface="+mn-cs"/>
              </a:rPr>
              <a:t>Easily integrate with Azure Kubernetes Service and other managed services to simplify deployment and improve monitoring </a:t>
            </a:r>
          </a:p>
        </p:txBody>
      </p:sp>
      <p:sp>
        <p:nvSpPr>
          <p:cNvPr id="33" name="Text Placeholder 32">
            <a:extLst>
              <a:ext uri="{FF2B5EF4-FFF2-40B4-BE49-F238E27FC236}">
                <a16:creationId xmlns:a16="http://schemas.microsoft.com/office/drawing/2014/main" id="{2B56EA4B-CEA8-480A-BEF3-AC5FD6D35B09}"/>
              </a:ext>
            </a:extLst>
          </p:cNvPr>
          <p:cNvSpPr>
            <a:spLocks noGrp="1"/>
          </p:cNvSpPr>
          <p:nvPr>
            <p:ph type="body" sz="quarter" idx="12"/>
          </p:nvPr>
        </p:nvSpPr>
        <p:spPr>
          <a:xfrm>
            <a:off x="5949083" y="1607988"/>
            <a:ext cx="4422986" cy="492443"/>
          </a:xfrm>
        </p:spPr>
        <p:txBody>
          <a:bodyPr/>
          <a:lstStyle/>
          <a:p>
            <a:pPr algn="ctr"/>
            <a:r>
              <a:rPr lang="en-US" sz="1600" dirty="0"/>
              <a:t>Microservice architecture with Azure Database </a:t>
            </a:r>
            <a:br>
              <a:rPr lang="en-US" sz="1600" dirty="0"/>
            </a:br>
            <a:r>
              <a:rPr lang="en-US" sz="1600" dirty="0"/>
              <a:t>for MySQL and Azure Kubernetes Service</a:t>
            </a:r>
          </a:p>
        </p:txBody>
      </p:sp>
      <p:grpSp>
        <p:nvGrpSpPr>
          <p:cNvPr id="2" name="Group 1" descr="Custom microservices architecture using Azure services">
            <a:extLst>
              <a:ext uri="{FF2B5EF4-FFF2-40B4-BE49-F238E27FC236}">
                <a16:creationId xmlns:a16="http://schemas.microsoft.com/office/drawing/2014/main" id="{EDE021AD-2649-5B40-B929-E32A75E0770E}"/>
              </a:ext>
            </a:extLst>
          </p:cNvPr>
          <p:cNvGrpSpPr/>
          <p:nvPr/>
        </p:nvGrpSpPr>
        <p:grpSpPr>
          <a:xfrm>
            <a:off x="5772206" y="2473496"/>
            <a:ext cx="4776740" cy="2961870"/>
            <a:chOff x="5732720" y="2473496"/>
            <a:chExt cx="4776740" cy="2961870"/>
          </a:xfrm>
        </p:grpSpPr>
        <p:sp>
          <p:nvSpPr>
            <p:cNvPr id="4" name="TextBox 3">
              <a:extLst>
                <a:ext uri="{FF2B5EF4-FFF2-40B4-BE49-F238E27FC236}">
                  <a16:creationId xmlns:a16="http://schemas.microsoft.com/office/drawing/2014/main" id="{09FBBF4D-0B78-4F9D-AD62-8EFDCB555B3E}"/>
                </a:ext>
              </a:extLst>
            </p:cNvPr>
            <p:cNvSpPr txBox="1"/>
            <p:nvPr/>
          </p:nvSpPr>
          <p:spPr>
            <a:xfrm>
              <a:off x="5770820" y="5127589"/>
              <a:ext cx="44484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Users </a:t>
              </a:r>
            </a:p>
          </p:txBody>
        </p:sp>
        <p:cxnSp>
          <p:nvCxnSpPr>
            <p:cNvPr id="7" name="Straight Arrow Connector 6">
              <a:extLst>
                <a:ext uri="{FF2B5EF4-FFF2-40B4-BE49-F238E27FC236}">
                  <a16:creationId xmlns:a16="http://schemas.microsoft.com/office/drawing/2014/main" id="{73E9DD4A-9707-4C58-ADD9-8967DF8545D6}"/>
                </a:ext>
              </a:extLst>
            </p:cNvPr>
            <p:cNvCxnSpPr>
              <a:cxnSpLocks/>
            </p:cNvCxnSpPr>
            <p:nvPr/>
          </p:nvCxnSpPr>
          <p:spPr>
            <a:xfrm>
              <a:off x="6485082" y="3746354"/>
              <a:ext cx="58492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D1110F-043F-4774-AA8C-90CF8FB62896}"/>
                </a:ext>
              </a:extLst>
            </p:cNvPr>
            <p:cNvCxnSpPr>
              <a:cxnSpLocks/>
            </p:cNvCxnSpPr>
            <p:nvPr/>
          </p:nvCxnSpPr>
          <p:spPr>
            <a:xfrm flipH="1">
              <a:off x="6485090" y="3866174"/>
              <a:ext cx="55945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CB1C70-9A2E-4C00-A66E-3FD684914DC0}"/>
                </a:ext>
              </a:extLst>
            </p:cNvPr>
            <p:cNvSpPr txBox="1"/>
            <p:nvPr/>
          </p:nvSpPr>
          <p:spPr>
            <a:xfrm>
              <a:off x="6930378" y="4099428"/>
              <a:ext cx="1062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C1A9F3C7-44C0-4595-BDA0-1FF50103591B}"/>
                </a:ext>
              </a:extLst>
            </p:cNvPr>
            <p:cNvSpPr txBox="1"/>
            <p:nvPr/>
          </p:nvSpPr>
          <p:spPr>
            <a:xfrm>
              <a:off x="8584585" y="4119306"/>
              <a:ext cx="668616"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Kubernetes Service </a:t>
              </a:r>
            </a:p>
          </p:txBody>
        </p:sp>
        <p:sp>
          <p:nvSpPr>
            <p:cNvPr id="55" name="TextBox 54">
              <a:extLst>
                <a:ext uri="{FF2B5EF4-FFF2-40B4-BE49-F238E27FC236}">
                  <a16:creationId xmlns:a16="http://schemas.microsoft.com/office/drawing/2014/main" id="{AE11E1D8-2FC0-46ED-AFF2-69766A239400}"/>
                </a:ext>
              </a:extLst>
            </p:cNvPr>
            <p:cNvSpPr txBox="1"/>
            <p:nvPr/>
          </p:nvSpPr>
          <p:spPr>
            <a:xfrm>
              <a:off x="9444241" y="5127589"/>
              <a:ext cx="1062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Blob </a:t>
              </a:r>
              <a:b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Storage</a:t>
              </a:r>
            </a:p>
          </p:txBody>
        </p:sp>
        <p:sp>
          <p:nvSpPr>
            <p:cNvPr id="69" name="TextBox 68">
              <a:extLst>
                <a:ext uri="{FF2B5EF4-FFF2-40B4-BE49-F238E27FC236}">
                  <a16:creationId xmlns:a16="http://schemas.microsoft.com/office/drawing/2014/main" id="{47AEB836-2380-4F24-A454-9D936E707A19}"/>
                </a:ext>
              </a:extLst>
            </p:cNvPr>
            <p:cNvSpPr txBox="1"/>
            <p:nvPr/>
          </p:nvSpPr>
          <p:spPr>
            <a:xfrm>
              <a:off x="9447014" y="2982448"/>
              <a:ext cx="1062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a:t>
              </a:r>
              <a:b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MySQL</a:t>
              </a:r>
            </a:p>
          </p:txBody>
        </p:sp>
        <p:grpSp>
          <p:nvGrpSpPr>
            <p:cNvPr id="9" name="Group 8">
              <a:extLst>
                <a:ext uri="{FF2B5EF4-FFF2-40B4-BE49-F238E27FC236}">
                  <a16:creationId xmlns:a16="http://schemas.microsoft.com/office/drawing/2014/main" id="{76675308-95C2-144B-84C6-59E2832E99E6}"/>
                </a:ext>
              </a:extLst>
            </p:cNvPr>
            <p:cNvGrpSpPr/>
            <p:nvPr/>
          </p:nvGrpSpPr>
          <p:grpSpPr>
            <a:xfrm>
              <a:off x="9641398" y="3337509"/>
              <a:ext cx="341542" cy="1313878"/>
              <a:chOff x="10053034" y="3166245"/>
              <a:chExt cx="341542" cy="1322397"/>
            </a:xfrm>
          </p:grpSpPr>
          <p:cxnSp>
            <p:nvCxnSpPr>
              <p:cNvPr id="5" name="Straight Arrow Connector 4">
                <a:extLst>
                  <a:ext uri="{FF2B5EF4-FFF2-40B4-BE49-F238E27FC236}">
                    <a16:creationId xmlns:a16="http://schemas.microsoft.com/office/drawing/2014/main" id="{C5759A7D-4EBB-A04B-ACEF-6B7E8EAD6A2A}"/>
                  </a:ext>
                </a:extLst>
              </p:cNvPr>
              <p:cNvCxnSpPr>
                <a:cxnSpLocks/>
              </p:cNvCxnSpPr>
              <p:nvPr/>
            </p:nvCxnSpPr>
            <p:spPr>
              <a:xfrm>
                <a:off x="10394576" y="3166245"/>
                <a:ext cx="0" cy="1322397"/>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E508A9-620A-7349-A56F-5CAAC4FA6E37}"/>
                  </a:ext>
                </a:extLst>
              </p:cNvPr>
              <p:cNvCxnSpPr/>
              <p:nvPr/>
            </p:nvCxnSpPr>
            <p:spPr>
              <a:xfrm flipH="1">
                <a:off x="10053034" y="3629543"/>
                <a:ext cx="34154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2" name="Freeform 101">
              <a:extLst>
                <a:ext uri="{FF2B5EF4-FFF2-40B4-BE49-F238E27FC236}">
                  <a16:creationId xmlns:a16="http://schemas.microsoft.com/office/drawing/2014/main" id="{ABCE8F24-6349-B045-AE8E-34EE1A945A6F}"/>
                </a:ext>
              </a:extLst>
            </p:cNvPr>
            <p:cNvSpPr/>
            <p:nvPr/>
          </p:nvSpPr>
          <p:spPr bwMode="auto">
            <a:xfrm rot="5400000">
              <a:off x="8755596" y="2940607"/>
              <a:ext cx="428969" cy="541162"/>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Freeform 102">
              <a:extLst>
                <a:ext uri="{FF2B5EF4-FFF2-40B4-BE49-F238E27FC236}">
                  <a16:creationId xmlns:a16="http://schemas.microsoft.com/office/drawing/2014/main" id="{6F7099AE-8901-3744-B79A-0783BEFE58D3}"/>
                </a:ext>
              </a:extLst>
            </p:cNvPr>
            <p:cNvSpPr/>
            <p:nvPr/>
          </p:nvSpPr>
          <p:spPr bwMode="auto">
            <a:xfrm rot="10800000">
              <a:off x="8699497" y="4532350"/>
              <a:ext cx="570550" cy="333517"/>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Freeform 103">
              <a:extLst>
                <a:ext uri="{FF2B5EF4-FFF2-40B4-BE49-F238E27FC236}">
                  <a16:creationId xmlns:a16="http://schemas.microsoft.com/office/drawing/2014/main" id="{8702ED24-9992-5747-957A-DEA68AE7B3BF}"/>
                </a:ext>
              </a:extLst>
            </p:cNvPr>
            <p:cNvSpPr/>
            <p:nvPr/>
          </p:nvSpPr>
          <p:spPr bwMode="auto">
            <a:xfrm rot="16200000">
              <a:off x="7475709" y="4390002"/>
              <a:ext cx="428969" cy="522769"/>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Freeform 104">
              <a:extLst>
                <a:ext uri="{FF2B5EF4-FFF2-40B4-BE49-F238E27FC236}">
                  <a16:creationId xmlns:a16="http://schemas.microsoft.com/office/drawing/2014/main" id="{B2C21CCE-B52E-3648-ACDD-BCFD4FE02B9F}"/>
                </a:ext>
              </a:extLst>
            </p:cNvPr>
            <p:cNvSpPr/>
            <p:nvPr/>
          </p:nvSpPr>
          <p:spPr bwMode="auto">
            <a:xfrm>
              <a:off x="7423165" y="2998605"/>
              <a:ext cx="528412" cy="428968"/>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BD19057C-8F47-4D06-A636-FF096FD1419A}"/>
                </a:ext>
              </a:extLst>
            </p:cNvPr>
            <p:cNvSpPr txBox="1"/>
            <p:nvPr/>
          </p:nvSpPr>
          <p:spPr>
            <a:xfrm>
              <a:off x="9240810" y="4257806"/>
              <a:ext cx="59833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Docker</a:t>
              </a:r>
            </a:p>
          </p:txBody>
        </p:sp>
        <p:grpSp>
          <p:nvGrpSpPr>
            <p:cNvPr id="12" name="Group 11">
              <a:extLst>
                <a:ext uri="{FF2B5EF4-FFF2-40B4-BE49-F238E27FC236}">
                  <a16:creationId xmlns:a16="http://schemas.microsoft.com/office/drawing/2014/main" id="{3A673BF1-FE83-476F-B8C7-F560BCDDB941}"/>
                </a:ext>
              </a:extLst>
            </p:cNvPr>
            <p:cNvGrpSpPr/>
            <p:nvPr/>
          </p:nvGrpSpPr>
          <p:grpSpPr>
            <a:xfrm>
              <a:off x="7815265" y="2723209"/>
              <a:ext cx="1062446" cy="944741"/>
              <a:chOff x="7810593" y="2723209"/>
              <a:chExt cx="1062446" cy="944741"/>
            </a:xfrm>
          </p:grpSpPr>
          <p:sp>
            <p:nvSpPr>
              <p:cNvPr id="22" name="TextBox 21">
                <a:extLst>
                  <a:ext uri="{FF2B5EF4-FFF2-40B4-BE49-F238E27FC236}">
                    <a16:creationId xmlns:a16="http://schemas.microsoft.com/office/drawing/2014/main" id="{C6A5EEF6-187E-4828-B3C4-67C5569A1AE5}"/>
                  </a:ext>
                </a:extLst>
              </p:cNvPr>
              <p:cNvSpPr txBox="1"/>
              <p:nvPr/>
            </p:nvSpPr>
            <p:spPr>
              <a:xfrm>
                <a:off x="7810593" y="3360173"/>
                <a:ext cx="1062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API Management</a:t>
                </a:r>
              </a:p>
            </p:txBody>
          </p:sp>
          <p:pic>
            <p:nvPicPr>
              <p:cNvPr id="113" name="Graphic 112">
                <a:extLst>
                  <a:ext uri="{FF2B5EF4-FFF2-40B4-BE49-F238E27FC236}">
                    <a16:creationId xmlns:a16="http://schemas.microsoft.com/office/drawing/2014/main" id="{E02988A1-4CEF-4E24-AC1A-BB10298CDB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5781" y="2723209"/>
                <a:ext cx="514132" cy="514132"/>
              </a:xfrm>
              <a:prstGeom prst="rect">
                <a:avLst/>
              </a:prstGeom>
            </p:spPr>
          </p:pic>
        </p:grpSp>
        <p:pic>
          <p:nvPicPr>
            <p:cNvPr id="116" name="Graphic 115">
              <a:extLst>
                <a:ext uri="{FF2B5EF4-FFF2-40B4-BE49-F238E27FC236}">
                  <a16:creationId xmlns:a16="http://schemas.microsoft.com/office/drawing/2014/main" id="{52F0FA0D-A1F3-4E2B-80F3-796DF431E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48447" y="2473496"/>
              <a:ext cx="459580" cy="459580"/>
            </a:xfrm>
            <a:prstGeom prst="rect">
              <a:avLst/>
            </a:prstGeom>
          </p:spPr>
        </p:pic>
        <p:pic>
          <p:nvPicPr>
            <p:cNvPr id="117" name="Graphic 116">
              <a:extLst>
                <a:ext uri="{FF2B5EF4-FFF2-40B4-BE49-F238E27FC236}">
                  <a16:creationId xmlns:a16="http://schemas.microsoft.com/office/drawing/2014/main" id="{63F8F1AD-1EF1-414C-8762-A015E4072D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3356" y="3602375"/>
              <a:ext cx="399617" cy="399617"/>
            </a:xfrm>
            <a:prstGeom prst="rect">
              <a:avLst/>
            </a:prstGeom>
          </p:spPr>
        </p:pic>
        <p:sp>
          <p:nvSpPr>
            <p:cNvPr id="19" name="TextBox 18">
              <a:extLst>
                <a:ext uri="{FF2B5EF4-FFF2-40B4-BE49-F238E27FC236}">
                  <a16:creationId xmlns:a16="http://schemas.microsoft.com/office/drawing/2014/main" id="{C1CD7476-FE0F-4C53-B9BC-7D17B4F61A37}"/>
                </a:ext>
              </a:extLst>
            </p:cNvPr>
            <p:cNvSpPr txBox="1"/>
            <p:nvPr/>
          </p:nvSpPr>
          <p:spPr>
            <a:xfrm>
              <a:off x="7616002" y="5127589"/>
              <a:ext cx="146097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Application </a:t>
              </a:r>
              <a:b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Gateway</a:t>
              </a:r>
            </a:p>
          </p:txBody>
        </p:sp>
        <p:pic>
          <p:nvPicPr>
            <p:cNvPr id="119" name="Graphic 118">
              <a:extLst>
                <a:ext uri="{FF2B5EF4-FFF2-40B4-BE49-F238E27FC236}">
                  <a16:creationId xmlns:a16="http://schemas.microsoft.com/office/drawing/2014/main" id="{BF5D62D7-D9A0-410D-BBA4-D3C86DF72D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05869" y="4615484"/>
              <a:ext cx="481239" cy="481239"/>
            </a:xfrm>
            <a:prstGeom prst="rect">
              <a:avLst/>
            </a:prstGeom>
          </p:spPr>
        </p:pic>
        <p:pic>
          <p:nvPicPr>
            <p:cNvPr id="121" name="Graphic 120">
              <a:extLst>
                <a:ext uri="{FF2B5EF4-FFF2-40B4-BE49-F238E27FC236}">
                  <a16:creationId xmlns:a16="http://schemas.microsoft.com/office/drawing/2014/main" id="{3B604673-2A46-49B3-8127-A9B1C0913E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2957" y="4707071"/>
              <a:ext cx="345014" cy="345014"/>
            </a:xfrm>
            <a:prstGeom prst="rect">
              <a:avLst/>
            </a:prstGeom>
          </p:spPr>
        </p:pic>
        <p:pic>
          <p:nvPicPr>
            <p:cNvPr id="126" name="Graphic 125">
              <a:extLst>
                <a:ext uri="{FF2B5EF4-FFF2-40B4-BE49-F238E27FC236}">
                  <a16:creationId xmlns:a16="http://schemas.microsoft.com/office/drawing/2014/main" id="{0CF80F80-B926-4E69-816C-7E8E5CC88B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94038" y="3439210"/>
              <a:ext cx="700705" cy="700705"/>
            </a:xfrm>
            <a:prstGeom prst="rect">
              <a:avLst/>
            </a:prstGeom>
          </p:spPr>
        </p:pic>
        <p:sp>
          <p:nvSpPr>
            <p:cNvPr id="43" name="Rectangle 42">
              <a:extLst>
                <a:ext uri="{FF2B5EF4-FFF2-40B4-BE49-F238E27FC236}">
                  <a16:creationId xmlns:a16="http://schemas.microsoft.com/office/drawing/2014/main" id="{BB4B60E5-3572-43DA-989F-3D7DF9772B44}"/>
                </a:ext>
              </a:extLst>
            </p:cNvPr>
            <p:cNvSpPr/>
            <p:nvPr/>
          </p:nvSpPr>
          <p:spPr bwMode="auto">
            <a:xfrm>
              <a:off x="8945606" y="3534663"/>
              <a:ext cx="591441" cy="355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F242FE4A-0DE5-458A-977A-26B520F841DB}"/>
                </a:ext>
              </a:extLst>
            </p:cNvPr>
            <p:cNvGrpSpPr/>
            <p:nvPr/>
          </p:nvGrpSpPr>
          <p:grpSpPr>
            <a:xfrm>
              <a:off x="8979567" y="3586772"/>
              <a:ext cx="529646" cy="221652"/>
              <a:chOff x="8963604" y="3586772"/>
              <a:chExt cx="529646" cy="221652"/>
            </a:xfrm>
          </p:grpSpPr>
          <p:pic>
            <p:nvPicPr>
              <p:cNvPr id="123" name="Graphic 122">
                <a:extLst>
                  <a:ext uri="{FF2B5EF4-FFF2-40B4-BE49-F238E27FC236}">
                    <a16:creationId xmlns:a16="http://schemas.microsoft.com/office/drawing/2014/main" id="{C57FC5A0-6248-4864-9D17-77AA8607A7A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3604" y="3586772"/>
                <a:ext cx="221652" cy="221652"/>
              </a:xfrm>
              <a:prstGeom prst="rect">
                <a:avLst/>
              </a:prstGeom>
            </p:spPr>
          </p:pic>
          <p:pic>
            <p:nvPicPr>
              <p:cNvPr id="2054" name="Picture 6" descr="Docker Logo PNG Transparent – Brands Logos">
                <a:extLst>
                  <a:ext uri="{FF2B5EF4-FFF2-40B4-BE49-F238E27FC236}">
                    <a16:creationId xmlns:a16="http://schemas.microsoft.com/office/drawing/2014/main" id="{2B3FF8FD-30A9-43CA-9B02-05E737CD4C2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a:stretch/>
            </p:blipFill>
            <p:spPr bwMode="auto">
              <a:xfrm>
                <a:off x="9205800" y="3613285"/>
                <a:ext cx="287450" cy="168626"/>
              </a:xfrm>
              <a:prstGeom prst="rect">
                <a:avLst/>
              </a:prstGeom>
              <a:noFill/>
              <a:extLst>
                <a:ext uri="{909E8E84-426E-40DD-AFC4-6F175D3DCCD1}">
                  <a14:hiddenFill xmlns:a14="http://schemas.microsoft.com/office/drawing/2010/main">
                    <a:solidFill>
                      <a:srgbClr val="FFFFFF"/>
                    </a:solidFill>
                  </a14:hiddenFill>
                </a:ext>
              </a:extLst>
            </p:spPr>
          </p:pic>
        </p:grpSp>
        <p:pic>
          <p:nvPicPr>
            <p:cNvPr id="118" name="Graphic 117">
              <a:extLst>
                <a:ext uri="{FF2B5EF4-FFF2-40B4-BE49-F238E27FC236}">
                  <a16:creationId xmlns:a16="http://schemas.microsoft.com/office/drawing/2014/main" id="{E9E724A7-3E5D-44D5-B6D3-3B5EE01D9F5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32720" y="2928697"/>
              <a:ext cx="585216" cy="585216"/>
            </a:xfrm>
            <a:prstGeom prst="rect">
              <a:avLst/>
            </a:prstGeom>
          </p:spPr>
        </p:pic>
        <p:pic>
          <p:nvPicPr>
            <p:cNvPr id="127" name="Graphic 126">
              <a:extLst>
                <a:ext uri="{FF2B5EF4-FFF2-40B4-BE49-F238E27FC236}">
                  <a16:creationId xmlns:a16="http://schemas.microsoft.com/office/drawing/2014/main" id="{95B4A683-B84C-4E99-9F4D-928F07D9378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32720" y="3660095"/>
              <a:ext cx="585216" cy="585216"/>
            </a:xfrm>
            <a:prstGeom prst="rect">
              <a:avLst/>
            </a:prstGeom>
          </p:spPr>
        </p:pic>
        <p:pic>
          <p:nvPicPr>
            <p:cNvPr id="128" name="Graphic 127">
              <a:extLst>
                <a:ext uri="{FF2B5EF4-FFF2-40B4-BE49-F238E27FC236}">
                  <a16:creationId xmlns:a16="http://schemas.microsoft.com/office/drawing/2014/main" id="{0106B2BB-8D78-427D-BCBB-E7422E3A7A3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32720" y="4391494"/>
              <a:ext cx="585216" cy="585216"/>
            </a:xfrm>
            <a:prstGeom prst="rect">
              <a:avLst/>
            </a:prstGeom>
          </p:spPr>
        </p:pic>
      </p:grpSp>
      <p:pic>
        <p:nvPicPr>
          <p:cNvPr id="161" name="Picture 2" descr="KMD Logo">
            <a:extLst>
              <a:ext uri="{FF2B5EF4-FFF2-40B4-BE49-F238E27FC236}">
                <a16:creationId xmlns:a16="http://schemas.microsoft.com/office/drawing/2014/main" id="{4D60AC2D-335C-43E3-B9AE-AD90E057F7C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p:blipFill>
        <p:spPr bwMode="auto">
          <a:xfrm>
            <a:off x="615114" y="5788645"/>
            <a:ext cx="1138474" cy="44314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45106845-BCC3-4A64-99D4-AD75423FFADF}"/>
              </a:ext>
              <a:ext uri="{C183D7F6-B498-43B3-948B-1728B52AA6E4}">
                <adec:decorative xmlns:adec="http://schemas.microsoft.com/office/drawing/2017/decorative" val="1"/>
              </a:ext>
            </a:extLst>
          </p:cNvPr>
          <p:cNvCxnSpPr/>
          <p:nvPr/>
        </p:nvCxnSpPr>
        <p:spPr>
          <a:xfrm>
            <a:off x="1949955" y="5718379"/>
            <a:ext cx="0" cy="58367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730C30A-6ADA-4378-94B1-98CF79F58F25}"/>
              </a:ext>
            </a:extLst>
          </p:cNvPr>
          <p:cNvSpPr/>
          <p:nvPr/>
        </p:nvSpPr>
        <p:spPr>
          <a:xfrm>
            <a:off x="2146323" y="5748605"/>
            <a:ext cx="9222015" cy="523220"/>
          </a:xfrm>
          <a:prstGeom prst="rect">
            <a:avLst/>
          </a:prstGeom>
        </p:spPr>
        <p:txBody>
          <a:bodyPr wrap="square" anchor="ctr">
            <a:noAutofit/>
          </a:bodyPr>
          <a:lstStyle/>
          <a:p>
            <a:pPr lvl="0">
              <a:defRPr/>
            </a:pPr>
            <a:r>
              <a:rPr lang="en-US" sz="1400">
                <a:solidFill>
                  <a:srgbClr val="0177D7"/>
                </a:solidFill>
                <a:latin typeface="+mj-lt"/>
                <a:ea typeface="Segoe UI Semilight" charset="0"/>
                <a:cs typeface="Segoe UI Semilight" charset="0"/>
              </a:rPr>
              <a:t>Danish IT company KMD can scale API services multiple times a day with Azure Database </a:t>
            </a:r>
            <a:br>
              <a:rPr lang="en-US" sz="1400">
                <a:solidFill>
                  <a:srgbClr val="0177D7"/>
                </a:solidFill>
                <a:latin typeface="+mj-lt"/>
                <a:ea typeface="Segoe UI Semilight" charset="0"/>
                <a:cs typeface="Segoe UI Semilight" charset="0"/>
              </a:rPr>
            </a:br>
            <a:r>
              <a:rPr lang="en-US" sz="1400">
                <a:solidFill>
                  <a:srgbClr val="0177D7"/>
                </a:solidFill>
                <a:latin typeface="+mj-lt"/>
                <a:ea typeface="Segoe UI Semilight" charset="0"/>
                <a:cs typeface="Segoe UI Semilight" charset="0"/>
              </a:rPr>
              <a:t>for MySQL and Azure Kubernetes Service</a:t>
            </a:r>
          </a:p>
        </p:txBody>
      </p:sp>
    </p:spTree>
    <p:extLst>
      <p:ext uri="{BB962C8B-B14F-4D97-AF65-F5344CB8AC3E}">
        <p14:creationId xmlns:p14="http://schemas.microsoft.com/office/powerpoint/2010/main" val="29493364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44AA-BEFD-608C-8859-90995CD809F0}"/>
              </a:ext>
            </a:extLst>
          </p:cNvPr>
          <p:cNvSpPr>
            <a:spLocks noGrp="1"/>
          </p:cNvSpPr>
          <p:nvPr>
            <p:ph type="title"/>
          </p:nvPr>
        </p:nvSpPr>
        <p:spPr>
          <a:xfrm>
            <a:off x="588263" y="457201"/>
            <a:ext cx="11018520" cy="492443"/>
          </a:xfrm>
        </p:spPr>
        <p:txBody>
          <a:bodyPr/>
          <a:lstStyle/>
          <a:p>
            <a:r>
              <a:rPr lang="en-US" sz="3200" dirty="0"/>
              <a:t>Additional reference architecture examples</a:t>
            </a:r>
          </a:p>
        </p:txBody>
      </p:sp>
      <p:sp>
        <p:nvSpPr>
          <p:cNvPr id="3" name="Text Placeholder 2">
            <a:extLst>
              <a:ext uri="{FF2B5EF4-FFF2-40B4-BE49-F238E27FC236}">
                <a16:creationId xmlns:a16="http://schemas.microsoft.com/office/drawing/2014/main" id="{1CB4101E-026A-21B9-CFB5-8F860A63064A}"/>
              </a:ext>
            </a:extLst>
          </p:cNvPr>
          <p:cNvSpPr>
            <a:spLocks noGrp="1"/>
          </p:cNvSpPr>
          <p:nvPr>
            <p:ph type="body" sz="quarter" idx="10"/>
          </p:nvPr>
        </p:nvSpPr>
        <p:spPr>
          <a:xfrm>
            <a:off x="584200" y="1435498"/>
            <a:ext cx="11018520" cy="3613297"/>
          </a:xfrm>
        </p:spPr>
        <p:txBody>
          <a:bodyPr/>
          <a:lstStyle/>
          <a:p>
            <a:pPr marL="0" indent="0">
              <a:spcAft>
                <a:spcPts val="1200"/>
              </a:spcAft>
              <a:buNone/>
            </a:pPr>
            <a:r>
              <a:rPr lang="en-US" sz="2600" dirty="0"/>
              <a:t>For more information about the types of reference architectures supported by Azure Database for MySQL, see the </a:t>
            </a:r>
            <a:r>
              <a:rPr lang="en-US" sz="2600" dirty="0">
                <a:hlinkClick r:id="rId2"/>
              </a:rPr>
              <a:t>MySQL Enterprise Use Case Deck</a:t>
            </a:r>
            <a:r>
              <a:rPr lang="en-US" sz="2600" dirty="0"/>
              <a:t>. </a:t>
            </a:r>
          </a:p>
          <a:p>
            <a:pPr marL="457200" indent="-227013"/>
            <a:r>
              <a:rPr lang="en-US" sz="2200" dirty="0"/>
              <a:t>eCommerce and payments</a:t>
            </a:r>
          </a:p>
          <a:p>
            <a:pPr marL="457200" indent="-227013"/>
            <a:r>
              <a:rPr lang="en-US" sz="2200" dirty="0"/>
              <a:t>Gaming</a:t>
            </a:r>
          </a:p>
          <a:p>
            <a:pPr marL="457200" indent="-227013"/>
            <a:r>
              <a:rPr lang="en-US" sz="2200" dirty="0"/>
              <a:t>Payment and banking</a:t>
            </a:r>
          </a:p>
          <a:p>
            <a:pPr marL="457200" indent="-227013"/>
            <a:r>
              <a:rPr lang="en-US" sz="2200" dirty="0"/>
              <a:t>Healthcare</a:t>
            </a:r>
          </a:p>
          <a:p>
            <a:endParaRPr lang="en-US" dirty="0"/>
          </a:p>
          <a:p>
            <a:pPr marL="0" indent="0">
              <a:buNone/>
            </a:pPr>
            <a:r>
              <a:rPr lang="en-US" sz="2400" dirty="0"/>
              <a:t>Link: </a:t>
            </a:r>
            <a:r>
              <a:rPr lang="en-US" sz="2400" dirty="0">
                <a:hlinkClick r:id="rId2"/>
              </a:rPr>
              <a:t>Azure Database for MySQL Enterprise Use Case Deck</a:t>
            </a:r>
            <a:endParaRPr lang="en-US" sz="2400" dirty="0"/>
          </a:p>
        </p:txBody>
      </p:sp>
      <p:sp>
        <p:nvSpPr>
          <p:cNvPr id="5" name="TextBox 4">
            <a:extLst>
              <a:ext uri="{FF2B5EF4-FFF2-40B4-BE49-F238E27FC236}">
                <a16:creationId xmlns:a16="http://schemas.microsoft.com/office/drawing/2014/main" id="{859B505B-6892-F604-0578-AA80774503BE}"/>
              </a:ext>
            </a:extLst>
          </p:cNvPr>
          <p:cNvSpPr txBox="1"/>
          <p:nvPr/>
        </p:nvSpPr>
        <p:spPr>
          <a:xfrm>
            <a:off x="4557499" y="2477301"/>
            <a:ext cx="3805209" cy="1243417"/>
          </a:xfrm>
          <a:prstGeom prst="rect">
            <a:avLst/>
          </a:prstGeom>
          <a:noFill/>
        </p:spPr>
        <p:txBody>
          <a:bodyPr wrap="square">
            <a:spAutoFit/>
          </a:bodyPr>
          <a:lstStyle/>
          <a:p>
            <a:pPr marL="457200" indent="-227013" defTabSz="932719">
              <a:spcBef>
                <a:spcPct val="20000"/>
              </a:spcBef>
              <a:buSzPct val="90000"/>
              <a:buFont typeface="Wingdings" panose="05000000000000000000" pitchFamily="2" charset="2"/>
              <a:buChar char=""/>
            </a:pPr>
            <a:r>
              <a:rPr lang="en-US" sz="22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Telecom</a:t>
            </a:r>
          </a:p>
          <a:p>
            <a:pPr marL="457200" indent="-227013" defTabSz="932719">
              <a:spcBef>
                <a:spcPct val="20000"/>
              </a:spcBef>
              <a:buSzPct val="90000"/>
              <a:buFont typeface="Wingdings" panose="05000000000000000000" pitchFamily="2" charset="2"/>
              <a:buChar char=""/>
            </a:pPr>
            <a:r>
              <a:rPr lang="en-US" sz="22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Education</a:t>
            </a:r>
          </a:p>
          <a:p>
            <a:pPr marL="457200" indent="-227013" defTabSz="932719">
              <a:spcBef>
                <a:spcPct val="20000"/>
              </a:spcBef>
              <a:buSzPct val="90000"/>
              <a:buFont typeface="Wingdings" panose="05000000000000000000" pitchFamily="2" charset="2"/>
              <a:buChar char=""/>
            </a:pPr>
            <a:r>
              <a:rPr lang="en-US" sz="22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CMS</a:t>
            </a:r>
          </a:p>
        </p:txBody>
      </p:sp>
      <p:pic>
        <p:nvPicPr>
          <p:cNvPr id="7" name="Picture 6">
            <a:extLst>
              <a:ext uri="{FF2B5EF4-FFF2-40B4-BE49-F238E27FC236}">
                <a16:creationId xmlns:a16="http://schemas.microsoft.com/office/drawing/2014/main" id="{56D014D1-332A-7945-8212-C1A271066E3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618563" y="2761429"/>
            <a:ext cx="1635985" cy="1635985"/>
          </a:xfrm>
          <a:prstGeom prst="rect">
            <a:avLst/>
          </a:prstGeom>
        </p:spPr>
      </p:pic>
    </p:spTree>
    <p:extLst>
      <p:ext uri="{BB962C8B-B14F-4D97-AF65-F5344CB8AC3E}">
        <p14:creationId xmlns:p14="http://schemas.microsoft.com/office/powerpoint/2010/main" val="315483440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4F24F-7837-4999-8AAF-DB50AF8702CD}"/>
              </a:ext>
            </a:extLst>
          </p:cNvPr>
          <p:cNvSpPr>
            <a:spLocks noGrp="1"/>
          </p:cNvSpPr>
          <p:nvPr>
            <p:ph type="title"/>
          </p:nvPr>
        </p:nvSpPr>
        <p:spPr>
          <a:xfrm>
            <a:off x="585216" y="2806645"/>
            <a:ext cx="9144000" cy="727763"/>
          </a:xfrm>
        </p:spPr>
        <p:txBody>
          <a:bodyPr/>
          <a:lstStyle/>
          <a:p>
            <a:pPr>
              <a:lnSpc>
                <a:spcPct val="150000"/>
              </a:lnSpc>
            </a:pPr>
            <a:r>
              <a:rPr lang="en-US">
                <a:latin typeface="Segoe UI Semibold" panose="020B0502040204020203" pitchFamily="34" charset="0"/>
                <a:ea typeface="Segoe UI Semibold" panose="020B0502040204020203" pitchFamily="34" charset="0"/>
                <a:cs typeface="Segoe UI Semibold" panose="020B0502040204020203" pitchFamily="34" charset="0"/>
              </a:rPr>
              <a:t>Documentation and resources</a:t>
            </a:r>
          </a:p>
        </p:txBody>
      </p:sp>
      <p:grpSp>
        <p:nvGrpSpPr>
          <p:cNvPr id="8" name="Group 101">
            <a:extLst>
              <a:ext uri="{FF2B5EF4-FFF2-40B4-BE49-F238E27FC236}">
                <a16:creationId xmlns:a16="http://schemas.microsoft.com/office/drawing/2014/main" id="{617FF9E2-4930-9C58-4978-51758E0AB5C4}"/>
              </a:ext>
              <a:ext uri="{C183D7F6-B498-43B3-948B-1728B52AA6E4}">
                <adec:decorative xmlns:adec="http://schemas.microsoft.com/office/drawing/2017/decorative" val="1"/>
              </a:ext>
            </a:extLst>
          </p:cNvPr>
          <p:cNvGrpSpPr>
            <a:grpSpLocks noChangeAspect="1"/>
          </p:cNvGrpSpPr>
          <p:nvPr/>
        </p:nvGrpSpPr>
        <p:grpSpPr bwMode="auto">
          <a:xfrm>
            <a:off x="9360618" y="2247608"/>
            <a:ext cx="1801368" cy="1807162"/>
            <a:chOff x="4617" y="999"/>
            <a:chExt cx="311" cy="312"/>
          </a:xfrm>
        </p:grpSpPr>
        <p:sp>
          <p:nvSpPr>
            <p:cNvPr id="9" name="Rectangle 102">
              <a:extLst>
                <a:ext uri="{FF2B5EF4-FFF2-40B4-BE49-F238E27FC236}">
                  <a16:creationId xmlns:a16="http://schemas.microsoft.com/office/drawing/2014/main" id="{61D346E1-B153-E36D-7949-79BB23BAA4DA}"/>
                </a:ext>
              </a:extLst>
            </p:cNvPr>
            <p:cNvSpPr>
              <a:spLocks noChangeArrowheads="1"/>
            </p:cNvSpPr>
            <p:nvPr/>
          </p:nvSpPr>
          <p:spPr bwMode="auto">
            <a:xfrm>
              <a:off x="4617" y="999"/>
              <a:ext cx="107"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3">
              <a:extLst>
                <a:ext uri="{FF2B5EF4-FFF2-40B4-BE49-F238E27FC236}">
                  <a16:creationId xmlns:a16="http://schemas.microsoft.com/office/drawing/2014/main" id="{3D96D28E-68CD-BBDE-D834-1209CDD6813C}"/>
                </a:ext>
              </a:extLst>
            </p:cNvPr>
            <p:cNvSpPr>
              <a:spLocks noChangeArrowheads="1"/>
            </p:cNvSpPr>
            <p:nvPr/>
          </p:nvSpPr>
          <p:spPr bwMode="auto">
            <a:xfrm>
              <a:off x="4724" y="1087"/>
              <a:ext cx="97" cy="2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4">
              <a:extLst>
                <a:ext uri="{FF2B5EF4-FFF2-40B4-BE49-F238E27FC236}">
                  <a16:creationId xmlns:a16="http://schemas.microsoft.com/office/drawing/2014/main" id="{C3E0534D-7033-35DE-0A40-5F331E5E72A7}"/>
                </a:ext>
              </a:extLst>
            </p:cNvPr>
            <p:cNvSpPr>
              <a:spLocks noChangeArrowheads="1"/>
            </p:cNvSpPr>
            <p:nvPr/>
          </p:nvSpPr>
          <p:spPr bwMode="auto">
            <a:xfrm>
              <a:off x="4821" y="1048"/>
              <a:ext cx="107"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5">
              <a:extLst>
                <a:ext uri="{FF2B5EF4-FFF2-40B4-BE49-F238E27FC236}">
                  <a16:creationId xmlns:a16="http://schemas.microsoft.com/office/drawing/2014/main" id="{8E22BE87-5FF0-FBBB-C18D-6CA71DA085FB}"/>
                </a:ext>
              </a:extLst>
            </p:cNvPr>
            <p:cNvSpPr>
              <a:spLocks/>
            </p:cNvSpPr>
            <p:nvPr/>
          </p:nvSpPr>
          <p:spPr bwMode="auto">
            <a:xfrm>
              <a:off x="4651" y="999"/>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6">
              <a:extLst>
                <a:ext uri="{FF2B5EF4-FFF2-40B4-BE49-F238E27FC236}">
                  <a16:creationId xmlns:a16="http://schemas.microsoft.com/office/drawing/2014/main" id="{7311ADE5-F0EE-E7B6-2F00-FC61E37FC9B4}"/>
                </a:ext>
              </a:extLst>
            </p:cNvPr>
            <p:cNvSpPr>
              <a:spLocks/>
            </p:cNvSpPr>
            <p:nvPr/>
          </p:nvSpPr>
          <p:spPr bwMode="auto">
            <a:xfrm>
              <a:off x="4856" y="1048"/>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7">
              <a:extLst>
                <a:ext uri="{FF2B5EF4-FFF2-40B4-BE49-F238E27FC236}">
                  <a16:creationId xmlns:a16="http://schemas.microsoft.com/office/drawing/2014/main" id="{E66D2AAB-56D5-05DE-4B22-D5BA91089EE8}"/>
                </a:ext>
              </a:extLst>
            </p:cNvPr>
            <p:cNvSpPr>
              <a:spLocks noChangeArrowheads="1"/>
            </p:cNvSpPr>
            <p:nvPr/>
          </p:nvSpPr>
          <p:spPr bwMode="auto">
            <a:xfrm>
              <a:off x="4743" y="1252"/>
              <a:ext cx="59"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1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553998"/>
          </a:xfrm>
        </p:spPr>
        <p:txBody>
          <a:bodyPr/>
          <a:lstStyle/>
          <a:p>
            <a:r>
              <a:rPr lang="en-US">
                <a:cs typeface="Segoe UI"/>
              </a:rPr>
              <a:t>Build leading apps on Azure Database for MySQL</a:t>
            </a:r>
            <a:endParaRPr lang="en-US"/>
          </a:p>
        </p:txBody>
      </p:sp>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90242"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Cost effective, fully managed MySQL database</a:t>
            </a:r>
          </a:p>
        </p:txBody>
      </p:sp>
      <p:cxnSp>
        <p:nvCxnSpPr>
          <p:cNvPr id="72" name="Straight Connector 71">
            <a:extLst>
              <a:ext uri="{FF2B5EF4-FFF2-40B4-BE49-F238E27FC236}">
                <a16:creationId xmlns:a16="http://schemas.microsoft.com/office/drawing/2014/main" id="{47C28E0E-176B-45E0-9EC1-0BE59E129FD5}"/>
              </a:ext>
              <a:ext uri="{C183D7F6-B498-43B3-948B-1728B52AA6E4}">
                <adec:decorative xmlns:adec="http://schemas.microsoft.com/office/drawing/2017/decorative" val="1"/>
              </a:ext>
            </a:extLst>
          </p:cNvPr>
          <p:cNvCxnSpPr>
            <a:cxnSpLocks/>
          </p:cNvCxnSpPr>
          <p:nvPr/>
        </p:nvCxnSpPr>
        <p:spPr>
          <a:xfrm>
            <a:off x="588263"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0">
            <a:extLst>
              <a:ext uri="{FF2B5EF4-FFF2-40B4-BE49-F238E27FC236}">
                <a16:creationId xmlns:a16="http://schemas.microsoft.com/office/drawing/2014/main" id="{CB9E4F0E-AB21-49AE-933E-686C17CB061F}"/>
              </a:ext>
            </a:extLst>
          </p:cNvPr>
          <p:cNvSpPr txBox="1">
            <a:spLocks/>
          </p:cNvSpPr>
          <p:nvPr/>
        </p:nvSpPr>
        <p:spPr>
          <a:xfrm>
            <a:off x="590242"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Fully managed MySQL database with a</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r>
              <a:rPr kumimoji="0" lang="en-US" sz="1400" b="0" i="0" u="sng" strike="noStrike" kern="1200" cap="none" spc="0" normalizeH="0" baseline="0" noProof="0" dirty="0">
                <a:ln>
                  <a:noFill/>
                </a:ln>
                <a:solidFill>
                  <a:srgbClr val="0563C1"/>
                </a:solidFill>
                <a:effectLst/>
                <a:uLnTx/>
                <a:uFillTx/>
                <a:latin typeface="Segoe UI"/>
                <a:ea typeface="Calibri" panose="020F0502020204030204" pitchFamily="34" charset="0"/>
                <a:cs typeface="Arial" panose="020B0604020202020204" pitchFamily="34" charset="0"/>
                <a:hlinkClick r:id="rId3"/>
              </a:rPr>
              <a:t>48% lower total </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hlinkClick r:id="rId3">
                  <a:extLst>
                    <a:ext uri="{A12FA001-AC4F-418D-AE19-62706E023703}">
                      <ahyp:hlinkClr xmlns:ahyp="http://schemas.microsoft.com/office/drawing/2018/hyperlinkcolor" val="tx"/>
                    </a:ext>
                  </a:extLst>
                </a:hlinkClick>
              </a:rPr>
              <a:t>cost</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rPr>
              <a:t>¹ </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of ownership than on-premises deployments</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Arial" panose="020B0604020202020204" pitchFamily="34" charset="0"/>
            </a:endParaRPr>
          </a:p>
        </p:txBody>
      </p:sp>
      <p:pic>
        <p:nvPicPr>
          <p:cNvPr id="79" name="Graphic 78">
            <a:extLst>
              <a:ext uri="{FF2B5EF4-FFF2-40B4-BE49-F238E27FC236}">
                <a16:creationId xmlns:a16="http://schemas.microsoft.com/office/drawing/2014/main" id="{13AA7920-8E97-45D5-B6F5-0C5A8D70F6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94254" y="1672535"/>
            <a:ext cx="585216" cy="585216"/>
          </a:xfrm>
          <a:prstGeom prst="rect">
            <a:avLst/>
          </a:prstGeom>
        </p:spPr>
      </p:pic>
      <p:sp>
        <p:nvSpPr>
          <p:cNvPr id="49" name="Text Placeholder 11">
            <a:extLst>
              <a:ext uri="{FF2B5EF4-FFF2-40B4-BE49-F238E27FC236}">
                <a16:creationId xmlns:a16="http://schemas.microsoft.com/office/drawing/2014/main" id="{D3737657-2678-487B-B653-6807A9FCD65D}"/>
              </a:ext>
            </a:extLst>
          </p:cNvPr>
          <p:cNvSpPr txBox="1">
            <a:spLocks/>
          </p:cNvSpPr>
          <p:nvPr/>
        </p:nvSpPr>
        <p:spPr>
          <a:xfrm>
            <a:off x="2899771"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Easy to provision </a:t>
            </a:r>
            <a:b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and scale</a:t>
            </a:r>
            <a:endParaRPr kumimoji="0" lang="en-US" sz="1400" b="0" i="0" u="none" strike="noStrike" kern="1200" cap="none" spc="0" normalizeH="0" baseline="0" noProof="0">
              <a:ln>
                <a:noFill/>
              </a:ln>
              <a:solidFill>
                <a:srgbClr val="FF0000"/>
              </a:solidFill>
              <a:effectLst/>
              <a:uLnTx/>
              <a:uFillTx/>
              <a:latin typeface="Segoe UI Semibold"/>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476201D4-6E33-44EA-B34C-66C0B802FC47}"/>
              </a:ext>
              <a:ext uri="{C183D7F6-B498-43B3-948B-1728B52AA6E4}">
                <adec:decorative xmlns:adec="http://schemas.microsoft.com/office/drawing/2017/decorative" val="1"/>
              </a:ext>
            </a:extLst>
          </p:cNvPr>
          <p:cNvCxnSpPr>
            <a:cxnSpLocks/>
          </p:cNvCxnSpPr>
          <p:nvPr/>
        </p:nvCxnSpPr>
        <p:spPr>
          <a:xfrm>
            <a:off x="289425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1">
            <a:extLst>
              <a:ext uri="{FF2B5EF4-FFF2-40B4-BE49-F238E27FC236}">
                <a16:creationId xmlns:a16="http://schemas.microsoft.com/office/drawing/2014/main" id="{02A389DE-5F6C-4E8A-8411-19D4353A5FE5}"/>
              </a:ext>
            </a:extLst>
          </p:cNvPr>
          <p:cNvSpPr txBox="1">
            <a:spLocks/>
          </p:cNvSpPr>
          <p:nvPr/>
        </p:nvSpPr>
        <p:spPr>
          <a:xfrm>
            <a:off x="2899771"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Provision a database in less than 2 minutes. Easily scale your database with AI powered database monitoring</a:t>
            </a:r>
          </a:p>
        </p:txBody>
      </p:sp>
      <p:pic>
        <p:nvPicPr>
          <p:cNvPr id="80" name="Graphic 79">
            <a:extLst>
              <a:ext uri="{FF2B5EF4-FFF2-40B4-BE49-F238E27FC236}">
                <a16:creationId xmlns:a16="http://schemas.microsoft.com/office/drawing/2014/main" id="{81E90570-0536-4026-BDE9-204A9038B85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0245" y="1671332"/>
            <a:ext cx="587622" cy="587622"/>
          </a:xfrm>
          <a:prstGeom prst="rect">
            <a:avLst/>
          </a:prstGeom>
        </p:spPr>
      </p:pic>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5209300"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Build resilient and responsive mission critical applications</a:t>
            </a:r>
          </a:p>
        </p:txBody>
      </p:sp>
      <p:cxnSp>
        <p:nvCxnSpPr>
          <p:cNvPr id="75" name="Straight Connector 74">
            <a:extLst>
              <a:ext uri="{FF2B5EF4-FFF2-40B4-BE49-F238E27FC236}">
                <a16:creationId xmlns:a16="http://schemas.microsoft.com/office/drawing/2014/main" id="{F53AA262-1749-4B7F-8DDA-637847527669}"/>
              </a:ext>
              <a:ext uri="{C183D7F6-B498-43B3-948B-1728B52AA6E4}">
                <adec:decorative xmlns:adec="http://schemas.microsoft.com/office/drawing/2017/decorative" val="1"/>
              </a:ext>
            </a:extLst>
          </p:cNvPr>
          <p:cNvCxnSpPr>
            <a:cxnSpLocks/>
          </p:cNvCxnSpPr>
          <p:nvPr/>
        </p:nvCxnSpPr>
        <p:spPr>
          <a:xfrm>
            <a:off x="5209300"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11">
            <a:extLst>
              <a:ext uri="{FF2B5EF4-FFF2-40B4-BE49-F238E27FC236}">
                <a16:creationId xmlns:a16="http://schemas.microsoft.com/office/drawing/2014/main" id="{0FBC8DDC-B779-4EC1-B8F9-79206437436A}"/>
              </a:ext>
            </a:extLst>
          </p:cNvPr>
          <p:cNvSpPr txBox="1">
            <a:spLocks/>
          </p:cNvSpPr>
          <p:nvPr/>
        </p:nvSpPr>
        <p:spPr>
          <a:xfrm>
            <a:off x="5209300"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Calibri" panose="020F0502020204030204" pitchFamily="34" charset="0"/>
                <a:cs typeface="Arial" panose="020B0604020202020204" pitchFamily="34" charset="0"/>
              </a:rPr>
              <a:t>Optimize your application with query insights and performance tuning recommendations for your mission critical workloads.</a:t>
            </a:r>
          </a:p>
        </p:txBody>
      </p:sp>
      <p:pic>
        <p:nvPicPr>
          <p:cNvPr id="81" name="Graphic 80">
            <a:extLst>
              <a:ext uri="{FF2B5EF4-FFF2-40B4-BE49-F238E27FC236}">
                <a16:creationId xmlns:a16="http://schemas.microsoft.com/office/drawing/2014/main" id="{3435A54C-3889-4696-A8E6-6D3EB5A5FF4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414" y="1672535"/>
            <a:ext cx="585216" cy="585216"/>
          </a:xfrm>
          <a:prstGeom prst="rect">
            <a:avLst/>
          </a:prstGeom>
        </p:spPr>
      </p:pic>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7518829" y="2484362"/>
            <a:ext cx="2011680" cy="760768"/>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Develop and deploy applications faster with the power of Azure</a:t>
            </a:r>
          </a:p>
        </p:txBody>
      </p:sp>
      <p:cxnSp>
        <p:nvCxnSpPr>
          <p:cNvPr id="76" name="Straight Connector 75">
            <a:extLst>
              <a:ext uri="{FF2B5EF4-FFF2-40B4-BE49-F238E27FC236}">
                <a16:creationId xmlns:a16="http://schemas.microsoft.com/office/drawing/2014/main" id="{977C4AA6-DF68-47A9-8CA1-F5AD3579D631}"/>
              </a:ext>
              <a:ext uri="{C183D7F6-B498-43B3-948B-1728B52AA6E4}">
                <adec:decorative xmlns:adec="http://schemas.microsoft.com/office/drawing/2017/decorative" val="1"/>
              </a:ext>
            </a:extLst>
          </p:cNvPr>
          <p:cNvCxnSpPr>
            <a:cxnSpLocks/>
          </p:cNvCxnSpPr>
          <p:nvPr/>
        </p:nvCxnSpPr>
        <p:spPr>
          <a:xfrm>
            <a:off x="751381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 Placeholder 16">
            <a:extLst>
              <a:ext uri="{FF2B5EF4-FFF2-40B4-BE49-F238E27FC236}">
                <a16:creationId xmlns:a16="http://schemas.microsoft.com/office/drawing/2014/main" id="{86B7067A-8ED3-424E-A027-8743441A77C7}"/>
              </a:ext>
            </a:extLst>
          </p:cNvPr>
          <p:cNvSpPr txBox="1">
            <a:spLocks/>
          </p:cNvSpPr>
          <p:nvPr/>
        </p:nvSpPr>
        <p:spPr>
          <a:xfrm>
            <a:off x="7518829" y="3555602"/>
            <a:ext cx="2011680" cy="1631064"/>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Tap into the power of Azure by integrating with Azure Cognitive Services, Azure Kubernetes Service, or Azure App Service.</a:t>
            </a: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828357" y="2484362"/>
            <a:ext cx="2011680" cy="7607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Build on a trusted platform</a:t>
            </a:r>
          </a:p>
        </p:txBody>
      </p:sp>
      <p:cxnSp>
        <p:nvCxnSpPr>
          <p:cNvPr id="77" name="Straight Connector 76">
            <a:extLst>
              <a:ext uri="{FF2B5EF4-FFF2-40B4-BE49-F238E27FC236}">
                <a16:creationId xmlns:a16="http://schemas.microsoft.com/office/drawing/2014/main" id="{6DD263D2-3752-48BB-80AB-8161ABFE1B0B}"/>
              </a:ext>
              <a:ext uri="{C183D7F6-B498-43B3-948B-1728B52AA6E4}">
                <adec:decorative xmlns:adec="http://schemas.microsoft.com/office/drawing/2017/decorative" val="1"/>
              </a:ext>
            </a:extLst>
          </p:cNvPr>
          <p:cNvCxnSpPr>
            <a:cxnSpLocks/>
          </p:cNvCxnSpPr>
          <p:nvPr/>
        </p:nvCxnSpPr>
        <p:spPr>
          <a:xfrm>
            <a:off x="9816349"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8716FC20-C74D-421F-A9A3-60049300F057}"/>
              </a:ext>
            </a:extLst>
          </p:cNvPr>
          <p:cNvSpPr txBox="1">
            <a:spLocks/>
          </p:cNvSpPr>
          <p:nvPr/>
        </p:nvSpPr>
        <p:spPr>
          <a:xfrm>
            <a:off x="9828357" y="3555602"/>
            <a:ext cx="2011680" cy="163106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Deliver data-powered experiences with the security and privacy controls required to innovate with confidence</a:t>
            </a:r>
            <a:r>
              <a:rPr kumimoji="0" lang="en-US" sz="1400" b="0" i="0" u="none" strike="noStrike" kern="1200" cap="none" spc="0" normalizeH="0" baseline="0" noProof="0">
                <a:ln>
                  <a:noFill/>
                </a:ln>
                <a:solidFill>
                  <a:srgbClr val="0078D4"/>
                </a:solidFill>
                <a:effectLst/>
                <a:uLnTx/>
                <a:uFillTx/>
                <a:latin typeface="Segoe UI"/>
                <a:ea typeface="Calibri" panose="020F0502020204030204" pitchFamily="34" charset="0"/>
                <a:cs typeface="Segoe UI" panose="020B0502040204020203" pitchFamily="34" charset="0"/>
              </a:rPr>
              <a:t>. </a:t>
            </a:r>
            <a:endPar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pic>
        <p:nvPicPr>
          <p:cNvPr id="2" name="Graphic 1">
            <a:extLst>
              <a:ext uri="{FF2B5EF4-FFF2-40B4-BE49-F238E27FC236}">
                <a16:creationId xmlns:a16="http://schemas.microsoft.com/office/drawing/2014/main" id="{6B4848EB-D21C-17E9-6C03-51E77D17074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263" y="1671332"/>
            <a:ext cx="623107" cy="585214"/>
          </a:xfrm>
          <a:prstGeom prst="rect">
            <a:avLst/>
          </a:prstGeom>
        </p:spPr>
      </p:pic>
      <p:pic>
        <p:nvPicPr>
          <p:cNvPr id="3" name="Graphic 2">
            <a:extLst>
              <a:ext uri="{FF2B5EF4-FFF2-40B4-BE49-F238E27FC236}">
                <a16:creationId xmlns:a16="http://schemas.microsoft.com/office/drawing/2014/main" id="{9B1C1454-FD21-3F22-1170-E5641CA7EBD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473032" y="1671332"/>
            <a:ext cx="585216" cy="585216"/>
          </a:xfrm>
          <a:prstGeom prst="rect">
            <a:avLst/>
          </a:prstGeom>
        </p:spPr>
      </p:pic>
      <p:sp>
        <p:nvSpPr>
          <p:cNvPr id="4" name="Text Placeholder 11">
            <a:extLst>
              <a:ext uri="{FF2B5EF4-FFF2-40B4-BE49-F238E27FC236}">
                <a16:creationId xmlns:a16="http://schemas.microsoft.com/office/drawing/2014/main" id="{AFE1835C-D073-E29E-DBB6-CE1E5872664A}"/>
              </a:ext>
            </a:extLst>
          </p:cNvPr>
          <p:cNvSpPr txBox="1">
            <a:spLocks/>
          </p:cNvSpPr>
          <p:nvPr/>
        </p:nvSpPr>
        <p:spPr>
          <a:xfrm>
            <a:off x="353811" y="6115529"/>
            <a:ext cx="3473375" cy="47492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indent="-169863">
              <a:lnSpc>
                <a:spcPct val="110000"/>
              </a:lnSpc>
              <a:spcBef>
                <a:spcPts val="0"/>
              </a:spcBef>
              <a:buAutoNum type="arabicPeriod"/>
              <a:defRPr/>
            </a:pPr>
            <a:r>
              <a:rPr lang="en-US" sz="1100" i="1" dirty="0">
                <a:solidFill>
                  <a:prstClr val="black"/>
                </a:solidFill>
                <a:latin typeface="Segoe UI"/>
              </a:rPr>
              <a:t>The Economic Value of Migrating and Modernizing On-premises Instances to Azure Database for MySQL </a:t>
            </a:r>
            <a:r>
              <a:rPr lang="en-US" sz="1100" dirty="0">
                <a:solidFill>
                  <a:prstClr val="black"/>
                </a:solidFill>
                <a:latin typeface="Segoe UI"/>
                <a:hlinkClick r:id="rId3"/>
              </a:rPr>
              <a:t>(https://aka.ms/MySQLFlexibleTCO</a:t>
            </a:r>
            <a:r>
              <a:rPr lang="en-US" sz="1100" dirty="0">
                <a:solidFill>
                  <a:prstClr val="black"/>
                </a:solidFill>
                <a:latin typeface="Segoe UI"/>
              </a:rPr>
              <a:t>)</a:t>
            </a:r>
          </a:p>
        </p:txBody>
      </p:sp>
    </p:spTree>
    <p:extLst>
      <p:ext uri="{BB962C8B-B14F-4D97-AF65-F5344CB8AC3E}">
        <p14:creationId xmlns:p14="http://schemas.microsoft.com/office/powerpoint/2010/main" val="34248867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3EB9-85C9-254E-8739-B56BDC758A24}"/>
              </a:ext>
            </a:extLst>
          </p:cNvPr>
          <p:cNvSpPr>
            <a:spLocks noGrp="1"/>
          </p:cNvSpPr>
          <p:nvPr>
            <p:ph type="title"/>
          </p:nvPr>
        </p:nvSpPr>
        <p:spPr>
          <a:xfrm>
            <a:off x="619737" y="2936557"/>
            <a:ext cx="3911461" cy="984885"/>
          </a:xfrm>
        </p:spPr>
        <p:txBody>
          <a:bodyPr/>
          <a:lstStyle/>
          <a:p>
            <a:r>
              <a:rPr lang="en-US" sz="3200" dirty="0">
                <a:gradFill>
                  <a:gsLst>
                    <a:gs pos="1250">
                      <a:prstClr val="black"/>
                    </a:gs>
                    <a:gs pos="100000">
                      <a:prstClr val="black"/>
                    </a:gs>
                  </a:gsLst>
                  <a:lin ang="5400000" scaled="0"/>
                </a:gradFill>
              </a:rPr>
              <a:t>Documentation</a:t>
            </a:r>
            <a:br>
              <a:rPr lang="en-US" sz="3200" dirty="0">
                <a:gradFill>
                  <a:gsLst>
                    <a:gs pos="1250">
                      <a:prstClr val="black"/>
                    </a:gs>
                    <a:gs pos="100000">
                      <a:prstClr val="black"/>
                    </a:gs>
                  </a:gsLst>
                  <a:lin ang="5400000" scaled="0"/>
                </a:gradFill>
              </a:rPr>
            </a:br>
            <a:r>
              <a:rPr lang="en-US" sz="3200" dirty="0">
                <a:gradFill>
                  <a:gsLst>
                    <a:gs pos="1250">
                      <a:prstClr val="black"/>
                    </a:gs>
                    <a:gs pos="100000">
                      <a:prstClr val="black"/>
                    </a:gs>
                  </a:gsLst>
                  <a:lin ang="5400000" scaled="0"/>
                </a:gradFill>
              </a:rPr>
              <a:t>and resources</a:t>
            </a:r>
            <a:endParaRPr lang="en-US" sz="3200" dirty="0">
              <a:latin typeface="+mn-lt"/>
            </a:endParaRPr>
          </a:p>
        </p:txBody>
      </p:sp>
      <p:pic>
        <p:nvPicPr>
          <p:cNvPr id="21" name="Graphic 20">
            <a:extLst>
              <a:ext uri="{FF2B5EF4-FFF2-40B4-BE49-F238E27FC236}">
                <a16:creationId xmlns:a16="http://schemas.microsoft.com/office/drawing/2014/main" id="{1C5EBD05-2F8E-4DAE-AF4B-979740BB88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97924" y="556965"/>
            <a:ext cx="539496" cy="539496"/>
          </a:xfrm>
          <a:prstGeom prst="rect">
            <a:avLst/>
          </a:prstGeom>
        </p:spPr>
      </p:pic>
      <p:sp>
        <p:nvSpPr>
          <p:cNvPr id="10" name="Rectangle 9">
            <a:extLst>
              <a:ext uri="{FF2B5EF4-FFF2-40B4-BE49-F238E27FC236}">
                <a16:creationId xmlns:a16="http://schemas.microsoft.com/office/drawing/2014/main" id="{3804031B-C350-4020-BB1E-E09204724AE6}"/>
              </a:ext>
            </a:extLst>
          </p:cNvPr>
          <p:cNvSpPr/>
          <p:nvPr/>
        </p:nvSpPr>
        <p:spPr>
          <a:xfrm>
            <a:off x="5116415" y="557409"/>
            <a:ext cx="5106549"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Azure Database for MySQL homepage</a:t>
            </a:r>
          </a:p>
          <a:p>
            <a:pPr marL="0" marR="0" lvl="0" indent="0" defTabSz="914400" rtl="0" eaLnBrk="1" fontAlgn="auto" latinLnBrk="0" hangingPunct="1">
              <a:spcAft>
                <a:spcPts val="600"/>
              </a:spcAft>
              <a:buClrTx/>
              <a:buSzTx/>
              <a:buFontTx/>
              <a:buNone/>
              <a:tabLst/>
              <a:defRPr/>
            </a:pPr>
            <a:r>
              <a:rPr lang="en-US" sz="1400" dirty="0">
                <a:solidFill>
                  <a:schemeClr val="accent1"/>
                </a:solidFill>
                <a:cs typeface="Segoe UI Semilight"/>
                <a:hlinkClick r:id="rId5">
                  <a:extLst>
                    <a:ext uri="{A12FA001-AC4F-418D-AE19-62706E023703}">
                      <ahyp:hlinkClr xmlns:ahyp="http://schemas.microsoft.com/office/drawing/2018/hyperlinkcolor" val="tx"/>
                    </a:ext>
                  </a:extLst>
                </a:hlinkClick>
              </a:rPr>
              <a:t>http://aka.ms/mysql</a:t>
            </a:r>
            <a:endParaRPr lang="en-US" sz="1400" dirty="0">
              <a:solidFill>
                <a:schemeClr val="accent1"/>
              </a:solidFill>
              <a:cs typeface="Segoe UI Semilight"/>
            </a:endParaRPr>
          </a:p>
        </p:txBody>
      </p:sp>
      <p:pic>
        <p:nvPicPr>
          <p:cNvPr id="42" name="Graphic 41">
            <a:extLst>
              <a:ext uri="{FF2B5EF4-FFF2-40B4-BE49-F238E27FC236}">
                <a16:creationId xmlns:a16="http://schemas.microsoft.com/office/drawing/2014/main" id="{4156525F-0FB2-69F0-67BF-A494A2FC077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7924" y="1401758"/>
            <a:ext cx="585216" cy="585216"/>
          </a:xfrm>
          <a:prstGeom prst="rect">
            <a:avLst/>
          </a:prstGeom>
        </p:spPr>
      </p:pic>
      <p:sp>
        <p:nvSpPr>
          <p:cNvPr id="36" name="Rectangle 35">
            <a:extLst>
              <a:ext uri="{FF2B5EF4-FFF2-40B4-BE49-F238E27FC236}">
                <a16:creationId xmlns:a16="http://schemas.microsoft.com/office/drawing/2014/main" id="{31082352-4A31-21AF-E3DE-DCC5479BEAF5}"/>
              </a:ext>
            </a:extLst>
          </p:cNvPr>
          <p:cNvSpPr/>
          <p:nvPr/>
        </p:nvSpPr>
        <p:spPr>
          <a:xfrm>
            <a:off x="5116415" y="1424442"/>
            <a:ext cx="5260616"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Azure Database for MySQL pricing</a:t>
            </a:r>
          </a:p>
          <a:p>
            <a:pPr marL="0" marR="0" lvl="0" indent="0" algn="l" defTabSz="914400" rtl="0" eaLnBrk="1" fontAlgn="auto" latinLnBrk="0" hangingPunct="1">
              <a:lnSpc>
                <a:spcPct val="100000"/>
              </a:lnSpc>
              <a:spcBef>
                <a:spcPts val="0"/>
              </a:spcBef>
              <a:spcAft>
                <a:spcPts val="200"/>
              </a:spcAft>
              <a:buClr>
                <a:srgbClr val="0078D4"/>
              </a:buClr>
              <a:buSzTx/>
              <a:buFontTx/>
              <a:buNone/>
              <a:tabLst/>
              <a:defRPr/>
            </a:pPr>
            <a:r>
              <a:rPr lang="en-US" sz="1400" dirty="0">
                <a:solidFill>
                  <a:schemeClr val="accent1"/>
                </a:solidFill>
                <a:cs typeface="Segoe UI Semilight"/>
                <a:hlinkClick r:id="rId8"/>
              </a:rPr>
              <a:t>Azure Database for MySQL</a:t>
            </a:r>
            <a:endParaRPr lang="en-US" sz="1400" dirty="0">
              <a:solidFill>
                <a:schemeClr val="accent1"/>
              </a:solidFill>
              <a:cs typeface="Segoe UI Semilight"/>
            </a:endParaRPr>
          </a:p>
        </p:txBody>
      </p:sp>
      <p:pic>
        <p:nvPicPr>
          <p:cNvPr id="22" name="Graphic 21">
            <a:extLst>
              <a:ext uri="{FF2B5EF4-FFF2-40B4-BE49-F238E27FC236}">
                <a16:creationId xmlns:a16="http://schemas.microsoft.com/office/drawing/2014/main" id="{627110A2-11B4-4208-ADF2-264B47AC261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97924" y="2291918"/>
            <a:ext cx="539496" cy="539496"/>
          </a:xfrm>
          <a:prstGeom prst="rect">
            <a:avLst/>
          </a:prstGeom>
        </p:spPr>
      </p:pic>
      <p:sp>
        <p:nvSpPr>
          <p:cNvPr id="37" name="Rectangle 36">
            <a:extLst>
              <a:ext uri="{FF2B5EF4-FFF2-40B4-BE49-F238E27FC236}">
                <a16:creationId xmlns:a16="http://schemas.microsoft.com/office/drawing/2014/main" id="{5921E6BA-9BBD-9AEA-8B1E-FC4DC43B2FA7}"/>
              </a:ext>
            </a:extLst>
          </p:cNvPr>
          <p:cNvSpPr/>
          <p:nvPr/>
        </p:nvSpPr>
        <p:spPr>
          <a:xfrm>
            <a:off x="5116415" y="2292362"/>
            <a:ext cx="5260616"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Azure Database for MySQL documentation</a:t>
            </a:r>
          </a:p>
          <a:p>
            <a:pPr marL="0" marR="0" lvl="0" indent="0" algn="l" defTabSz="914400" rtl="0" eaLnBrk="1" fontAlgn="auto" latinLnBrk="0" hangingPunct="1">
              <a:lnSpc>
                <a:spcPct val="100000"/>
              </a:lnSpc>
              <a:spcBef>
                <a:spcPts val="0"/>
              </a:spcBef>
              <a:spcAft>
                <a:spcPts val="200"/>
              </a:spcAft>
              <a:buClr>
                <a:srgbClr val="0078D4"/>
              </a:buClr>
              <a:buSzTx/>
              <a:buFontTx/>
              <a:buNone/>
              <a:tabLst/>
              <a:defRPr/>
            </a:pPr>
            <a:r>
              <a:rPr lang="en-US" sz="1400" dirty="0">
                <a:solidFill>
                  <a:schemeClr val="accent1"/>
                </a:solidFill>
                <a:cs typeface="Segoe UI Semilight"/>
                <a:hlinkClick r:id="rId11">
                  <a:extLst>
                    <a:ext uri="{A12FA001-AC4F-418D-AE19-62706E023703}">
                      <ahyp:hlinkClr xmlns:ahyp="http://schemas.microsoft.com/office/drawing/2018/hyperlinkcolor" val="tx"/>
                    </a:ext>
                  </a:extLst>
                </a:hlinkClick>
              </a:rPr>
              <a:t>http://aka.ms/mysqldocs</a:t>
            </a:r>
            <a:endParaRPr lang="en-US" sz="1400" dirty="0">
              <a:solidFill>
                <a:schemeClr val="accent1"/>
              </a:solidFill>
              <a:cs typeface="Segoe UI Semilight"/>
            </a:endParaRPr>
          </a:p>
        </p:txBody>
      </p:sp>
      <p:pic>
        <p:nvPicPr>
          <p:cNvPr id="35" name="Graphic 34">
            <a:extLst>
              <a:ext uri="{FF2B5EF4-FFF2-40B4-BE49-F238E27FC236}">
                <a16:creationId xmlns:a16="http://schemas.microsoft.com/office/drawing/2014/main" id="{8261FE66-229D-A215-A16C-CF9EE73633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97924" y="3158064"/>
            <a:ext cx="539496" cy="539496"/>
          </a:xfrm>
          <a:prstGeom prst="rect">
            <a:avLst/>
          </a:prstGeom>
        </p:spPr>
      </p:pic>
      <p:sp>
        <p:nvSpPr>
          <p:cNvPr id="38" name="Rectangle 37">
            <a:extLst>
              <a:ext uri="{FF2B5EF4-FFF2-40B4-BE49-F238E27FC236}">
                <a16:creationId xmlns:a16="http://schemas.microsoft.com/office/drawing/2014/main" id="{AFC5B5A1-27BE-3DE9-5158-EAAB5EC40135}"/>
              </a:ext>
            </a:extLst>
          </p:cNvPr>
          <p:cNvSpPr/>
          <p:nvPr/>
        </p:nvSpPr>
        <p:spPr>
          <a:xfrm>
            <a:off x="5116415" y="3158508"/>
            <a:ext cx="5260616"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Azure Database for MySQL migration partners</a:t>
            </a:r>
          </a:p>
          <a:p>
            <a:pPr marL="0" marR="0" lvl="0" indent="0" algn="l" defTabSz="914400" rtl="0" eaLnBrk="1" fontAlgn="auto" latinLnBrk="0" hangingPunct="1">
              <a:lnSpc>
                <a:spcPct val="100000"/>
              </a:lnSpc>
              <a:spcBef>
                <a:spcPts val="0"/>
              </a:spcBef>
              <a:spcAft>
                <a:spcPts val="200"/>
              </a:spcAft>
              <a:buClr>
                <a:srgbClr val="0078D4"/>
              </a:buClr>
              <a:buSzTx/>
              <a:buFontTx/>
              <a:buNone/>
              <a:tabLst/>
              <a:defRPr/>
            </a:pPr>
            <a:r>
              <a:rPr lang="en-US" sz="1400" dirty="0">
                <a:solidFill>
                  <a:schemeClr val="accent1"/>
                </a:solidFill>
                <a:cs typeface="Segoe UI Semilight"/>
                <a:hlinkClick r:id="rId14">
                  <a:extLst>
                    <a:ext uri="{A12FA001-AC4F-418D-AE19-62706E023703}">
                      <ahyp:hlinkClr xmlns:ahyp="http://schemas.microsoft.com/office/drawing/2018/hyperlinkcolor" val="tx"/>
                    </a:ext>
                  </a:extLst>
                </a:hlinkClick>
              </a:rPr>
              <a:t>https://docs.microsoft.com/azure/mysql/partners-migration-mysql</a:t>
            </a:r>
            <a:endParaRPr lang="en-US" sz="1400" dirty="0">
              <a:solidFill>
                <a:schemeClr val="accent1"/>
              </a:solidFill>
              <a:cs typeface="Segoe UI Semilight"/>
            </a:endParaRPr>
          </a:p>
        </p:txBody>
      </p:sp>
      <p:pic>
        <p:nvPicPr>
          <p:cNvPr id="20" name="Graphic 19">
            <a:extLst>
              <a:ext uri="{FF2B5EF4-FFF2-40B4-BE49-F238E27FC236}">
                <a16:creationId xmlns:a16="http://schemas.microsoft.com/office/drawing/2014/main" id="{DC5BCBEF-435A-47B7-B4D0-197E294314D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97924" y="4025097"/>
            <a:ext cx="539496" cy="539496"/>
          </a:xfrm>
          <a:prstGeom prst="rect">
            <a:avLst/>
          </a:prstGeom>
        </p:spPr>
      </p:pic>
      <p:sp>
        <p:nvSpPr>
          <p:cNvPr id="39" name="Rectangle 38">
            <a:extLst>
              <a:ext uri="{FF2B5EF4-FFF2-40B4-BE49-F238E27FC236}">
                <a16:creationId xmlns:a16="http://schemas.microsoft.com/office/drawing/2014/main" id="{26C2C766-B17A-BD70-D286-38FAC8267CCB}"/>
              </a:ext>
            </a:extLst>
          </p:cNvPr>
          <p:cNvSpPr/>
          <p:nvPr/>
        </p:nvSpPr>
        <p:spPr>
          <a:xfrm>
            <a:off x="5116415" y="4025541"/>
            <a:ext cx="5260616"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Ask Questions</a:t>
            </a:r>
          </a:p>
          <a:p>
            <a:pPr marL="0" marR="0" lvl="0" indent="0" algn="l" defTabSz="914400" rtl="0" eaLnBrk="1" fontAlgn="auto" latinLnBrk="0" hangingPunct="1">
              <a:lnSpc>
                <a:spcPct val="100000"/>
              </a:lnSpc>
              <a:spcBef>
                <a:spcPts val="0"/>
              </a:spcBef>
              <a:spcAft>
                <a:spcPts val="200"/>
              </a:spcAft>
              <a:buClr>
                <a:srgbClr val="0078D4"/>
              </a:buClr>
              <a:buSzTx/>
              <a:buFontTx/>
              <a:buNone/>
              <a:tabLst/>
              <a:defRPr/>
            </a:pPr>
            <a:r>
              <a:rPr lang="en-US" sz="1400" dirty="0">
                <a:solidFill>
                  <a:schemeClr val="accent1"/>
                </a:solidFill>
                <a:cs typeface="Segoe UI Semilight"/>
                <a:hlinkClick r:id="rId17"/>
              </a:rPr>
              <a:t>Ask Azure DB for MySQL</a:t>
            </a:r>
            <a:endParaRPr lang="en-US" sz="1400" dirty="0">
              <a:solidFill>
                <a:schemeClr val="accent1"/>
              </a:solidFill>
              <a:cs typeface="Segoe UI Semilight"/>
            </a:endParaRPr>
          </a:p>
        </p:txBody>
      </p:sp>
      <p:pic>
        <p:nvPicPr>
          <p:cNvPr id="23" name="Graphic 22">
            <a:extLst>
              <a:ext uri="{FF2B5EF4-FFF2-40B4-BE49-F238E27FC236}">
                <a16:creationId xmlns:a16="http://schemas.microsoft.com/office/drawing/2014/main" id="{0B65A345-3CFB-4312-B039-435B92EB4BD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97924" y="4892130"/>
            <a:ext cx="539496" cy="539496"/>
          </a:xfrm>
          <a:prstGeom prst="rect">
            <a:avLst/>
          </a:prstGeom>
        </p:spPr>
      </p:pic>
      <p:sp>
        <p:nvSpPr>
          <p:cNvPr id="40" name="Rectangle 39">
            <a:extLst>
              <a:ext uri="{FF2B5EF4-FFF2-40B4-BE49-F238E27FC236}">
                <a16:creationId xmlns:a16="http://schemas.microsoft.com/office/drawing/2014/main" id="{4F28DB87-1150-2C7D-B996-B42EF53D00F6}"/>
              </a:ext>
            </a:extLst>
          </p:cNvPr>
          <p:cNvSpPr/>
          <p:nvPr/>
        </p:nvSpPr>
        <p:spPr>
          <a:xfrm>
            <a:off x="5116415" y="4892574"/>
            <a:ext cx="5260616"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MySQL Videos</a:t>
            </a:r>
          </a:p>
          <a:p>
            <a:pPr marL="0" marR="0" lvl="0" indent="0" algn="l" defTabSz="914400" rtl="0" eaLnBrk="1" fontAlgn="auto" latinLnBrk="0" hangingPunct="1">
              <a:lnSpc>
                <a:spcPct val="100000"/>
              </a:lnSpc>
              <a:spcBef>
                <a:spcPts val="0"/>
              </a:spcBef>
              <a:spcAft>
                <a:spcPts val="200"/>
              </a:spcAft>
              <a:buClr>
                <a:srgbClr val="0078D4"/>
              </a:buClr>
              <a:buSzTx/>
              <a:buFontTx/>
              <a:buNone/>
              <a:tabLst/>
              <a:defRPr/>
            </a:pPr>
            <a:r>
              <a:rPr lang="en-US" sz="1400" dirty="0">
                <a:solidFill>
                  <a:schemeClr val="accent1"/>
                </a:solidFill>
                <a:cs typeface="Segoe UI Semilight"/>
                <a:hlinkClick r:id="rId20"/>
              </a:rPr>
              <a:t>MySQL Developer Essentials</a:t>
            </a:r>
            <a:r>
              <a:rPr lang="en-US" sz="1400" dirty="0">
                <a:solidFill>
                  <a:schemeClr val="accent1"/>
                </a:solidFill>
                <a:cs typeface="Segoe UI Semilight"/>
              </a:rPr>
              <a:t>          </a:t>
            </a:r>
            <a:r>
              <a:rPr lang="en-US" sz="1400" dirty="0">
                <a:solidFill>
                  <a:schemeClr val="accent1"/>
                </a:solidFill>
                <a:cs typeface="Segoe UI Semilight"/>
                <a:hlinkClick r:id="rId21"/>
              </a:rPr>
              <a:t>MySQL Beginner Series</a:t>
            </a:r>
            <a:endParaRPr lang="en-US" sz="1400" dirty="0">
              <a:solidFill>
                <a:schemeClr val="accent1"/>
              </a:solidFill>
              <a:cs typeface="Segoe UI Semilight"/>
            </a:endParaRPr>
          </a:p>
        </p:txBody>
      </p:sp>
      <p:grpSp>
        <p:nvGrpSpPr>
          <p:cNvPr id="53" name="Group 52">
            <a:extLst>
              <a:ext uri="{FF2B5EF4-FFF2-40B4-BE49-F238E27FC236}">
                <a16:creationId xmlns:a16="http://schemas.microsoft.com/office/drawing/2014/main" id="{83D4491F-20F5-6171-AD9B-EB75FE028594}"/>
              </a:ext>
              <a:ext uri="{C183D7F6-B498-43B3-948B-1728B52AA6E4}">
                <adec:decorative xmlns:adec="http://schemas.microsoft.com/office/drawing/2017/decorative" val="1"/>
              </a:ext>
            </a:extLst>
          </p:cNvPr>
          <p:cNvGrpSpPr/>
          <p:nvPr/>
        </p:nvGrpSpPr>
        <p:grpSpPr>
          <a:xfrm>
            <a:off x="4302096" y="5760048"/>
            <a:ext cx="531153" cy="531153"/>
            <a:chOff x="4302096" y="5760048"/>
            <a:chExt cx="531153" cy="531153"/>
          </a:xfrm>
        </p:grpSpPr>
        <p:pic>
          <p:nvPicPr>
            <p:cNvPr id="43" name="Graphic 42">
              <a:extLst>
                <a:ext uri="{FF2B5EF4-FFF2-40B4-BE49-F238E27FC236}">
                  <a16:creationId xmlns:a16="http://schemas.microsoft.com/office/drawing/2014/main" id="{AF3D31DA-2872-0BE8-7CE9-C6FDC1E070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302096" y="5760048"/>
              <a:ext cx="531153" cy="531153"/>
            </a:xfrm>
            <a:prstGeom prst="rect">
              <a:avLst/>
            </a:prstGeom>
          </p:spPr>
        </p:pic>
        <p:grpSp>
          <p:nvGrpSpPr>
            <p:cNvPr id="52" name="Group 51">
              <a:extLst>
                <a:ext uri="{FF2B5EF4-FFF2-40B4-BE49-F238E27FC236}">
                  <a16:creationId xmlns:a16="http://schemas.microsoft.com/office/drawing/2014/main" id="{9077C212-FE40-4607-52B1-4AE28F5942DB}"/>
                </a:ext>
              </a:extLst>
            </p:cNvPr>
            <p:cNvGrpSpPr/>
            <p:nvPr/>
          </p:nvGrpSpPr>
          <p:grpSpPr>
            <a:xfrm>
              <a:off x="4369769" y="5843549"/>
              <a:ext cx="395806" cy="251015"/>
              <a:chOff x="4353453" y="5835990"/>
              <a:chExt cx="411480" cy="260955"/>
            </a:xfrm>
          </p:grpSpPr>
          <p:sp>
            <p:nvSpPr>
              <p:cNvPr id="4" name="Rectangle 3">
                <a:extLst>
                  <a:ext uri="{FF2B5EF4-FFF2-40B4-BE49-F238E27FC236}">
                    <a16:creationId xmlns:a16="http://schemas.microsoft.com/office/drawing/2014/main" id="{F75F3B29-7946-5016-F341-3B9D46B9666E}"/>
                  </a:ext>
                </a:extLst>
              </p:cNvPr>
              <p:cNvSpPr/>
              <p:nvPr/>
            </p:nvSpPr>
            <p:spPr bwMode="auto">
              <a:xfrm>
                <a:off x="4406537" y="5860869"/>
                <a:ext cx="339634" cy="21771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17260F2C-0E43-47FF-29D7-043EAEE6F2FA}"/>
                  </a:ext>
                </a:extLst>
              </p:cNvPr>
              <p:cNvSpPr/>
              <p:nvPr/>
            </p:nvSpPr>
            <p:spPr>
              <a:xfrm>
                <a:off x="4353453" y="5835991"/>
                <a:ext cx="411428" cy="260954"/>
              </a:xfrm>
              <a:custGeom>
                <a:avLst/>
                <a:gdLst>
                  <a:gd name="connsiteX0" fmla="*/ 12029 w 374538"/>
                  <a:gd name="connsiteY0" fmla="*/ 20 h 287772"/>
                  <a:gd name="connsiteX1" fmla="*/ 362509 w 374538"/>
                  <a:gd name="connsiteY1" fmla="*/ 20 h 287772"/>
                  <a:gd name="connsiteX2" fmla="*/ 374535 w 374538"/>
                  <a:gd name="connsiteY2" fmla="*/ 10712 h 287772"/>
                  <a:gd name="connsiteX3" fmla="*/ 374538 w 374538"/>
                  <a:gd name="connsiteY3" fmla="*/ 10749 h 287772"/>
                  <a:gd name="connsiteX4" fmla="*/ 374538 w 374538"/>
                  <a:gd name="connsiteY4" fmla="*/ 277022 h 287772"/>
                  <a:gd name="connsiteX5" fmla="*/ 362545 w 374538"/>
                  <a:gd name="connsiteY5" fmla="*/ 287754 h 287772"/>
                  <a:gd name="connsiteX6" fmla="*/ 362509 w 374538"/>
                  <a:gd name="connsiteY6" fmla="*/ 287751 h 287772"/>
                  <a:gd name="connsiteX7" fmla="*/ 12029 w 374538"/>
                  <a:gd name="connsiteY7" fmla="*/ 287751 h 287772"/>
                  <a:gd name="connsiteX8" fmla="*/ 0 w 374538"/>
                  <a:gd name="connsiteY8" fmla="*/ 277022 h 287772"/>
                  <a:gd name="connsiteX9" fmla="*/ 0 w 374538"/>
                  <a:gd name="connsiteY9" fmla="*/ 11399 h 287772"/>
                  <a:gd name="connsiteX10" fmla="*/ 12020 w 374538"/>
                  <a:gd name="connsiteY10" fmla="*/ 20 h 287772"/>
                  <a:gd name="connsiteX11" fmla="*/ 12029 w 374538"/>
                  <a:gd name="connsiteY11" fmla="*/ 20 h 28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538" h="287772">
                    <a:moveTo>
                      <a:pt x="12029" y="20"/>
                    </a:moveTo>
                    <a:lnTo>
                      <a:pt x="362509" y="20"/>
                    </a:lnTo>
                    <a:cubicBezTo>
                      <a:pt x="368784" y="-349"/>
                      <a:pt x="374168" y="4438"/>
                      <a:pt x="374535" y="10712"/>
                    </a:cubicBezTo>
                    <a:cubicBezTo>
                      <a:pt x="374538" y="10724"/>
                      <a:pt x="374538" y="10737"/>
                      <a:pt x="374538" y="10749"/>
                    </a:cubicBezTo>
                    <a:lnTo>
                      <a:pt x="374538" y="277022"/>
                    </a:lnTo>
                    <a:cubicBezTo>
                      <a:pt x="374190" y="283297"/>
                      <a:pt x="368819" y="288102"/>
                      <a:pt x="362545" y="287754"/>
                    </a:cubicBezTo>
                    <a:cubicBezTo>
                      <a:pt x="362535" y="287751"/>
                      <a:pt x="362522" y="287751"/>
                      <a:pt x="362509" y="287751"/>
                    </a:cubicBezTo>
                    <a:lnTo>
                      <a:pt x="12029" y="287751"/>
                    </a:lnTo>
                    <a:cubicBezTo>
                      <a:pt x="5803" y="287946"/>
                      <a:pt x="516" y="283229"/>
                      <a:pt x="0" y="277022"/>
                    </a:cubicBezTo>
                    <a:lnTo>
                      <a:pt x="0" y="11399"/>
                    </a:lnTo>
                    <a:cubicBezTo>
                      <a:pt x="177" y="4937"/>
                      <a:pt x="5559" y="-157"/>
                      <a:pt x="12020" y="20"/>
                    </a:cubicBezTo>
                    <a:cubicBezTo>
                      <a:pt x="12023" y="20"/>
                      <a:pt x="12027" y="20"/>
                      <a:pt x="12029" y="20"/>
                    </a:cubicBezTo>
                    <a:close/>
                  </a:path>
                </a:pathLst>
              </a:custGeom>
              <a:solidFill>
                <a:srgbClr val="9CEBFF"/>
              </a:solidFill>
              <a:ln w="3227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72F5A9D-1E6D-92DC-02B6-75CC34ED6784}"/>
                  </a:ext>
                </a:extLst>
              </p:cNvPr>
              <p:cNvSpPr/>
              <p:nvPr/>
            </p:nvSpPr>
            <p:spPr>
              <a:xfrm>
                <a:off x="4353453" y="5835990"/>
                <a:ext cx="411480" cy="45716"/>
              </a:xfrm>
              <a:custGeom>
                <a:avLst/>
                <a:gdLst>
                  <a:gd name="connsiteX0" fmla="*/ 11379 w 374538"/>
                  <a:gd name="connsiteY0" fmla="*/ 21 h 50414"/>
                  <a:gd name="connsiteX1" fmla="*/ 363159 w 374538"/>
                  <a:gd name="connsiteY1" fmla="*/ 21 h 50414"/>
                  <a:gd name="connsiteX2" fmla="*/ 374535 w 374538"/>
                  <a:gd name="connsiteY2" fmla="*/ 10061 h 50414"/>
                  <a:gd name="connsiteX3" fmla="*/ 374538 w 374538"/>
                  <a:gd name="connsiteY3" fmla="*/ 10100 h 50414"/>
                  <a:gd name="connsiteX4" fmla="*/ 374538 w 374538"/>
                  <a:gd name="connsiteY4" fmla="*/ 10100 h 50414"/>
                  <a:gd name="connsiteX5" fmla="*/ 374538 w 374538"/>
                  <a:gd name="connsiteY5" fmla="*/ 50415 h 50414"/>
                  <a:gd name="connsiteX6" fmla="*/ 0 w 374538"/>
                  <a:gd name="connsiteY6" fmla="*/ 50415 h 50414"/>
                  <a:gd name="connsiteX7" fmla="*/ 0 w 374538"/>
                  <a:gd name="connsiteY7" fmla="*/ 11400 h 50414"/>
                  <a:gd name="connsiteX8" fmla="*/ 11340 w 374538"/>
                  <a:gd name="connsiteY8" fmla="*/ 1319 h 50414"/>
                  <a:gd name="connsiteX9" fmla="*/ 11379 w 374538"/>
                  <a:gd name="connsiteY9" fmla="*/ 1322 h 5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538" h="50414">
                    <a:moveTo>
                      <a:pt x="11379" y="21"/>
                    </a:moveTo>
                    <a:lnTo>
                      <a:pt x="363159" y="21"/>
                    </a:lnTo>
                    <a:cubicBezTo>
                      <a:pt x="369073" y="-348"/>
                      <a:pt x="374168" y="4147"/>
                      <a:pt x="374535" y="10061"/>
                    </a:cubicBezTo>
                    <a:cubicBezTo>
                      <a:pt x="374538" y="10074"/>
                      <a:pt x="374538" y="10087"/>
                      <a:pt x="374538" y="10100"/>
                    </a:cubicBezTo>
                    <a:lnTo>
                      <a:pt x="374538" y="10100"/>
                    </a:lnTo>
                    <a:lnTo>
                      <a:pt x="374538" y="50415"/>
                    </a:lnTo>
                    <a:lnTo>
                      <a:pt x="0" y="50415"/>
                    </a:lnTo>
                    <a:lnTo>
                      <a:pt x="0" y="11400"/>
                    </a:lnTo>
                    <a:cubicBezTo>
                      <a:pt x="348" y="5485"/>
                      <a:pt x="5425" y="972"/>
                      <a:pt x="11340" y="1319"/>
                    </a:cubicBezTo>
                    <a:cubicBezTo>
                      <a:pt x="11353" y="1320"/>
                      <a:pt x="11366" y="1321"/>
                      <a:pt x="11379" y="1322"/>
                    </a:cubicBezTo>
                    <a:close/>
                  </a:path>
                </a:pathLst>
              </a:custGeom>
              <a:solidFill>
                <a:srgbClr val="0078D4"/>
              </a:solidFill>
              <a:ln w="3227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D9881D-A916-F2C0-D496-F9C119A63425}"/>
                  </a:ext>
                </a:extLst>
              </p:cNvPr>
              <p:cNvSpPr/>
              <p:nvPr/>
            </p:nvSpPr>
            <p:spPr>
              <a:xfrm>
                <a:off x="4428927" y="5976344"/>
                <a:ext cx="289531" cy="22112"/>
              </a:xfrm>
              <a:custGeom>
                <a:avLst/>
                <a:gdLst>
                  <a:gd name="connsiteX0" fmla="*/ 240264 w 249692"/>
                  <a:gd name="connsiteY0" fmla="*/ 0 h 24384"/>
                  <a:gd name="connsiteX1" fmla="*/ 9103 w 249692"/>
                  <a:gd name="connsiteY1" fmla="*/ 0 h 24384"/>
                  <a:gd name="connsiteX2" fmla="*/ 0 w 249692"/>
                  <a:gd name="connsiteY2" fmla="*/ 5202 h 24384"/>
                  <a:gd name="connsiteX3" fmla="*/ 0 w 249692"/>
                  <a:gd name="connsiteY3" fmla="*/ 19182 h 24384"/>
                  <a:gd name="connsiteX4" fmla="*/ 9103 w 249692"/>
                  <a:gd name="connsiteY4" fmla="*/ 24384 h 24384"/>
                  <a:gd name="connsiteX5" fmla="*/ 240264 w 249692"/>
                  <a:gd name="connsiteY5" fmla="*/ 24384 h 24384"/>
                  <a:gd name="connsiteX6" fmla="*/ 249692 w 249692"/>
                  <a:gd name="connsiteY6" fmla="*/ 19182 h 24384"/>
                  <a:gd name="connsiteX7" fmla="*/ 249692 w 249692"/>
                  <a:gd name="connsiteY7" fmla="*/ 6177 h 24384"/>
                  <a:gd name="connsiteX8" fmla="*/ 240264 w 249692"/>
                  <a:gd name="connsiteY8" fmla="*/ 0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92" h="24384">
                    <a:moveTo>
                      <a:pt x="240264" y="0"/>
                    </a:moveTo>
                    <a:lnTo>
                      <a:pt x="9103" y="0"/>
                    </a:lnTo>
                    <a:cubicBezTo>
                      <a:pt x="3901" y="0"/>
                      <a:pt x="0" y="2601"/>
                      <a:pt x="0" y="5202"/>
                    </a:cubicBezTo>
                    <a:lnTo>
                      <a:pt x="0" y="19182"/>
                    </a:lnTo>
                    <a:cubicBezTo>
                      <a:pt x="0" y="22108"/>
                      <a:pt x="3901" y="24384"/>
                      <a:pt x="9103" y="24384"/>
                    </a:cubicBezTo>
                    <a:lnTo>
                      <a:pt x="240264" y="24384"/>
                    </a:lnTo>
                    <a:cubicBezTo>
                      <a:pt x="245466" y="24384"/>
                      <a:pt x="249692" y="22108"/>
                      <a:pt x="249692" y="19182"/>
                    </a:cubicBezTo>
                    <a:lnTo>
                      <a:pt x="249692" y="6177"/>
                    </a:lnTo>
                    <a:cubicBezTo>
                      <a:pt x="249692" y="2601"/>
                      <a:pt x="244490" y="0"/>
                      <a:pt x="240264" y="0"/>
                    </a:cubicBezTo>
                    <a:close/>
                  </a:path>
                </a:pathLst>
              </a:custGeom>
              <a:solidFill>
                <a:srgbClr val="0078D4"/>
              </a:solidFill>
              <a:ln w="3227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2986C85-5623-763F-0CA6-6C53866A551E}"/>
                  </a:ext>
                </a:extLst>
              </p:cNvPr>
              <p:cNvSpPr/>
              <p:nvPr/>
            </p:nvSpPr>
            <p:spPr>
              <a:xfrm>
                <a:off x="4428927" y="5923277"/>
                <a:ext cx="289531" cy="20932"/>
              </a:xfrm>
              <a:custGeom>
                <a:avLst/>
                <a:gdLst>
                  <a:gd name="connsiteX0" fmla="*/ 240264 w 249692"/>
                  <a:gd name="connsiteY0" fmla="*/ 0 h 23083"/>
                  <a:gd name="connsiteX1" fmla="*/ 9103 w 249692"/>
                  <a:gd name="connsiteY1" fmla="*/ 0 h 23083"/>
                  <a:gd name="connsiteX2" fmla="*/ 0 w 249692"/>
                  <a:gd name="connsiteY2" fmla="*/ 5202 h 23083"/>
                  <a:gd name="connsiteX3" fmla="*/ 0 w 249692"/>
                  <a:gd name="connsiteY3" fmla="*/ 17882 h 23083"/>
                  <a:gd name="connsiteX4" fmla="*/ 9103 w 249692"/>
                  <a:gd name="connsiteY4" fmla="*/ 23084 h 23083"/>
                  <a:gd name="connsiteX5" fmla="*/ 240264 w 249692"/>
                  <a:gd name="connsiteY5" fmla="*/ 23084 h 23083"/>
                  <a:gd name="connsiteX6" fmla="*/ 249692 w 249692"/>
                  <a:gd name="connsiteY6" fmla="*/ 17882 h 23083"/>
                  <a:gd name="connsiteX7" fmla="*/ 249692 w 249692"/>
                  <a:gd name="connsiteY7" fmla="*/ 5202 h 23083"/>
                  <a:gd name="connsiteX8" fmla="*/ 240264 w 249692"/>
                  <a:gd name="connsiteY8" fmla="*/ 0 h 2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92" h="23083">
                    <a:moveTo>
                      <a:pt x="240264" y="0"/>
                    </a:moveTo>
                    <a:lnTo>
                      <a:pt x="9103" y="0"/>
                    </a:lnTo>
                    <a:cubicBezTo>
                      <a:pt x="3901" y="0"/>
                      <a:pt x="0" y="2276"/>
                      <a:pt x="0" y="5202"/>
                    </a:cubicBezTo>
                    <a:lnTo>
                      <a:pt x="0" y="17882"/>
                    </a:lnTo>
                    <a:cubicBezTo>
                      <a:pt x="0" y="20808"/>
                      <a:pt x="3901" y="23084"/>
                      <a:pt x="9103" y="23084"/>
                    </a:cubicBezTo>
                    <a:lnTo>
                      <a:pt x="240264" y="23084"/>
                    </a:lnTo>
                    <a:cubicBezTo>
                      <a:pt x="245466" y="23084"/>
                      <a:pt x="249692" y="20808"/>
                      <a:pt x="249692" y="17882"/>
                    </a:cubicBezTo>
                    <a:lnTo>
                      <a:pt x="249692" y="5202"/>
                    </a:lnTo>
                    <a:cubicBezTo>
                      <a:pt x="249692" y="2276"/>
                      <a:pt x="244490" y="0"/>
                      <a:pt x="240264" y="0"/>
                    </a:cubicBezTo>
                    <a:close/>
                  </a:path>
                </a:pathLst>
              </a:custGeom>
              <a:solidFill>
                <a:srgbClr val="0078D4"/>
              </a:solidFill>
              <a:ln w="3227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EB3945E-0C4E-229F-319C-D0DAFB020FB2}"/>
                  </a:ext>
                </a:extLst>
              </p:cNvPr>
              <p:cNvSpPr/>
              <p:nvPr/>
            </p:nvSpPr>
            <p:spPr>
              <a:xfrm>
                <a:off x="4428927" y="6036193"/>
                <a:ext cx="289531" cy="21227"/>
              </a:xfrm>
              <a:custGeom>
                <a:avLst/>
                <a:gdLst>
                  <a:gd name="connsiteX0" fmla="*/ 240264 w 249692"/>
                  <a:gd name="connsiteY0" fmla="*/ 0 h 23408"/>
                  <a:gd name="connsiteX1" fmla="*/ 9103 w 249692"/>
                  <a:gd name="connsiteY1" fmla="*/ 0 h 23408"/>
                  <a:gd name="connsiteX2" fmla="*/ 0 w 249692"/>
                  <a:gd name="connsiteY2" fmla="*/ 5202 h 23408"/>
                  <a:gd name="connsiteX3" fmla="*/ 0 w 249692"/>
                  <a:gd name="connsiteY3" fmla="*/ 18207 h 23408"/>
                  <a:gd name="connsiteX4" fmla="*/ 9103 w 249692"/>
                  <a:gd name="connsiteY4" fmla="*/ 23409 h 23408"/>
                  <a:gd name="connsiteX5" fmla="*/ 240264 w 249692"/>
                  <a:gd name="connsiteY5" fmla="*/ 23409 h 23408"/>
                  <a:gd name="connsiteX6" fmla="*/ 249692 w 249692"/>
                  <a:gd name="connsiteY6" fmla="*/ 18207 h 23408"/>
                  <a:gd name="connsiteX7" fmla="*/ 249692 w 249692"/>
                  <a:gd name="connsiteY7" fmla="*/ 5202 h 23408"/>
                  <a:gd name="connsiteX8" fmla="*/ 240264 w 249692"/>
                  <a:gd name="connsiteY8" fmla="*/ 0 h 2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92" h="23408">
                    <a:moveTo>
                      <a:pt x="240264" y="0"/>
                    </a:moveTo>
                    <a:lnTo>
                      <a:pt x="9103" y="0"/>
                    </a:lnTo>
                    <a:cubicBezTo>
                      <a:pt x="3901" y="0"/>
                      <a:pt x="0" y="2276"/>
                      <a:pt x="0" y="5202"/>
                    </a:cubicBezTo>
                    <a:lnTo>
                      <a:pt x="0" y="18207"/>
                    </a:lnTo>
                    <a:cubicBezTo>
                      <a:pt x="0" y="21133"/>
                      <a:pt x="3901" y="23409"/>
                      <a:pt x="9103" y="23409"/>
                    </a:cubicBezTo>
                    <a:lnTo>
                      <a:pt x="240264" y="23409"/>
                    </a:lnTo>
                    <a:cubicBezTo>
                      <a:pt x="245466" y="23409"/>
                      <a:pt x="249692" y="21133"/>
                      <a:pt x="249692" y="18207"/>
                    </a:cubicBezTo>
                    <a:lnTo>
                      <a:pt x="249692" y="5202"/>
                    </a:lnTo>
                    <a:cubicBezTo>
                      <a:pt x="249692" y="2276"/>
                      <a:pt x="244490" y="0"/>
                      <a:pt x="240264" y="0"/>
                    </a:cubicBezTo>
                    <a:close/>
                  </a:path>
                </a:pathLst>
              </a:custGeom>
              <a:solidFill>
                <a:srgbClr val="0078D4"/>
              </a:solidFill>
              <a:ln w="3227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444ADFF-803A-E1EE-5AF9-E4F0E1BC3633}"/>
                  </a:ext>
                </a:extLst>
              </p:cNvPr>
              <p:cNvSpPr/>
              <p:nvPr/>
            </p:nvSpPr>
            <p:spPr>
              <a:xfrm>
                <a:off x="4380281" y="5919738"/>
                <a:ext cx="27713" cy="27713"/>
              </a:xfrm>
              <a:custGeom>
                <a:avLst/>
                <a:gdLst>
                  <a:gd name="connsiteX0" fmla="*/ 30561 w 30561"/>
                  <a:gd name="connsiteY0" fmla="*/ 15281 h 30561"/>
                  <a:gd name="connsiteX1" fmla="*/ 15281 w 30561"/>
                  <a:gd name="connsiteY1" fmla="*/ 30561 h 30561"/>
                  <a:gd name="connsiteX2" fmla="*/ 0 w 30561"/>
                  <a:gd name="connsiteY2" fmla="*/ 15281 h 30561"/>
                  <a:gd name="connsiteX3" fmla="*/ 15281 w 30561"/>
                  <a:gd name="connsiteY3" fmla="*/ 0 h 30561"/>
                  <a:gd name="connsiteX4" fmla="*/ 30561 w 30561"/>
                  <a:gd name="connsiteY4" fmla="*/ 15281 h 3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1" h="30561">
                    <a:moveTo>
                      <a:pt x="30561" y="15281"/>
                    </a:moveTo>
                    <a:cubicBezTo>
                      <a:pt x="30561" y="23720"/>
                      <a:pt x="23720" y="30561"/>
                      <a:pt x="15281" y="30561"/>
                    </a:cubicBezTo>
                    <a:cubicBezTo>
                      <a:pt x="6841" y="30561"/>
                      <a:pt x="0" y="23720"/>
                      <a:pt x="0" y="15281"/>
                    </a:cubicBezTo>
                    <a:cubicBezTo>
                      <a:pt x="0" y="6841"/>
                      <a:pt x="6841" y="0"/>
                      <a:pt x="15281" y="0"/>
                    </a:cubicBezTo>
                    <a:cubicBezTo>
                      <a:pt x="23720" y="0"/>
                      <a:pt x="30561" y="6841"/>
                      <a:pt x="30561" y="15281"/>
                    </a:cubicBezTo>
                    <a:close/>
                  </a:path>
                </a:pathLst>
              </a:custGeom>
              <a:solidFill>
                <a:srgbClr val="0078D4"/>
              </a:solidFill>
              <a:ln w="3227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B41CA5E-A220-1106-6731-85E8C61ACAD3}"/>
                  </a:ext>
                </a:extLst>
              </p:cNvPr>
              <p:cNvSpPr/>
              <p:nvPr/>
            </p:nvSpPr>
            <p:spPr>
              <a:xfrm>
                <a:off x="4380281" y="5973101"/>
                <a:ext cx="27713" cy="27713"/>
              </a:xfrm>
              <a:custGeom>
                <a:avLst/>
                <a:gdLst>
                  <a:gd name="connsiteX0" fmla="*/ 30561 w 30561"/>
                  <a:gd name="connsiteY0" fmla="*/ 15281 h 30561"/>
                  <a:gd name="connsiteX1" fmla="*/ 15281 w 30561"/>
                  <a:gd name="connsiteY1" fmla="*/ 30561 h 30561"/>
                  <a:gd name="connsiteX2" fmla="*/ 0 w 30561"/>
                  <a:gd name="connsiteY2" fmla="*/ 15281 h 30561"/>
                  <a:gd name="connsiteX3" fmla="*/ 15281 w 30561"/>
                  <a:gd name="connsiteY3" fmla="*/ 0 h 30561"/>
                  <a:gd name="connsiteX4" fmla="*/ 30561 w 30561"/>
                  <a:gd name="connsiteY4" fmla="*/ 15281 h 3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1" h="30561">
                    <a:moveTo>
                      <a:pt x="30561" y="15281"/>
                    </a:moveTo>
                    <a:cubicBezTo>
                      <a:pt x="30561" y="23720"/>
                      <a:pt x="23720" y="30561"/>
                      <a:pt x="15281" y="30561"/>
                    </a:cubicBezTo>
                    <a:cubicBezTo>
                      <a:pt x="6841" y="30561"/>
                      <a:pt x="0" y="23720"/>
                      <a:pt x="0" y="15281"/>
                    </a:cubicBezTo>
                    <a:cubicBezTo>
                      <a:pt x="0" y="6841"/>
                      <a:pt x="6841" y="0"/>
                      <a:pt x="15281" y="0"/>
                    </a:cubicBezTo>
                    <a:cubicBezTo>
                      <a:pt x="23720" y="0"/>
                      <a:pt x="30561" y="6841"/>
                      <a:pt x="30561" y="15281"/>
                    </a:cubicBezTo>
                    <a:close/>
                  </a:path>
                </a:pathLst>
              </a:custGeom>
              <a:solidFill>
                <a:srgbClr val="0078D4"/>
              </a:solidFill>
              <a:ln w="3227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07B89-BE87-56F1-0CDB-3F0F7052D596}"/>
                  </a:ext>
                </a:extLst>
              </p:cNvPr>
              <p:cNvSpPr/>
              <p:nvPr/>
            </p:nvSpPr>
            <p:spPr>
              <a:xfrm>
                <a:off x="4380281" y="6032950"/>
                <a:ext cx="27713" cy="27713"/>
              </a:xfrm>
              <a:custGeom>
                <a:avLst/>
                <a:gdLst>
                  <a:gd name="connsiteX0" fmla="*/ 30561 w 30561"/>
                  <a:gd name="connsiteY0" fmla="*/ 15281 h 30561"/>
                  <a:gd name="connsiteX1" fmla="*/ 15281 w 30561"/>
                  <a:gd name="connsiteY1" fmla="*/ 30561 h 30561"/>
                  <a:gd name="connsiteX2" fmla="*/ 0 w 30561"/>
                  <a:gd name="connsiteY2" fmla="*/ 15281 h 30561"/>
                  <a:gd name="connsiteX3" fmla="*/ 15281 w 30561"/>
                  <a:gd name="connsiteY3" fmla="*/ 0 h 30561"/>
                  <a:gd name="connsiteX4" fmla="*/ 30561 w 30561"/>
                  <a:gd name="connsiteY4" fmla="*/ 15281 h 3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1" h="30561">
                    <a:moveTo>
                      <a:pt x="30561" y="15281"/>
                    </a:moveTo>
                    <a:cubicBezTo>
                      <a:pt x="30561" y="23720"/>
                      <a:pt x="23720" y="30561"/>
                      <a:pt x="15281" y="30561"/>
                    </a:cubicBezTo>
                    <a:cubicBezTo>
                      <a:pt x="6841" y="30561"/>
                      <a:pt x="0" y="23720"/>
                      <a:pt x="0" y="15281"/>
                    </a:cubicBezTo>
                    <a:cubicBezTo>
                      <a:pt x="0" y="6841"/>
                      <a:pt x="6841" y="0"/>
                      <a:pt x="15281" y="0"/>
                    </a:cubicBezTo>
                    <a:cubicBezTo>
                      <a:pt x="23720" y="0"/>
                      <a:pt x="30561" y="6841"/>
                      <a:pt x="30561" y="15281"/>
                    </a:cubicBezTo>
                    <a:close/>
                  </a:path>
                </a:pathLst>
              </a:custGeom>
              <a:solidFill>
                <a:srgbClr val="0078D4"/>
              </a:solidFill>
              <a:ln w="32279" cap="flat">
                <a:noFill/>
                <a:prstDash val="solid"/>
                <a:miter/>
              </a:ln>
            </p:spPr>
            <p:txBody>
              <a:bodyPr rtlCol="0" anchor="ctr"/>
              <a:lstStyle/>
              <a:p>
                <a:endParaRPr lang="en-US"/>
              </a:p>
            </p:txBody>
          </p:sp>
        </p:grpSp>
      </p:grpSp>
      <p:sp>
        <p:nvSpPr>
          <p:cNvPr id="41" name="Rectangle 40">
            <a:extLst>
              <a:ext uri="{FF2B5EF4-FFF2-40B4-BE49-F238E27FC236}">
                <a16:creationId xmlns:a16="http://schemas.microsoft.com/office/drawing/2014/main" id="{77D0C201-E5DD-44FD-5C8F-F13C0E780D11}"/>
              </a:ext>
            </a:extLst>
          </p:cNvPr>
          <p:cNvSpPr/>
          <p:nvPr/>
        </p:nvSpPr>
        <p:spPr>
          <a:xfrm>
            <a:off x="5116414" y="5760049"/>
            <a:ext cx="6819453" cy="538609"/>
          </a:xfrm>
          <a:prstGeom prst="rect">
            <a:avLst/>
          </a:prstGeom>
        </p:spPr>
        <p:txBody>
          <a:bodyPr vert="horz" wrap="square" lIns="0" tIns="0" rIns="0" bIns="0" numCol="1" rtlCol="0" anchor="t">
            <a:spAutoFit/>
          </a:bodyPr>
          <a:lstStyle/>
          <a:p>
            <a:pPr marL="0" marR="0" lvl="0" indent="0" defTabSz="914400" rtl="0" eaLnBrk="1" fontAlgn="auto" latinLnBrk="0" hangingPunct="1">
              <a:spcAft>
                <a:spcPts val="600"/>
              </a:spcAft>
              <a:buClrTx/>
              <a:buSzTx/>
              <a:buFontTx/>
              <a:buNone/>
              <a:tabLst/>
              <a:defRPr/>
            </a:pPr>
            <a:r>
              <a:rPr lang="en-US" sz="1600" dirty="0">
                <a:ln w="3175">
                  <a:noFill/>
                </a:ln>
                <a:latin typeface="+mj-lt"/>
                <a:cs typeface="Segoe UI" pitchFamily="34" charset="0"/>
              </a:rPr>
              <a:t>Azure Database for MySQL use cases deck</a:t>
            </a:r>
          </a:p>
          <a:p>
            <a:pPr>
              <a:spcAft>
                <a:spcPts val="200"/>
              </a:spcAft>
              <a:buClr>
                <a:srgbClr val="0078D4"/>
              </a:buClr>
              <a:defRPr/>
            </a:pPr>
            <a:r>
              <a:rPr lang="en-US" sz="1400" dirty="0">
                <a:solidFill>
                  <a:schemeClr val="accent1"/>
                </a:solidFill>
                <a:cs typeface="Segoe UI Semilight"/>
                <a:hlinkClick r:id="rId24"/>
              </a:rPr>
              <a:t>Azure Database for MySQL Enterprise Use Case Deck</a:t>
            </a:r>
            <a:endParaRPr lang="en-US" sz="1400" dirty="0">
              <a:solidFill>
                <a:schemeClr val="accent1"/>
              </a:solidFill>
              <a:cs typeface="Segoe UI Semilight"/>
            </a:endParaRPr>
          </a:p>
        </p:txBody>
      </p:sp>
      <p:cxnSp>
        <p:nvCxnSpPr>
          <p:cNvPr id="34" name="Straight Connector 33">
            <a:extLst>
              <a:ext uri="{FF2B5EF4-FFF2-40B4-BE49-F238E27FC236}">
                <a16:creationId xmlns:a16="http://schemas.microsoft.com/office/drawing/2014/main" id="{6AD993FA-9C41-DED8-028E-DA2437804202}"/>
              </a:ext>
              <a:ext uri="{C183D7F6-B498-43B3-948B-1728B52AA6E4}">
                <adec:decorative xmlns:adec="http://schemas.microsoft.com/office/drawing/2017/decorative" val="1"/>
              </a:ext>
            </a:extLst>
          </p:cNvPr>
          <p:cNvCxnSpPr>
            <a:cxnSpLocks/>
          </p:cNvCxnSpPr>
          <p:nvPr/>
        </p:nvCxnSpPr>
        <p:spPr>
          <a:xfrm>
            <a:off x="3915592" y="585788"/>
            <a:ext cx="0" cy="5687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A9D02F-B525-A5BD-5A56-4016764DAE10}"/>
              </a:ext>
            </a:extLst>
          </p:cNvPr>
          <p:cNvSpPr txBox="1"/>
          <p:nvPr/>
        </p:nvSpPr>
        <p:spPr>
          <a:xfrm>
            <a:off x="592909" y="6373781"/>
            <a:ext cx="6600824" cy="184666"/>
          </a:xfrm>
          <a:prstGeom prst="rect">
            <a:avLst/>
          </a:prstGeom>
          <a:noFill/>
        </p:spPr>
        <p:txBody>
          <a:bodyPr wrap="square" lIns="0" tIns="0" rIns="0" bIns="0">
            <a:spAutoFit/>
          </a:bodyPr>
          <a:lstStyle/>
          <a:p>
            <a:r>
              <a:rPr lang="en-US" sz="1200" dirty="0">
                <a:hlinkClick r:id="rId25"/>
              </a:rPr>
              <a:t>GearUp: Open Source Databases on Azure</a:t>
            </a:r>
            <a:endParaRPr lang="en-US" sz="1200" dirty="0"/>
          </a:p>
        </p:txBody>
      </p:sp>
    </p:spTree>
    <p:extLst>
      <p:ext uri="{BB962C8B-B14F-4D97-AF65-F5344CB8AC3E}">
        <p14:creationId xmlns:p14="http://schemas.microsoft.com/office/powerpoint/2010/main" val="107491413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C48E-64F5-4A6A-B9B7-CAC14DBD13E4}"/>
              </a:ext>
            </a:extLst>
          </p:cNvPr>
          <p:cNvSpPr>
            <a:spLocks noGrp="1"/>
          </p:cNvSpPr>
          <p:nvPr>
            <p:ph type="title" idx="4294967295"/>
          </p:nvPr>
        </p:nvSpPr>
        <p:spPr>
          <a:xfrm>
            <a:off x="268080" y="-1209088"/>
            <a:ext cx="11655840" cy="899665"/>
          </a:xfrm>
        </p:spPr>
        <p:txBody>
          <a:bodyPr/>
          <a:lstStyle/>
          <a:p>
            <a:r>
              <a:rPr lang="en-US"/>
              <a:t>Thank you</a:t>
            </a:r>
            <a:endParaRPr lang="en-AU"/>
          </a:p>
        </p:txBody>
      </p:sp>
    </p:spTree>
    <p:extLst>
      <p:ext uri="{BB962C8B-B14F-4D97-AF65-F5344CB8AC3E}">
        <p14:creationId xmlns:p14="http://schemas.microsoft.com/office/powerpoint/2010/main" val="1269577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1340-7E41-48D9-A842-6CB0089F6051}"/>
              </a:ext>
            </a:extLst>
          </p:cNvPr>
          <p:cNvSpPr>
            <a:spLocks noGrp="1"/>
          </p:cNvSpPr>
          <p:nvPr>
            <p:ph type="title"/>
          </p:nvPr>
        </p:nvSpPr>
        <p:spPr/>
        <p:txBody>
          <a:bodyPr/>
          <a:lstStyle/>
          <a:p>
            <a:r>
              <a:rPr lang="en-US" sz="3200" dirty="0"/>
              <a:t>The benefits of Azure Database for MySQL</a:t>
            </a:r>
          </a:p>
        </p:txBody>
      </p:sp>
      <p:sp>
        <p:nvSpPr>
          <p:cNvPr id="62" name="TextBox 61">
            <a:extLst>
              <a:ext uri="{FF2B5EF4-FFF2-40B4-BE49-F238E27FC236}">
                <a16:creationId xmlns:a16="http://schemas.microsoft.com/office/drawing/2014/main" id="{68EE541D-D3DC-42C4-8FF3-7CBCDCDFAAC9}"/>
              </a:ext>
            </a:extLst>
          </p:cNvPr>
          <p:cNvSpPr txBox="1"/>
          <p:nvPr/>
        </p:nvSpPr>
        <p:spPr>
          <a:xfrm>
            <a:off x="582612" y="1000903"/>
            <a:ext cx="10319501"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8D4"/>
                </a:solidFill>
                <a:effectLst/>
                <a:uLnTx/>
                <a:uFillTx/>
                <a:latin typeface="Segoe UI Semibold"/>
                <a:ea typeface="+mn-ea"/>
                <a:cs typeface="+mn-cs"/>
              </a:rPr>
              <a:t>Build or migrate your workloads with confidence and optimized for value</a:t>
            </a:r>
          </a:p>
        </p:txBody>
      </p:sp>
      <p:sp>
        <p:nvSpPr>
          <p:cNvPr id="198" name="Text Placeholder 12">
            <a:extLst>
              <a:ext uri="{FF2B5EF4-FFF2-40B4-BE49-F238E27FC236}">
                <a16:creationId xmlns:a16="http://schemas.microsoft.com/office/drawing/2014/main" id="{FCF68CB3-B3B3-4317-8180-BCC6BD62505B}"/>
              </a:ext>
            </a:extLst>
          </p:cNvPr>
          <p:cNvSpPr txBox="1">
            <a:spLocks/>
          </p:cNvSpPr>
          <p:nvPr/>
        </p:nvSpPr>
        <p:spPr>
          <a:xfrm>
            <a:off x="584199" y="2712102"/>
            <a:ext cx="2528288"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Open-source freedom with ecosystem of extensions </a:t>
            </a:r>
          </a:p>
        </p:txBody>
      </p:sp>
      <p:sp>
        <p:nvSpPr>
          <p:cNvPr id="197" name="Text Placeholder 44">
            <a:extLst>
              <a:ext uri="{FF2B5EF4-FFF2-40B4-BE49-F238E27FC236}">
                <a16:creationId xmlns:a16="http://schemas.microsoft.com/office/drawing/2014/main" id="{F3F98D39-92E0-4D87-8542-1B8163B9C327}"/>
              </a:ext>
            </a:extLst>
          </p:cNvPr>
          <p:cNvSpPr txBox="1">
            <a:spLocks/>
          </p:cNvSpPr>
          <p:nvPr/>
        </p:nvSpPr>
        <p:spPr>
          <a:xfrm>
            <a:off x="584199" y="3384498"/>
            <a:ext cx="2505456" cy="9996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US" sz="1200">
                <a:solidFill>
                  <a:prstClr val="black"/>
                </a:solidFill>
                <a:latin typeface="Segoe UI"/>
              </a:rPr>
              <a:t>Enjoy a fully compatible  MySQL database with support for latest versions. Use your favorite MySQL extensions and Microsoft’s open-source resources.</a:t>
            </a:r>
          </a:p>
        </p:txBody>
      </p:sp>
      <p:sp>
        <p:nvSpPr>
          <p:cNvPr id="173" name="Text Placeholder 10">
            <a:extLst>
              <a:ext uri="{FF2B5EF4-FFF2-40B4-BE49-F238E27FC236}">
                <a16:creationId xmlns:a16="http://schemas.microsoft.com/office/drawing/2014/main" id="{4429A2B1-E26E-482D-9069-BFC43434995D}"/>
              </a:ext>
            </a:extLst>
          </p:cNvPr>
          <p:cNvSpPr txBox="1">
            <a:spLocks/>
          </p:cNvSpPr>
          <p:nvPr/>
        </p:nvSpPr>
        <p:spPr>
          <a:xfrm>
            <a:off x="3424110" y="2704313"/>
            <a:ext cx="237744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Simplified developer experience </a:t>
            </a:r>
          </a:p>
        </p:txBody>
      </p:sp>
      <p:sp>
        <p:nvSpPr>
          <p:cNvPr id="174" name="Text Placeholder 47">
            <a:extLst>
              <a:ext uri="{FF2B5EF4-FFF2-40B4-BE49-F238E27FC236}">
                <a16:creationId xmlns:a16="http://schemas.microsoft.com/office/drawing/2014/main" id="{34F816D7-9DF7-4DB4-A921-19882C9EEAAF}"/>
              </a:ext>
            </a:extLst>
          </p:cNvPr>
          <p:cNvSpPr txBox="1">
            <a:spLocks/>
          </p:cNvSpPr>
          <p:nvPr/>
        </p:nvSpPr>
        <p:spPr>
          <a:xfrm>
            <a:off x="3424110" y="3376709"/>
            <a:ext cx="2503870" cy="1245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4000"/>
              </a:lnSpc>
              <a:defRPr/>
            </a:pPr>
            <a:r>
              <a:rPr lang="en-US" sz="1200">
                <a:solidFill>
                  <a:prstClr val="black"/>
                </a:solidFill>
                <a:latin typeface="Segoe UI"/>
              </a:rPr>
              <a:t>Increase productivity with a simplified, end-to-end deployment experience at low cost of ownership. Reduce time to market with Azure Kubernetes Service, Azure App Service, and more.</a:t>
            </a:r>
          </a:p>
        </p:txBody>
      </p:sp>
      <p:sp>
        <p:nvSpPr>
          <p:cNvPr id="71" name="Text Placeholder 10">
            <a:extLst>
              <a:ext uri="{FF2B5EF4-FFF2-40B4-BE49-F238E27FC236}">
                <a16:creationId xmlns:a16="http://schemas.microsoft.com/office/drawing/2014/main" id="{38702A3E-A070-4D0A-9CAF-8D2922408453}"/>
              </a:ext>
            </a:extLst>
          </p:cNvPr>
          <p:cNvSpPr txBox="1">
            <a:spLocks/>
          </p:cNvSpPr>
          <p:nvPr/>
        </p:nvSpPr>
        <p:spPr>
          <a:xfrm>
            <a:off x="6264021" y="2712102"/>
            <a:ext cx="237744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Advanced data security and compliance</a:t>
            </a:r>
          </a:p>
        </p:txBody>
      </p:sp>
      <p:sp>
        <p:nvSpPr>
          <p:cNvPr id="69" name="Text Placeholder 47">
            <a:extLst>
              <a:ext uri="{FF2B5EF4-FFF2-40B4-BE49-F238E27FC236}">
                <a16:creationId xmlns:a16="http://schemas.microsoft.com/office/drawing/2014/main" id="{31D6B9DC-4E13-4DA3-BAE4-1AC08C40F26B}"/>
              </a:ext>
            </a:extLst>
          </p:cNvPr>
          <p:cNvSpPr txBox="1">
            <a:spLocks/>
          </p:cNvSpPr>
          <p:nvPr/>
        </p:nvSpPr>
        <p:spPr>
          <a:xfrm>
            <a:off x="6264021" y="3384498"/>
            <a:ext cx="2503870" cy="9996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lang="en-US" sz="1200" dirty="0">
                <a:solidFill>
                  <a:prstClr val="black"/>
                </a:solidFill>
                <a:latin typeface="Segoe UI"/>
              </a:rPr>
              <a:t>Protect your data with enterprise-grade security and compliance, as well as the enhanced security capabilities of Microsoft Defender for Cloud* and double encryption.</a:t>
            </a:r>
          </a:p>
        </p:txBody>
      </p:sp>
      <p:sp>
        <p:nvSpPr>
          <p:cNvPr id="67" name="TextBox 66">
            <a:extLst>
              <a:ext uri="{FF2B5EF4-FFF2-40B4-BE49-F238E27FC236}">
                <a16:creationId xmlns:a16="http://schemas.microsoft.com/office/drawing/2014/main" id="{FB1217DB-8225-66E1-6B64-3C01666BAB0D}"/>
              </a:ext>
            </a:extLst>
          </p:cNvPr>
          <p:cNvSpPr txBox="1"/>
          <p:nvPr/>
        </p:nvSpPr>
        <p:spPr>
          <a:xfrm>
            <a:off x="6290009" y="4602347"/>
            <a:ext cx="2587985" cy="369332"/>
          </a:xfrm>
          <a:prstGeom prst="rect">
            <a:avLst/>
          </a:prstGeom>
          <a:noFill/>
        </p:spPr>
        <p:txBody>
          <a:bodyPr wrap="square" lIns="0" tIns="0" rIns="0" bIns="0" rtlCol="0">
            <a:spAutoFit/>
          </a:bodyPr>
          <a:lstStyle/>
          <a:p>
            <a:r>
              <a:rPr lang="en-US" sz="1200" dirty="0">
                <a:solidFill>
                  <a:prstClr val="black"/>
                </a:solidFill>
                <a:latin typeface="Segoe UI"/>
                <a:cs typeface="Segoe UI" panose="020B0502040204020203" pitchFamily="34" charset="0"/>
              </a:rPr>
              <a:t>*</a:t>
            </a:r>
            <a:r>
              <a:rPr lang="en-US" sz="1200" i="1" dirty="0">
                <a:solidFill>
                  <a:prstClr val="black"/>
                </a:solidFill>
                <a:latin typeface="Segoe UI"/>
                <a:cs typeface="Segoe UI" panose="020B0502040204020203" pitchFamily="34" charset="0"/>
              </a:rPr>
              <a:t>Available in Single Server; coming soon to Flexible Server.</a:t>
            </a:r>
          </a:p>
        </p:txBody>
      </p:sp>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9103932" y="2712102"/>
            <a:ext cx="237744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Highly available and flexible MySQL </a:t>
            </a:r>
          </a:p>
        </p:txBody>
      </p:sp>
      <p:sp>
        <p:nvSpPr>
          <p:cNvPr id="70" name="Text Placeholder 47">
            <a:extLst>
              <a:ext uri="{FF2B5EF4-FFF2-40B4-BE49-F238E27FC236}">
                <a16:creationId xmlns:a16="http://schemas.microsoft.com/office/drawing/2014/main" id="{6DCC6EE6-B49B-42B6-AB23-C3E314F0C159}"/>
              </a:ext>
            </a:extLst>
          </p:cNvPr>
          <p:cNvSpPr txBox="1">
            <a:spLocks/>
          </p:cNvSpPr>
          <p:nvPr/>
        </p:nvSpPr>
        <p:spPr>
          <a:xfrm>
            <a:off x="9103932" y="3384498"/>
            <a:ext cx="2505456" cy="7965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lang="en-US" sz="1200">
                <a:solidFill>
                  <a:prstClr val="black"/>
                </a:solidFill>
                <a:latin typeface="Segoe UI"/>
              </a:rPr>
              <a:t>Focus on application innovation with a fully managed, highly available MySQL database service that provides maximum flexibility.</a:t>
            </a:r>
          </a:p>
        </p:txBody>
      </p:sp>
      <p:grpSp>
        <p:nvGrpSpPr>
          <p:cNvPr id="184" name="Group 183">
            <a:extLst>
              <a:ext uri="{FF2B5EF4-FFF2-40B4-BE49-F238E27FC236}">
                <a16:creationId xmlns:a16="http://schemas.microsoft.com/office/drawing/2014/main" id="{634DD0F5-7C06-45B6-B206-6905C3AF2886}"/>
              </a:ext>
              <a:ext uri="{C183D7F6-B498-43B3-948B-1728B52AA6E4}">
                <adec:decorative xmlns:adec="http://schemas.microsoft.com/office/drawing/2017/decorative" val="1"/>
              </a:ext>
            </a:extLst>
          </p:cNvPr>
          <p:cNvGrpSpPr>
            <a:grpSpLocks noChangeAspect="1"/>
          </p:cNvGrpSpPr>
          <p:nvPr/>
        </p:nvGrpSpPr>
        <p:grpSpPr>
          <a:xfrm>
            <a:off x="591260" y="2019297"/>
            <a:ext cx="585212" cy="585215"/>
            <a:chOff x="2763975" y="1612259"/>
            <a:chExt cx="643845" cy="643845"/>
          </a:xfrm>
        </p:grpSpPr>
        <p:sp>
          <p:nvSpPr>
            <p:cNvPr id="185" name="Rectangle 184">
              <a:extLst>
                <a:ext uri="{FF2B5EF4-FFF2-40B4-BE49-F238E27FC236}">
                  <a16:creationId xmlns:a16="http://schemas.microsoft.com/office/drawing/2014/main" id="{E1FDE8E1-34A5-4169-91F0-FA326DBA1449}"/>
                </a:ext>
              </a:extLst>
            </p:cNvPr>
            <p:cNvSpPr>
              <a:spLocks noChangeArrowheads="1"/>
            </p:cNvSpPr>
            <p:nvPr/>
          </p:nvSpPr>
          <p:spPr bwMode="auto">
            <a:xfrm>
              <a:off x="3347975" y="1612259"/>
              <a:ext cx="59845" cy="200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002DC3EA-2B00-499B-B833-D389739D9E7E}"/>
                </a:ext>
              </a:extLst>
            </p:cNvPr>
            <p:cNvSpPr>
              <a:spLocks noChangeArrowheads="1"/>
            </p:cNvSpPr>
            <p:nvPr/>
          </p:nvSpPr>
          <p:spPr bwMode="auto">
            <a:xfrm>
              <a:off x="3207650" y="1612259"/>
              <a:ext cx="200170" cy="619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Rectangle 186">
              <a:extLst>
                <a:ext uri="{FF2B5EF4-FFF2-40B4-BE49-F238E27FC236}">
                  <a16:creationId xmlns:a16="http://schemas.microsoft.com/office/drawing/2014/main" id="{F4AF60AE-49C8-4148-A3DF-ECCB606305B5}"/>
                </a:ext>
              </a:extLst>
            </p:cNvPr>
            <p:cNvSpPr>
              <a:spLocks noChangeArrowheads="1"/>
            </p:cNvSpPr>
            <p:nvPr/>
          </p:nvSpPr>
          <p:spPr bwMode="auto">
            <a:xfrm>
              <a:off x="3207650" y="2196259"/>
              <a:ext cx="200170"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Rectangle 187">
              <a:extLst>
                <a:ext uri="{FF2B5EF4-FFF2-40B4-BE49-F238E27FC236}">
                  <a16:creationId xmlns:a16="http://schemas.microsoft.com/office/drawing/2014/main" id="{B3C9ECA4-2294-47BA-B77F-5C79E2CB9E00}"/>
                </a:ext>
              </a:extLst>
            </p:cNvPr>
            <p:cNvSpPr>
              <a:spLocks noChangeArrowheads="1"/>
            </p:cNvSpPr>
            <p:nvPr/>
          </p:nvSpPr>
          <p:spPr bwMode="auto">
            <a:xfrm>
              <a:off x="3347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E80A64A7-2BAD-48C9-A060-A5D788CDDB93}"/>
                </a:ext>
              </a:extLst>
            </p:cNvPr>
            <p:cNvSpPr>
              <a:spLocks noChangeArrowheads="1"/>
            </p:cNvSpPr>
            <p:nvPr/>
          </p:nvSpPr>
          <p:spPr bwMode="auto">
            <a:xfrm>
              <a:off x="2763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89">
              <a:extLst>
                <a:ext uri="{FF2B5EF4-FFF2-40B4-BE49-F238E27FC236}">
                  <a16:creationId xmlns:a16="http://schemas.microsoft.com/office/drawing/2014/main" id="{98AA21EE-5670-4384-B540-E11682165C03}"/>
                </a:ext>
              </a:extLst>
            </p:cNvPr>
            <p:cNvSpPr>
              <a:spLocks noChangeArrowheads="1"/>
            </p:cNvSpPr>
            <p:nvPr/>
          </p:nvSpPr>
          <p:spPr bwMode="auto">
            <a:xfrm>
              <a:off x="2763975" y="2196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90">
              <a:extLst>
                <a:ext uri="{FF2B5EF4-FFF2-40B4-BE49-F238E27FC236}">
                  <a16:creationId xmlns:a16="http://schemas.microsoft.com/office/drawing/2014/main" id="{F42253DC-7F32-43D5-8234-40E4A5F43360}"/>
                </a:ext>
              </a:extLst>
            </p:cNvPr>
            <p:cNvSpPr>
              <a:spLocks/>
            </p:cNvSpPr>
            <p:nvPr/>
          </p:nvSpPr>
          <p:spPr bwMode="auto">
            <a:xfrm>
              <a:off x="3046689" y="1628768"/>
              <a:ext cx="344622" cy="346686"/>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91">
              <a:extLst>
                <a:ext uri="{FF2B5EF4-FFF2-40B4-BE49-F238E27FC236}">
                  <a16:creationId xmlns:a16="http://schemas.microsoft.com/office/drawing/2014/main" id="{2B252BA7-1CE8-49FE-AD52-19D6E03C9724}"/>
                </a:ext>
              </a:extLst>
            </p:cNvPr>
            <p:cNvSpPr>
              <a:spLocks/>
            </p:cNvSpPr>
            <p:nvPr/>
          </p:nvSpPr>
          <p:spPr bwMode="auto">
            <a:xfrm>
              <a:off x="3044625" y="1894973"/>
              <a:ext cx="346686" cy="344622"/>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92">
              <a:extLst>
                <a:ext uri="{FF2B5EF4-FFF2-40B4-BE49-F238E27FC236}">
                  <a16:creationId xmlns:a16="http://schemas.microsoft.com/office/drawing/2014/main" id="{C3BC2157-DD84-48C1-AD5C-D3387F17AB12}"/>
                </a:ext>
              </a:extLst>
            </p:cNvPr>
            <p:cNvSpPr>
              <a:spLocks/>
            </p:cNvSpPr>
            <p:nvPr/>
          </p:nvSpPr>
          <p:spPr bwMode="auto">
            <a:xfrm>
              <a:off x="2780484" y="1892909"/>
              <a:ext cx="344622" cy="346686"/>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Freeform 193">
              <a:extLst>
                <a:ext uri="{FF2B5EF4-FFF2-40B4-BE49-F238E27FC236}">
                  <a16:creationId xmlns:a16="http://schemas.microsoft.com/office/drawing/2014/main" id="{C96DEFD2-FDB1-4BA7-BC8B-B2DDD9CDDFA5}"/>
                </a:ext>
              </a:extLst>
            </p:cNvPr>
            <p:cNvSpPr>
              <a:spLocks/>
            </p:cNvSpPr>
            <p:nvPr/>
          </p:nvSpPr>
          <p:spPr bwMode="auto">
            <a:xfrm>
              <a:off x="2780484" y="1628768"/>
              <a:ext cx="346686" cy="344622"/>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180FE0C8-1802-4685-9B86-85CFBF64BE50}"/>
                </a:ext>
              </a:extLst>
            </p:cNvPr>
            <p:cNvSpPr>
              <a:spLocks noChangeArrowheads="1"/>
            </p:cNvSpPr>
            <p:nvPr/>
          </p:nvSpPr>
          <p:spPr bwMode="auto">
            <a:xfrm>
              <a:off x="2763975" y="1612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C4E0B32B-AB21-4059-A29B-E9216B9B68E3}"/>
                </a:ext>
              </a:extLst>
            </p:cNvPr>
            <p:cNvSpPr>
              <a:spLocks noChangeArrowheads="1"/>
            </p:cNvSpPr>
            <p:nvPr/>
          </p:nvSpPr>
          <p:spPr bwMode="auto">
            <a:xfrm>
              <a:off x="2763975" y="1612259"/>
              <a:ext cx="61908" cy="2001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D3DD930-8AFF-4032-A3E5-E2C5CD2B0A9B}"/>
              </a:ext>
              <a:ext uri="{C183D7F6-B498-43B3-948B-1728B52AA6E4}">
                <adec:decorative xmlns:adec="http://schemas.microsoft.com/office/drawing/2017/decorative" val="1"/>
              </a:ext>
            </a:extLst>
          </p:cNvPr>
          <p:cNvGrpSpPr>
            <a:grpSpLocks noChangeAspect="1"/>
          </p:cNvGrpSpPr>
          <p:nvPr/>
        </p:nvGrpSpPr>
        <p:grpSpPr>
          <a:xfrm>
            <a:off x="3483735" y="2019300"/>
            <a:ext cx="1039414" cy="582301"/>
            <a:chOff x="8335688" y="2339148"/>
            <a:chExt cx="884117" cy="495300"/>
          </a:xfrm>
        </p:grpSpPr>
        <p:grpSp>
          <p:nvGrpSpPr>
            <p:cNvPr id="158" name="Group 47">
              <a:extLst>
                <a:ext uri="{FF2B5EF4-FFF2-40B4-BE49-F238E27FC236}">
                  <a16:creationId xmlns:a16="http://schemas.microsoft.com/office/drawing/2014/main" id="{C3CA23D7-2F40-4901-87D8-E9964B43F016}"/>
                </a:ext>
              </a:extLst>
            </p:cNvPr>
            <p:cNvGrpSpPr>
              <a:grpSpLocks noChangeAspect="1"/>
            </p:cNvGrpSpPr>
            <p:nvPr/>
          </p:nvGrpSpPr>
          <p:grpSpPr bwMode="auto">
            <a:xfrm>
              <a:off x="8559857" y="2368446"/>
              <a:ext cx="436704" cy="436704"/>
              <a:chOff x="3411" y="999"/>
              <a:chExt cx="312" cy="312"/>
            </a:xfrm>
          </p:grpSpPr>
          <p:sp>
            <p:nvSpPr>
              <p:cNvPr id="161" name="AutoShape 46">
                <a:extLst>
                  <a:ext uri="{FF2B5EF4-FFF2-40B4-BE49-F238E27FC236}">
                    <a16:creationId xmlns:a16="http://schemas.microsoft.com/office/drawing/2014/main" id="{29B708ED-AA79-405F-93CD-4A2B707BBC5A}"/>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48">
                <a:extLst>
                  <a:ext uri="{FF2B5EF4-FFF2-40B4-BE49-F238E27FC236}">
                    <a16:creationId xmlns:a16="http://schemas.microsoft.com/office/drawing/2014/main" id="{532A6049-607F-46F8-8608-1E196DEDCAEE}"/>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227F2C0C-B561-4E37-8367-8D2BB6D55A2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50">
                <a:extLst>
                  <a:ext uri="{FF2B5EF4-FFF2-40B4-BE49-F238E27FC236}">
                    <a16:creationId xmlns:a16="http://schemas.microsoft.com/office/drawing/2014/main" id="{E9869E08-A032-4589-B804-9930A8602F45}"/>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51">
                <a:extLst>
                  <a:ext uri="{FF2B5EF4-FFF2-40B4-BE49-F238E27FC236}">
                    <a16:creationId xmlns:a16="http://schemas.microsoft.com/office/drawing/2014/main" id="{0AB0D4BA-5AD8-44C8-97BC-6F0795F423F7}"/>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52">
                <a:extLst>
                  <a:ext uri="{FF2B5EF4-FFF2-40B4-BE49-F238E27FC236}">
                    <a16:creationId xmlns:a16="http://schemas.microsoft.com/office/drawing/2014/main" id="{FACACDD5-9C48-4382-842C-C2664607B55D}"/>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53">
                <a:extLst>
                  <a:ext uri="{FF2B5EF4-FFF2-40B4-BE49-F238E27FC236}">
                    <a16:creationId xmlns:a16="http://schemas.microsoft.com/office/drawing/2014/main" id="{065C77CC-7AA1-4F30-B1FA-CD8E00FE8821}"/>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54">
                <a:extLst>
                  <a:ext uri="{FF2B5EF4-FFF2-40B4-BE49-F238E27FC236}">
                    <a16:creationId xmlns:a16="http://schemas.microsoft.com/office/drawing/2014/main" id="{ADF419FC-0D4F-4077-89E4-14B44D8657A7}"/>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55">
                <a:extLst>
                  <a:ext uri="{FF2B5EF4-FFF2-40B4-BE49-F238E27FC236}">
                    <a16:creationId xmlns:a16="http://schemas.microsoft.com/office/drawing/2014/main" id="{1616723F-1AEF-4B3C-9995-5F28B7155988}"/>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56">
                <a:extLst>
                  <a:ext uri="{FF2B5EF4-FFF2-40B4-BE49-F238E27FC236}">
                    <a16:creationId xmlns:a16="http://schemas.microsoft.com/office/drawing/2014/main" id="{D3CEEC32-A1EB-413B-9F1A-3CCC1E3A731A}"/>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57">
                <a:extLst>
                  <a:ext uri="{FF2B5EF4-FFF2-40B4-BE49-F238E27FC236}">
                    <a16:creationId xmlns:a16="http://schemas.microsoft.com/office/drawing/2014/main" id="{4E3F5184-5987-4232-8D83-8839C9F26AD2}"/>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9" name="Freeform 40">
              <a:extLst>
                <a:ext uri="{FF2B5EF4-FFF2-40B4-BE49-F238E27FC236}">
                  <a16:creationId xmlns:a16="http://schemas.microsoft.com/office/drawing/2014/main" id="{8813566D-88B0-4014-BF1E-CD1F01C480C9}"/>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0" name="Freeform 41">
              <a:extLst>
                <a:ext uri="{FF2B5EF4-FFF2-40B4-BE49-F238E27FC236}">
                  <a16:creationId xmlns:a16="http://schemas.microsoft.com/office/drawing/2014/main" id="{987C6E01-AAA4-405D-850E-7CCBED814643}"/>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20" name="Group 157">
            <a:extLst>
              <a:ext uri="{FF2B5EF4-FFF2-40B4-BE49-F238E27FC236}">
                <a16:creationId xmlns:a16="http://schemas.microsoft.com/office/drawing/2014/main" id="{656D9D65-91C7-4CE5-8CA9-0EA0A148BAC2}"/>
              </a:ext>
              <a:ext uri="{C183D7F6-B498-43B3-948B-1728B52AA6E4}">
                <adec:decorative xmlns:adec="http://schemas.microsoft.com/office/drawing/2017/decorative" val="1"/>
              </a:ext>
            </a:extLst>
          </p:cNvPr>
          <p:cNvGrpSpPr>
            <a:grpSpLocks noChangeAspect="1"/>
          </p:cNvGrpSpPr>
          <p:nvPr/>
        </p:nvGrpSpPr>
        <p:grpSpPr bwMode="auto">
          <a:xfrm>
            <a:off x="9103932" y="2019300"/>
            <a:ext cx="585217" cy="585218"/>
            <a:chOff x="1589" y="2529"/>
            <a:chExt cx="359" cy="359"/>
          </a:xfrm>
        </p:grpSpPr>
        <p:sp>
          <p:nvSpPr>
            <p:cNvPr id="121" name="Freeform 158">
              <a:extLst>
                <a:ext uri="{FF2B5EF4-FFF2-40B4-BE49-F238E27FC236}">
                  <a16:creationId xmlns:a16="http://schemas.microsoft.com/office/drawing/2014/main" id="{F06243DE-3FAD-4D4C-937F-A661CE6D94AE}"/>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8EDA4428-50A1-45BC-A85C-1F17C1B1FB0E}"/>
                </a:ext>
              </a:extLst>
            </p:cNvPr>
            <p:cNvSpPr>
              <a:spLocks/>
            </p:cNvSpPr>
            <p:nvPr/>
          </p:nvSpPr>
          <p:spPr bwMode="auto">
            <a:xfrm>
              <a:off x="1679" y="2568"/>
              <a:ext cx="218"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160">
              <a:extLst>
                <a:ext uri="{FF2B5EF4-FFF2-40B4-BE49-F238E27FC236}">
                  <a16:creationId xmlns:a16="http://schemas.microsoft.com/office/drawing/2014/main" id="{8177AB21-1427-419D-A5AD-A0CBECD88E81}"/>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D69F073A-3B33-450A-8A99-3E5FEFBAAE81}"/>
              </a:ext>
              <a:ext uri="{C183D7F6-B498-43B3-948B-1728B52AA6E4}">
                <adec:decorative xmlns:adec="http://schemas.microsoft.com/office/drawing/2017/decorative" val="1"/>
              </a:ext>
            </a:extLst>
          </p:cNvPr>
          <p:cNvGrpSpPr>
            <a:grpSpLocks/>
          </p:cNvGrpSpPr>
          <p:nvPr/>
        </p:nvGrpSpPr>
        <p:grpSpPr>
          <a:xfrm>
            <a:off x="6298372" y="2019291"/>
            <a:ext cx="585216" cy="585213"/>
            <a:chOff x="5204569" y="1993095"/>
            <a:chExt cx="717317" cy="701573"/>
          </a:xfrm>
        </p:grpSpPr>
        <p:grpSp>
          <p:nvGrpSpPr>
            <p:cNvPr id="89" name="Group 88">
              <a:extLst>
                <a:ext uri="{FF2B5EF4-FFF2-40B4-BE49-F238E27FC236}">
                  <a16:creationId xmlns:a16="http://schemas.microsoft.com/office/drawing/2014/main" id="{4449FD20-B10C-41FA-84CD-F89D7963DCC7}"/>
                </a:ext>
                <a:ext uri="{C183D7F6-B498-43B3-948B-1728B52AA6E4}">
                  <adec:decorative xmlns:adec="http://schemas.microsoft.com/office/drawing/2017/decorative" val="1"/>
                </a:ext>
              </a:extLst>
            </p:cNvPr>
            <p:cNvGrpSpPr>
              <a:grpSpLocks noChangeAspect="1"/>
            </p:cNvGrpSpPr>
            <p:nvPr/>
          </p:nvGrpSpPr>
          <p:grpSpPr>
            <a:xfrm>
              <a:off x="5397755" y="2110645"/>
              <a:ext cx="330946" cy="408430"/>
              <a:chOff x="1980078" y="253998"/>
              <a:chExt cx="3830386" cy="4727197"/>
            </a:xfrm>
            <a:solidFill>
              <a:schemeClr val="accent2"/>
            </a:solidFill>
          </p:grpSpPr>
          <p:sp>
            <p:nvSpPr>
              <p:cNvPr id="90" name="Rectangle 27">
                <a:extLst>
                  <a:ext uri="{FF2B5EF4-FFF2-40B4-BE49-F238E27FC236}">
                    <a16:creationId xmlns:a16="http://schemas.microsoft.com/office/drawing/2014/main" id="{BB734E81-2207-4BC8-91EB-7F5D1B765C12}"/>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BC50F9A7-A6C1-4C65-9176-C7146FA4AC4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11867E1B-0D67-4969-8E77-F73E983C383A}"/>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A0D87A7-8DE9-4719-9A0A-BE01A0C86E6E}"/>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4" name="Group 49">
              <a:extLst>
                <a:ext uri="{FF2B5EF4-FFF2-40B4-BE49-F238E27FC236}">
                  <a16:creationId xmlns:a16="http://schemas.microsoft.com/office/drawing/2014/main" id="{E1D4D1CA-80BA-4484-854D-6A4229D1295D}"/>
                </a:ext>
                <a:ext uri="{C183D7F6-B498-43B3-948B-1728B52AA6E4}">
                  <adec:decorative xmlns:adec="http://schemas.microsoft.com/office/drawing/2017/decorative" val="1"/>
                </a:ext>
              </a:extLst>
            </p:cNvPr>
            <p:cNvGrpSpPr>
              <a:grpSpLocks noChangeAspect="1"/>
            </p:cNvGrpSpPr>
            <p:nvPr/>
          </p:nvGrpSpPr>
          <p:grpSpPr bwMode="auto">
            <a:xfrm>
              <a:off x="5204569" y="1993095"/>
              <a:ext cx="717317" cy="701573"/>
              <a:chOff x="3404" y="999"/>
              <a:chExt cx="319" cy="312"/>
            </a:xfrm>
          </p:grpSpPr>
          <p:sp>
            <p:nvSpPr>
              <p:cNvPr id="95" name="Freeform 50">
                <a:extLst>
                  <a:ext uri="{FF2B5EF4-FFF2-40B4-BE49-F238E27FC236}">
                    <a16:creationId xmlns:a16="http://schemas.microsoft.com/office/drawing/2014/main" id="{3C73EAC1-A3F7-4448-91A1-A651A8E1B079}"/>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51">
                <a:extLst>
                  <a:ext uri="{FF2B5EF4-FFF2-40B4-BE49-F238E27FC236}">
                    <a16:creationId xmlns:a16="http://schemas.microsoft.com/office/drawing/2014/main" id="{06F80B1A-5518-48AA-A6B7-B55DC899BA8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52">
                <a:extLst>
                  <a:ext uri="{FF2B5EF4-FFF2-40B4-BE49-F238E27FC236}">
                    <a16:creationId xmlns:a16="http://schemas.microsoft.com/office/drawing/2014/main" id="{FE401C61-7BCE-4CF6-8BCC-F187D592F908}"/>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53">
                <a:extLst>
                  <a:ext uri="{FF2B5EF4-FFF2-40B4-BE49-F238E27FC236}">
                    <a16:creationId xmlns:a16="http://schemas.microsoft.com/office/drawing/2014/main" id="{EFFCE132-DBBB-4265-B94D-AFB2FF84B1C4}"/>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21" name="Straight Connector 20">
            <a:extLst>
              <a:ext uri="{FF2B5EF4-FFF2-40B4-BE49-F238E27FC236}">
                <a16:creationId xmlns:a16="http://schemas.microsoft.com/office/drawing/2014/main" id="{6F25EC43-4F28-46EB-8ED5-4CF98003D622}"/>
              </a:ext>
              <a:ext uri="{C183D7F6-B498-43B3-948B-1728B52AA6E4}">
                <adec:decorative xmlns:adec="http://schemas.microsoft.com/office/drawing/2017/decorative" val="1"/>
              </a:ext>
            </a:extLst>
          </p:cNvPr>
          <p:cNvCxnSpPr>
            <a:cxnSpLocks/>
          </p:cNvCxnSpPr>
          <p:nvPr/>
        </p:nvCxnSpPr>
        <p:spPr>
          <a:xfrm>
            <a:off x="584199"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873515-754F-43A9-96BB-97FC9F437724}"/>
              </a:ext>
              <a:ext uri="{C183D7F6-B498-43B3-948B-1728B52AA6E4}">
                <adec:decorative xmlns:adec="http://schemas.microsoft.com/office/drawing/2017/decorative" val="1"/>
              </a:ext>
            </a:extLst>
          </p:cNvPr>
          <p:cNvCxnSpPr>
            <a:cxnSpLocks/>
          </p:cNvCxnSpPr>
          <p:nvPr/>
        </p:nvCxnSpPr>
        <p:spPr>
          <a:xfrm>
            <a:off x="3424110"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9220ED-630B-47B0-905A-CFFB7CFA47B6}"/>
              </a:ext>
              <a:ext uri="{C183D7F6-B498-43B3-948B-1728B52AA6E4}">
                <adec:decorative xmlns:adec="http://schemas.microsoft.com/office/drawing/2017/decorative" val="1"/>
              </a:ext>
            </a:extLst>
          </p:cNvPr>
          <p:cNvCxnSpPr>
            <a:cxnSpLocks/>
          </p:cNvCxnSpPr>
          <p:nvPr/>
        </p:nvCxnSpPr>
        <p:spPr>
          <a:xfrm>
            <a:off x="9103932"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5CB281-D094-4A81-B67D-416CD29C5C0C}"/>
              </a:ext>
              <a:ext uri="{C183D7F6-B498-43B3-948B-1728B52AA6E4}">
                <adec:decorative xmlns:adec="http://schemas.microsoft.com/office/drawing/2017/decorative" val="1"/>
              </a:ext>
            </a:extLst>
          </p:cNvPr>
          <p:cNvCxnSpPr>
            <a:cxnSpLocks/>
          </p:cNvCxnSpPr>
          <p:nvPr/>
        </p:nvCxnSpPr>
        <p:spPr>
          <a:xfrm>
            <a:off x="6264021"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9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492443"/>
          </a:xfrm>
        </p:spPr>
        <p:txBody>
          <a:bodyPr/>
          <a:lstStyle/>
          <a:p>
            <a:r>
              <a:rPr lang="en-US" sz="3200" b="1" dirty="0"/>
              <a:t>Easy to build with a fully managed service on Azure</a:t>
            </a:r>
            <a:endParaRPr lang="en-US" sz="3200" dirty="0"/>
          </a:p>
        </p:txBody>
      </p:sp>
      <p:sp>
        <p:nvSpPr>
          <p:cNvPr id="84" name="Text Placeholder 12">
            <a:extLst>
              <a:ext uri="{FF2B5EF4-FFF2-40B4-BE49-F238E27FC236}">
                <a16:creationId xmlns:a16="http://schemas.microsoft.com/office/drawing/2014/main" id="{7DB9F5D8-A760-C9E8-7D50-227B4C07ACFA}"/>
              </a:ext>
            </a:extLst>
          </p:cNvPr>
          <p:cNvSpPr txBox="1">
            <a:spLocks/>
          </p:cNvSpPr>
          <p:nvPr/>
        </p:nvSpPr>
        <p:spPr>
          <a:xfrm>
            <a:off x="584199" y="2712102"/>
            <a:ext cx="2528288"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Automatic </a:t>
            </a:r>
            <a:br>
              <a:rPr lang="en-US" sz="1600" dirty="0">
                <a:latin typeface="Segoe UI Semibold"/>
              </a:rPr>
            </a:br>
            <a:r>
              <a:rPr lang="en-US" sz="1600" dirty="0">
                <a:latin typeface="Segoe UI Semibold"/>
              </a:rPr>
              <a:t>updates</a:t>
            </a:r>
          </a:p>
        </p:txBody>
      </p:sp>
      <p:sp>
        <p:nvSpPr>
          <p:cNvPr id="87" name="Text Placeholder 44">
            <a:extLst>
              <a:ext uri="{FF2B5EF4-FFF2-40B4-BE49-F238E27FC236}">
                <a16:creationId xmlns:a16="http://schemas.microsoft.com/office/drawing/2014/main" id="{FE7A345D-B299-51D8-3883-66370CA56587}"/>
              </a:ext>
            </a:extLst>
          </p:cNvPr>
          <p:cNvSpPr txBox="1">
            <a:spLocks/>
          </p:cNvSpPr>
          <p:nvPr/>
        </p:nvSpPr>
        <p:spPr>
          <a:xfrm>
            <a:off x="584199" y="3384498"/>
            <a:ext cx="2505456" cy="7965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US" sz="1200">
                <a:solidFill>
                  <a:prstClr val="black"/>
                </a:solidFill>
                <a:latin typeface="Segoe UI"/>
              </a:rPr>
              <a:t>Azure ensures your data is available and automatically updates your database, freeing you to focus on your application.</a:t>
            </a:r>
          </a:p>
        </p:txBody>
      </p:sp>
      <p:sp>
        <p:nvSpPr>
          <p:cNvPr id="83" name="Text Placeholder 10">
            <a:extLst>
              <a:ext uri="{FF2B5EF4-FFF2-40B4-BE49-F238E27FC236}">
                <a16:creationId xmlns:a16="http://schemas.microsoft.com/office/drawing/2014/main" id="{D8B7C79D-700C-7A7D-1E8B-D6C85FE47142}"/>
              </a:ext>
            </a:extLst>
          </p:cNvPr>
          <p:cNvSpPr txBox="1">
            <a:spLocks/>
          </p:cNvSpPr>
          <p:nvPr/>
        </p:nvSpPr>
        <p:spPr>
          <a:xfrm>
            <a:off x="3424110" y="2704313"/>
            <a:ext cx="237744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Scale in </a:t>
            </a:r>
            <a:br>
              <a:rPr lang="en-US" sz="1600" dirty="0">
                <a:latin typeface="Segoe UI Semibold"/>
              </a:rPr>
            </a:br>
            <a:r>
              <a:rPr lang="en-US" sz="1600" dirty="0">
                <a:latin typeface="Segoe UI Semibold"/>
              </a:rPr>
              <a:t>seconds</a:t>
            </a:r>
          </a:p>
        </p:txBody>
      </p:sp>
      <p:sp>
        <p:nvSpPr>
          <p:cNvPr id="89" name="Text Placeholder 47">
            <a:extLst>
              <a:ext uri="{FF2B5EF4-FFF2-40B4-BE49-F238E27FC236}">
                <a16:creationId xmlns:a16="http://schemas.microsoft.com/office/drawing/2014/main" id="{9F87B84F-1793-DFBB-1510-11F962F714A7}"/>
              </a:ext>
            </a:extLst>
          </p:cNvPr>
          <p:cNvSpPr txBox="1">
            <a:spLocks/>
          </p:cNvSpPr>
          <p:nvPr/>
        </p:nvSpPr>
        <p:spPr>
          <a:xfrm>
            <a:off x="3424110" y="3376709"/>
            <a:ext cx="2503870" cy="6137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4000"/>
              </a:lnSpc>
              <a:defRPr/>
            </a:pPr>
            <a:r>
              <a:rPr lang="en-US" sz="1200">
                <a:solidFill>
                  <a:prstClr val="black"/>
                </a:solidFill>
                <a:latin typeface="Segoe UI"/>
              </a:rPr>
              <a:t>Scale your compute or storage resources independently to meet your application’s requirements.</a:t>
            </a:r>
          </a:p>
        </p:txBody>
      </p:sp>
      <p:sp>
        <p:nvSpPr>
          <p:cNvPr id="86" name="Text Placeholder 10">
            <a:extLst>
              <a:ext uri="{FF2B5EF4-FFF2-40B4-BE49-F238E27FC236}">
                <a16:creationId xmlns:a16="http://schemas.microsoft.com/office/drawing/2014/main" id="{B2DC80D2-07A6-0EB8-C6B1-DC4FA7653EB8}"/>
              </a:ext>
            </a:extLst>
          </p:cNvPr>
          <p:cNvSpPr txBox="1">
            <a:spLocks/>
          </p:cNvSpPr>
          <p:nvPr/>
        </p:nvSpPr>
        <p:spPr>
          <a:xfrm>
            <a:off x="6264021" y="2712102"/>
            <a:ext cx="2125067"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Built-in compliance and security</a:t>
            </a:r>
          </a:p>
        </p:txBody>
      </p:sp>
      <p:sp>
        <p:nvSpPr>
          <p:cNvPr id="93" name="Text Placeholder 47">
            <a:extLst>
              <a:ext uri="{FF2B5EF4-FFF2-40B4-BE49-F238E27FC236}">
                <a16:creationId xmlns:a16="http://schemas.microsoft.com/office/drawing/2014/main" id="{CCDC4992-26AB-2352-786B-B17C20B7585C}"/>
              </a:ext>
            </a:extLst>
          </p:cNvPr>
          <p:cNvSpPr txBox="1">
            <a:spLocks/>
          </p:cNvSpPr>
          <p:nvPr/>
        </p:nvSpPr>
        <p:spPr>
          <a:xfrm>
            <a:off x="6264021" y="3384498"/>
            <a:ext cx="2503870" cy="7965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lang="en-US" sz="1200">
                <a:solidFill>
                  <a:prstClr val="black"/>
                </a:solidFill>
                <a:latin typeface="Segoe UI"/>
              </a:rPr>
              <a:t>Automatically leverage enterprise-grade security and compliance; proactively receive security alerts with Advanced Threat Protection.</a:t>
            </a:r>
          </a:p>
        </p:txBody>
      </p:sp>
      <p:sp>
        <p:nvSpPr>
          <p:cNvPr id="85" name="Text Placeholder 11">
            <a:extLst>
              <a:ext uri="{FF2B5EF4-FFF2-40B4-BE49-F238E27FC236}">
                <a16:creationId xmlns:a16="http://schemas.microsoft.com/office/drawing/2014/main" id="{895DECB8-CAD3-F421-877C-001B406FCA61}"/>
              </a:ext>
            </a:extLst>
          </p:cNvPr>
          <p:cNvSpPr txBox="1">
            <a:spLocks/>
          </p:cNvSpPr>
          <p:nvPr/>
        </p:nvSpPr>
        <p:spPr>
          <a:xfrm>
            <a:off x="9103932" y="2712102"/>
            <a:ext cx="237744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latin typeface="Segoe UI Semibold"/>
              </a:rPr>
              <a:t>Azure IP </a:t>
            </a:r>
            <a:br>
              <a:rPr lang="en-US" sz="1600" dirty="0">
                <a:latin typeface="Segoe UI Semibold"/>
              </a:rPr>
            </a:br>
            <a:r>
              <a:rPr lang="en-US" sz="1600" dirty="0">
                <a:latin typeface="Segoe UI Semibold"/>
              </a:rPr>
              <a:t>Advantage</a:t>
            </a:r>
          </a:p>
        </p:txBody>
      </p:sp>
      <p:sp>
        <p:nvSpPr>
          <p:cNvPr id="91" name="Text Placeholder 47">
            <a:extLst>
              <a:ext uri="{FF2B5EF4-FFF2-40B4-BE49-F238E27FC236}">
                <a16:creationId xmlns:a16="http://schemas.microsoft.com/office/drawing/2014/main" id="{D4429415-F055-F958-CCD4-F61BC59D86AD}"/>
              </a:ext>
            </a:extLst>
          </p:cNvPr>
          <p:cNvSpPr txBox="1">
            <a:spLocks/>
          </p:cNvSpPr>
          <p:nvPr/>
        </p:nvSpPr>
        <p:spPr>
          <a:xfrm>
            <a:off x="9103932" y="3384498"/>
            <a:ext cx="2505456" cy="593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lang="en-US" sz="1200">
                <a:solidFill>
                  <a:prstClr val="black"/>
                </a:solidFill>
                <a:latin typeface="Segoe UI"/>
              </a:rPr>
              <a:t>Rest assured that you have best-in-industry uncapped defense and indemnification coverage.</a:t>
            </a:r>
          </a:p>
        </p:txBody>
      </p:sp>
      <p:pic>
        <p:nvPicPr>
          <p:cNvPr id="49" name="Picture 48">
            <a:extLst>
              <a:ext uri="{FF2B5EF4-FFF2-40B4-BE49-F238E27FC236}">
                <a16:creationId xmlns:a16="http://schemas.microsoft.com/office/drawing/2014/main" id="{1E2C3871-62CB-9560-428E-DB29E6D2F98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59648" y="2019300"/>
            <a:ext cx="990468" cy="585218"/>
          </a:xfrm>
          <a:prstGeom prst="rect">
            <a:avLst/>
          </a:prstGeom>
        </p:spPr>
      </p:pic>
      <p:grpSp>
        <p:nvGrpSpPr>
          <p:cNvPr id="50" name="Group 49">
            <a:extLst>
              <a:ext uri="{FF2B5EF4-FFF2-40B4-BE49-F238E27FC236}">
                <a16:creationId xmlns:a16="http://schemas.microsoft.com/office/drawing/2014/main" id="{FFA8E867-38BE-C369-645E-0C6D760E3ECC}"/>
              </a:ext>
              <a:ext uri="{C183D7F6-B498-43B3-948B-1728B52AA6E4}">
                <adec:decorative xmlns:adec="http://schemas.microsoft.com/office/drawing/2017/decorative" val="1"/>
              </a:ext>
            </a:extLst>
          </p:cNvPr>
          <p:cNvGrpSpPr/>
          <p:nvPr/>
        </p:nvGrpSpPr>
        <p:grpSpPr>
          <a:xfrm>
            <a:off x="9103932" y="2012411"/>
            <a:ext cx="592108" cy="592108"/>
            <a:chOff x="9241158" y="2267567"/>
            <a:chExt cx="822960" cy="822960"/>
          </a:xfrm>
        </p:grpSpPr>
        <p:sp useBgFill="1">
          <p:nvSpPr>
            <p:cNvPr id="51" name="Rectangle 50">
              <a:extLst>
                <a:ext uri="{FF2B5EF4-FFF2-40B4-BE49-F238E27FC236}">
                  <a16:creationId xmlns:a16="http://schemas.microsoft.com/office/drawing/2014/main" id="{3BF46E10-6E77-AB3F-A06A-D5E9DE006D8B}"/>
                </a:ext>
              </a:extLst>
            </p:cNvPr>
            <p:cNvSpPr/>
            <p:nvPr/>
          </p:nvSpPr>
          <p:spPr bwMode="auto">
            <a:xfrm>
              <a:off x="9288415" y="2340536"/>
              <a:ext cx="719225" cy="6946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154">
              <a:extLst>
                <a:ext uri="{FF2B5EF4-FFF2-40B4-BE49-F238E27FC236}">
                  <a16:creationId xmlns:a16="http://schemas.microsoft.com/office/drawing/2014/main" id="{FD1A4320-0B30-C0D5-D95E-FBC2368B6A5F}"/>
                </a:ext>
              </a:extLst>
            </p:cNvPr>
            <p:cNvGrpSpPr>
              <a:grpSpLocks noChangeAspect="1"/>
            </p:cNvGrpSpPr>
            <p:nvPr/>
          </p:nvGrpSpPr>
          <p:grpSpPr bwMode="auto">
            <a:xfrm>
              <a:off x="9453054" y="2399221"/>
              <a:ext cx="403595" cy="559652"/>
              <a:chOff x="1057" y="2781"/>
              <a:chExt cx="225" cy="312"/>
            </a:xfrm>
          </p:grpSpPr>
          <p:sp>
            <p:nvSpPr>
              <p:cNvPr id="69" name="Oval 155">
                <a:extLst>
                  <a:ext uri="{FF2B5EF4-FFF2-40B4-BE49-F238E27FC236}">
                    <a16:creationId xmlns:a16="http://schemas.microsoft.com/office/drawing/2014/main" id="{78371FD9-7D3E-1550-5A8B-46AA90A465DA}"/>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56">
                <a:extLst>
                  <a:ext uri="{FF2B5EF4-FFF2-40B4-BE49-F238E27FC236}">
                    <a16:creationId xmlns:a16="http://schemas.microsoft.com/office/drawing/2014/main" id="{A05F540C-6F91-7BAC-2B9F-34711225859D}"/>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57">
                <a:extLst>
                  <a:ext uri="{FF2B5EF4-FFF2-40B4-BE49-F238E27FC236}">
                    <a16:creationId xmlns:a16="http://schemas.microsoft.com/office/drawing/2014/main" id="{72EABB72-60CD-4B39-7CA2-9534CBF4A233}"/>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58">
                <a:extLst>
                  <a:ext uri="{FF2B5EF4-FFF2-40B4-BE49-F238E27FC236}">
                    <a16:creationId xmlns:a16="http://schemas.microsoft.com/office/drawing/2014/main" id="{53161351-7CDF-0F56-AD36-B0C38473EAFF}"/>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3" name="Rectangle 52">
              <a:extLst>
                <a:ext uri="{FF2B5EF4-FFF2-40B4-BE49-F238E27FC236}">
                  <a16:creationId xmlns:a16="http://schemas.microsoft.com/office/drawing/2014/main" id="{CDA779C5-6C63-FF88-1639-7536F6F3FD57}"/>
                </a:ext>
              </a:extLst>
            </p:cNvPr>
            <p:cNvSpPr/>
            <p:nvPr/>
          </p:nvSpPr>
          <p:spPr bwMode="auto">
            <a:xfrm>
              <a:off x="9241158" y="2267567"/>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2682DC8-6EE7-8BC1-BA66-D6047C9F4D74}"/>
                </a:ext>
              </a:extLst>
            </p:cNvPr>
            <p:cNvSpPr/>
            <p:nvPr/>
          </p:nvSpPr>
          <p:spPr bwMode="auto">
            <a:xfrm>
              <a:off x="9241158" y="2996013"/>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277B38E-AB38-D26D-2B23-76F649A633AA}"/>
                </a:ext>
              </a:extLst>
            </p:cNvPr>
            <p:cNvSpPr/>
            <p:nvPr/>
          </p:nvSpPr>
          <p:spPr bwMode="auto">
            <a:xfrm>
              <a:off x="9241158"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8E5CF37B-A50F-392B-8BFC-0B97955F24C4}"/>
                </a:ext>
              </a:extLst>
            </p:cNvPr>
            <p:cNvSpPr/>
            <p:nvPr/>
          </p:nvSpPr>
          <p:spPr bwMode="auto">
            <a:xfrm>
              <a:off x="9969604"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63">
              <a:extLst>
                <a:ext uri="{FF2B5EF4-FFF2-40B4-BE49-F238E27FC236}">
                  <a16:creationId xmlns:a16="http://schemas.microsoft.com/office/drawing/2014/main" id="{9D15B502-9793-7B9B-EA16-9D166ED57847}"/>
                </a:ext>
              </a:extLst>
            </p:cNvPr>
            <p:cNvGrpSpPr/>
            <p:nvPr/>
          </p:nvGrpSpPr>
          <p:grpSpPr>
            <a:xfrm>
              <a:off x="9241158" y="2267567"/>
              <a:ext cx="254726" cy="254726"/>
              <a:chOff x="7892143" y="2127460"/>
              <a:chExt cx="801914" cy="801914"/>
            </a:xfrm>
          </p:grpSpPr>
          <p:sp>
            <p:nvSpPr>
              <p:cNvPr id="65" name="Rectangle 64">
                <a:extLst>
                  <a:ext uri="{FF2B5EF4-FFF2-40B4-BE49-F238E27FC236}">
                    <a16:creationId xmlns:a16="http://schemas.microsoft.com/office/drawing/2014/main" id="{513E1EE6-F72B-6AE9-4A3B-18B840D3167F}"/>
                  </a:ext>
                </a:extLst>
              </p:cNvPr>
              <p:cNvSpPr/>
              <p:nvPr/>
            </p:nvSpPr>
            <p:spPr bwMode="auto">
              <a:xfrm>
                <a:off x="7892143" y="2127460"/>
                <a:ext cx="801914" cy="8019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82431055-BD49-D737-9497-8E18E9C7441F}"/>
                  </a:ext>
                </a:extLst>
              </p:cNvPr>
              <p:cNvGrpSpPr/>
              <p:nvPr/>
            </p:nvGrpSpPr>
            <p:grpSpPr>
              <a:xfrm>
                <a:off x="8204495" y="2370962"/>
                <a:ext cx="204780" cy="342480"/>
                <a:chOff x="7187384" y="4264578"/>
                <a:chExt cx="90520" cy="151387"/>
              </a:xfrm>
            </p:grpSpPr>
            <p:sp>
              <p:nvSpPr>
                <p:cNvPr id="67" name="Freeform 29">
                  <a:extLst>
                    <a:ext uri="{FF2B5EF4-FFF2-40B4-BE49-F238E27FC236}">
                      <a16:creationId xmlns:a16="http://schemas.microsoft.com/office/drawing/2014/main" id="{D77FC8E6-61D5-5666-0BC9-F96E334AB477}"/>
                    </a:ext>
                  </a:extLst>
                </p:cNvPr>
                <p:cNvSpPr>
                  <a:spLocks/>
                </p:cNvSpPr>
                <p:nvPr/>
              </p:nvSpPr>
              <p:spPr bwMode="auto">
                <a:xfrm>
                  <a:off x="7187384" y="4264578"/>
                  <a:ext cx="90520" cy="90520"/>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30">
                  <a:extLst>
                    <a:ext uri="{FF2B5EF4-FFF2-40B4-BE49-F238E27FC236}">
                      <a16:creationId xmlns:a16="http://schemas.microsoft.com/office/drawing/2014/main" id="{BEAAEEC8-74FD-F071-9436-2B1A2528A1E4}"/>
                    </a:ext>
                  </a:extLst>
                </p:cNvPr>
                <p:cNvSpPr>
                  <a:spLocks/>
                </p:cNvSpPr>
                <p:nvPr/>
              </p:nvSpPr>
              <p:spPr bwMode="auto">
                <a:xfrm>
                  <a:off x="7209234" y="4309838"/>
                  <a:ext cx="46821" cy="106127"/>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74" name="Group 157">
            <a:extLst>
              <a:ext uri="{FF2B5EF4-FFF2-40B4-BE49-F238E27FC236}">
                <a16:creationId xmlns:a16="http://schemas.microsoft.com/office/drawing/2014/main" id="{9CB13597-7293-3871-F584-E7034547A4B9}"/>
              </a:ext>
              <a:ext uri="{C183D7F6-B498-43B3-948B-1728B52AA6E4}">
                <adec:decorative xmlns:adec="http://schemas.microsoft.com/office/drawing/2017/decorative" val="1"/>
              </a:ext>
            </a:extLst>
          </p:cNvPr>
          <p:cNvGrpSpPr>
            <a:grpSpLocks noChangeAspect="1"/>
          </p:cNvGrpSpPr>
          <p:nvPr/>
        </p:nvGrpSpPr>
        <p:grpSpPr bwMode="auto">
          <a:xfrm>
            <a:off x="591278" y="2019300"/>
            <a:ext cx="585217" cy="585218"/>
            <a:chOff x="1589" y="2529"/>
            <a:chExt cx="359" cy="359"/>
          </a:xfrm>
        </p:grpSpPr>
        <p:sp>
          <p:nvSpPr>
            <p:cNvPr id="75" name="Freeform 158">
              <a:extLst>
                <a:ext uri="{FF2B5EF4-FFF2-40B4-BE49-F238E27FC236}">
                  <a16:creationId xmlns:a16="http://schemas.microsoft.com/office/drawing/2014/main" id="{96E67155-B7D3-6873-FD6B-4548CA697646}"/>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59">
              <a:extLst>
                <a:ext uri="{FF2B5EF4-FFF2-40B4-BE49-F238E27FC236}">
                  <a16:creationId xmlns:a16="http://schemas.microsoft.com/office/drawing/2014/main" id="{4B1F53F8-AD81-3696-E96F-5DE05E4212DF}"/>
                </a:ext>
              </a:extLst>
            </p:cNvPr>
            <p:cNvSpPr>
              <a:spLocks/>
            </p:cNvSpPr>
            <p:nvPr/>
          </p:nvSpPr>
          <p:spPr bwMode="auto">
            <a:xfrm>
              <a:off x="1679" y="2568"/>
              <a:ext cx="218"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160">
              <a:extLst>
                <a:ext uri="{FF2B5EF4-FFF2-40B4-BE49-F238E27FC236}">
                  <a16:creationId xmlns:a16="http://schemas.microsoft.com/office/drawing/2014/main" id="{DB9D8AE0-99B8-60FE-CAA1-0953DD11BAD7}"/>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554FCD5A-FD73-B9EE-7E1B-32D89E7891C8}"/>
              </a:ext>
              <a:ext uri="{C183D7F6-B498-43B3-948B-1728B52AA6E4}">
                <adec:decorative xmlns:adec="http://schemas.microsoft.com/office/drawing/2017/decorative" val="1"/>
              </a:ext>
            </a:extLst>
          </p:cNvPr>
          <p:cNvGrpSpPr>
            <a:grpSpLocks noChangeAspect="1"/>
          </p:cNvGrpSpPr>
          <p:nvPr/>
        </p:nvGrpSpPr>
        <p:grpSpPr>
          <a:xfrm>
            <a:off x="6264021" y="2012411"/>
            <a:ext cx="469248" cy="592108"/>
            <a:chOff x="1980078" y="253998"/>
            <a:chExt cx="3830386" cy="4727197"/>
          </a:xfrm>
          <a:solidFill>
            <a:schemeClr val="accent2"/>
          </a:solidFill>
        </p:grpSpPr>
        <p:sp>
          <p:nvSpPr>
            <p:cNvPr id="79" name="Rectangle 27">
              <a:extLst>
                <a:ext uri="{FF2B5EF4-FFF2-40B4-BE49-F238E27FC236}">
                  <a16:creationId xmlns:a16="http://schemas.microsoft.com/office/drawing/2014/main" id="{EE8753D7-C4A5-6B14-B33E-838A85A26FDB}"/>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29">
              <a:extLst>
                <a:ext uri="{FF2B5EF4-FFF2-40B4-BE49-F238E27FC236}">
                  <a16:creationId xmlns:a16="http://schemas.microsoft.com/office/drawing/2014/main" id="{13527955-EF9D-AB17-F23E-43651C88477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30">
              <a:extLst>
                <a:ext uri="{FF2B5EF4-FFF2-40B4-BE49-F238E27FC236}">
                  <a16:creationId xmlns:a16="http://schemas.microsoft.com/office/drawing/2014/main" id="{19A04C84-E142-A513-E83E-088C52B5526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5D9F3D5-A951-7AAC-FFC0-A7D7C00E3D9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8" name="Straight Connector 87">
            <a:extLst>
              <a:ext uri="{FF2B5EF4-FFF2-40B4-BE49-F238E27FC236}">
                <a16:creationId xmlns:a16="http://schemas.microsoft.com/office/drawing/2014/main" id="{89B01C78-7DD6-F515-64FD-6837E58E9BB6}"/>
              </a:ext>
              <a:ext uri="{C183D7F6-B498-43B3-948B-1728B52AA6E4}">
                <adec:decorative xmlns:adec="http://schemas.microsoft.com/office/drawing/2017/decorative" val="1"/>
              </a:ext>
            </a:extLst>
          </p:cNvPr>
          <p:cNvCxnSpPr>
            <a:cxnSpLocks/>
          </p:cNvCxnSpPr>
          <p:nvPr/>
        </p:nvCxnSpPr>
        <p:spPr>
          <a:xfrm>
            <a:off x="584199"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2169DB7-C695-BB80-E5DA-829610990680}"/>
              </a:ext>
              <a:ext uri="{C183D7F6-B498-43B3-948B-1728B52AA6E4}">
                <adec:decorative xmlns:adec="http://schemas.microsoft.com/office/drawing/2017/decorative" val="1"/>
              </a:ext>
            </a:extLst>
          </p:cNvPr>
          <p:cNvCxnSpPr>
            <a:cxnSpLocks/>
          </p:cNvCxnSpPr>
          <p:nvPr/>
        </p:nvCxnSpPr>
        <p:spPr>
          <a:xfrm>
            <a:off x="3424110"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10F032D-9898-FF2A-1CB5-D4CE7A87EBAD}"/>
              </a:ext>
              <a:ext uri="{C183D7F6-B498-43B3-948B-1728B52AA6E4}">
                <adec:decorative xmlns:adec="http://schemas.microsoft.com/office/drawing/2017/decorative" val="1"/>
              </a:ext>
            </a:extLst>
          </p:cNvPr>
          <p:cNvCxnSpPr>
            <a:cxnSpLocks/>
          </p:cNvCxnSpPr>
          <p:nvPr/>
        </p:nvCxnSpPr>
        <p:spPr>
          <a:xfrm>
            <a:off x="9103932"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136870E-2D1F-638E-DF05-31B393737507}"/>
              </a:ext>
              <a:ext uri="{C183D7F6-B498-43B3-948B-1728B52AA6E4}">
                <adec:decorative xmlns:adec="http://schemas.microsoft.com/office/drawing/2017/decorative" val="1"/>
              </a:ext>
            </a:extLst>
          </p:cNvPr>
          <p:cNvCxnSpPr>
            <a:cxnSpLocks/>
          </p:cNvCxnSpPr>
          <p:nvPr/>
        </p:nvCxnSpPr>
        <p:spPr>
          <a:xfrm>
            <a:off x="6264021" y="3299468"/>
            <a:ext cx="25054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795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CAEB-F6B8-4DE2-B70C-C4BD28770BE3}"/>
              </a:ext>
            </a:extLst>
          </p:cNvPr>
          <p:cNvSpPr>
            <a:spLocks noGrp="1"/>
          </p:cNvSpPr>
          <p:nvPr>
            <p:ph type="title"/>
          </p:nvPr>
        </p:nvSpPr>
        <p:spPr>
          <a:xfrm>
            <a:off x="588263" y="457200"/>
            <a:ext cx="8652719" cy="984885"/>
          </a:xfrm>
        </p:spPr>
        <p:txBody>
          <a:bodyPr/>
          <a:lstStyle/>
          <a:p>
            <a:r>
              <a:rPr lang="en-US" sz="3200" dirty="0"/>
              <a:t>Maximum control and flexibility to meet your workload needs with Flexible Server</a:t>
            </a:r>
          </a:p>
        </p:txBody>
      </p:sp>
      <p:sp>
        <p:nvSpPr>
          <p:cNvPr id="93" name="Text Placeholder 10">
            <a:extLst>
              <a:ext uri="{FF2B5EF4-FFF2-40B4-BE49-F238E27FC236}">
                <a16:creationId xmlns:a16="http://schemas.microsoft.com/office/drawing/2014/main" id="{D42F84DB-7805-4EB6-9C75-52E0C837B643}"/>
              </a:ext>
            </a:extLst>
          </p:cNvPr>
          <p:cNvSpPr txBox="1">
            <a:spLocks/>
          </p:cNvSpPr>
          <p:nvPr/>
        </p:nvSpPr>
        <p:spPr>
          <a:xfrm>
            <a:off x="1000227"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Maximum control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for your databases</a:t>
            </a:r>
          </a:p>
        </p:txBody>
      </p:sp>
      <p:sp>
        <p:nvSpPr>
          <p:cNvPr id="94" name="Text Placeholder 44">
            <a:extLst>
              <a:ext uri="{FF2B5EF4-FFF2-40B4-BE49-F238E27FC236}">
                <a16:creationId xmlns:a16="http://schemas.microsoft.com/office/drawing/2014/main" id="{B6F69DF1-5E03-4066-8230-E5362E962F19}"/>
              </a:ext>
            </a:extLst>
          </p:cNvPr>
          <p:cNvSpPr txBox="1">
            <a:spLocks/>
          </p:cNvSpPr>
          <p:nvPr/>
        </p:nvSpPr>
        <p:spPr>
          <a:xfrm>
            <a:off x="1000227" y="3510601"/>
            <a:ext cx="2788920" cy="22712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Control planned downtime with custom maintenance windows</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isolation with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err="1">
                <a:ln>
                  <a:noFill/>
                </a:ln>
                <a:solidFill>
                  <a:prstClr val="black"/>
                </a:solidFill>
                <a:effectLst/>
                <a:uLnTx/>
                <a:uFillTx/>
                <a:latin typeface="Segoe UI"/>
                <a:ea typeface="+mn-ea"/>
                <a:cs typeface="Segoe UI"/>
              </a:rPr>
              <a:t>VNet</a:t>
            </a:r>
            <a:r>
              <a:rPr kumimoji="0" lang="en-US" sz="1400" b="0" i="0" u="none" strike="noStrike" kern="1200" cap="none" spc="0" normalizeH="0" baseline="0" noProof="0" dirty="0">
                <a:ln>
                  <a:noFill/>
                </a:ln>
                <a:solidFill>
                  <a:prstClr val="black"/>
                </a:solidFill>
                <a:effectLst/>
                <a:uLnTx/>
                <a:uFillTx/>
                <a:latin typeface="Segoe UI"/>
                <a:ea typeface="+mn-ea"/>
                <a:cs typeface="Segoe UI"/>
              </a:rPr>
              <a:t> integration and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security groups</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Multiple configuration parameters for fine grained database optimization and tuning </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E56220-61BF-4A97-BCAB-C893F8CECBE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 Placeholder 11">
            <a:extLst>
              <a:ext uri="{FF2B5EF4-FFF2-40B4-BE49-F238E27FC236}">
                <a16:creationId xmlns:a16="http://schemas.microsoft.com/office/drawing/2014/main" id="{1302F626-B065-4631-A555-4B7C407B4CB1}"/>
              </a:ext>
            </a:extLst>
          </p:cNvPr>
          <p:cNvSpPr txBox="1">
            <a:spLocks/>
          </p:cNvSpPr>
          <p:nvPr/>
        </p:nvSpPr>
        <p:spPr>
          <a:xfrm>
            <a:off x="4678655"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Build resilient apps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across availability zones</a:t>
            </a:r>
          </a:p>
        </p:txBody>
      </p:sp>
      <p:sp>
        <p:nvSpPr>
          <p:cNvPr id="91" name="Text Placeholder 45">
            <a:extLst>
              <a:ext uri="{FF2B5EF4-FFF2-40B4-BE49-F238E27FC236}">
                <a16:creationId xmlns:a16="http://schemas.microsoft.com/office/drawing/2014/main" id="{48AFF3AA-80A4-4BA3-AA32-9075E5EAE0AA}"/>
              </a:ext>
            </a:extLst>
          </p:cNvPr>
          <p:cNvSpPr txBox="1">
            <a:spLocks/>
          </p:cNvSpPr>
          <p:nvPr/>
        </p:nvSpPr>
        <p:spPr>
          <a:xfrm>
            <a:off x="4678655" y="3510601"/>
            <a:ext cx="2642677" cy="1363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Ensure data is always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available with zone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redundant high availability</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Zero data loss within single and multiple availability zones</a:t>
            </a:r>
          </a:p>
        </p:txBody>
      </p:sp>
      <p:cxnSp>
        <p:nvCxnSpPr>
          <p:cNvPr id="79" name="Straight Connector 78">
            <a:extLst>
              <a:ext uri="{FF2B5EF4-FFF2-40B4-BE49-F238E27FC236}">
                <a16:creationId xmlns:a16="http://schemas.microsoft.com/office/drawing/2014/main" id="{0D090BE0-F56A-4D36-AEDE-AFCA3881A223}"/>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Text Placeholder 47">
            <a:extLst>
              <a:ext uri="{FF2B5EF4-FFF2-40B4-BE49-F238E27FC236}">
                <a16:creationId xmlns:a16="http://schemas.microsoft.com/office/drawing/2014/main" id="{A2578739-1005-48A0-93AC-5CB43945F2EF}"/>
              </a:ext>
            </a:extLst>
          </p:cNvPr>
          <p:cNvSpPr txBox="1">
            <a:spLocks/>
          </p:cNvSpPr>
          <p:nvPr/>
        </p:nvSpPr>
        <p:spPr>
          <a:xfrm>
            <a:off x="8239458" y="3510601"/>
            <a:ext cx="2864955" cy="2034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Guided developer experience increases productivity and simplifies end-to-end deployment</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 compatibility with community edition MySQL</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Stop/Start and burstable capabilities for cost optimization</a:t>
            </a:r>
          </a:p>
        </p:txBody>
      </p:sp>
      <p:sp>
        <p:nvSpPr>
          <p:cNvPr id="2" name="Text Placeholder 11">
            <a:extLst>
              <a:ext uri="{FF2B5EF4-FFF2-40B4-BE49-F238E27FC236}">
                <a16:creationId xmlns:a16="http://schemas.microsoft.com/office/drawing/2014/main" id="{CF0194C3-B38E-46C6-A766-23F8DE61A14C}"/>
              </a:ext>
            </a:extLst>
          </p:cNvPr>
          <p:cNvSpPr txBox="1">
            <a:spLocks/>
          </p:cNvSpPr>
          <p:nvPr/>
        </p:nvSpPr>
        <p:spPr>
          <a:xfrm>
            <a:off x="8239458" y="2696132"/>
            <a:ext cx="307311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Simplified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developer experience</a:t>
            </a:r>
          </a:p>
        </p:txBody>
      </p:sp>
      <p:cxnSp>
        <p:nvCxnSpPr>
          <p:cNvPr id="80" name="Straight Connector 79">
            <a:extLst>
              <a:ext uri="{FF2B5EF4-FFF2-40B4-BE49-F238E27FC236}">
                <a16:creationId xmlns:a16="http://schemas.microsoft.com/office/drawing/2014/main" id="{257CBDD9-FDE5-4CC9-979B-DC3C2C995780}"/>
              </a:ext>
              <a:ext uri="{C183D7F6-B498-43B3-948B-1728B52AA6E4}">
                <adec:decorative xmlns:adec="http://schemas.microsoft.com/office/drawing/2017/decorative" val="1"/>
              </a:ext>
            </a:extLst>
          </p:cNvPr>
          <p:cNvCxnSpPr>
            <a:cxnSpLocks/>
          </p:cNvCxnSpPr>
          <p:nvPr/>
        </p:nvCxnSpPr>
        <p:spPr>
          <a:xfrm>
            <a:off x="8239458"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descr="cloud inside circle/arrow">
            <a:extLst>
              <a:ext uri="{FF2B5EF4-FFF2-40B4-BE49-F238E27FC236}">
                <a16:creationId xmlns:a16="http://schemas.microsoft.com/office/drawing/2014/main" id="{D95A13C5-F387-4B86-92F6-09422A9D2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654" y="1988830"/>
            <a:ext cx="572949" cy="572949"/>
          </a:xfrm>
          <a:prstGeom prst="rect">
            <a:avLst/>
          </a:prstGeom>
        </p:spPr>
      </p:pic>
      <p:grpSp>
        <p:nvGrpSpPr>
          <p:cNvPr id="15" name="Group 84" descr="toggles">
            <a:extLst>
              <a:ext uri="{FF2B5EF4-FFF2-40B4-BE49-F238E27FC236}">
                <a16:creationId xmlns:a16="http://schemas.microsoft.com/office/drawing/2014/main" id="{28E3CB8C-890A-9A44-A26E-D2EDEA56892D}"/>
              </a:ext>
            </a:extLst>
          </p:cNvPr>
          <p:cNvGrpSpPr>
            <a:grpSpLocks noChangeAspect="1"/>
          </p:cNvGrpSpPr>
          <p:nvPr/>
        </p:nvGrpSpPr>
        <p:grpSpPr bwMode="auto">
          <a:xfrm>
            <a:off x="1000227" y="1988831"/>
            <a:ext cx="504850" cy="556583"/>
            <a:chOff x="5822" y="999"/>
            <a:chExt cx="283" cy="312"/>
          </a:xfrm>
        </p:grpSpPr>
        <p:sp>
          <p:nvSpPr>
            <p:cNvPr id="16" name="AutoShape 83">
              <a:extLst>
                <a:ext uri="{FF2B5EF4-FFF2-40B4-BE49-F238E27FC236}">
                  <a16:creationId xmlns:a16="http://schemas.microsoft.com/office/drawing/2014/main" id="{19CA54F4-DC0C-A54A-BAC1-B6244371122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85">
              <a:extLst>
                <a:ext uri="{FF2B5EF4-FFF2-40B4-BE49-F238E27FC236}">
                  <a16:creationId xmlns:a16="http://schemas.microsoft.com/office/drawing/2014/main" id="{C4939FAD-A826-5440-AFA6-77B25FEC005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86">
              <a:extLst>
                <a:ext uri="{FF2B5EF4-FFF2-40B4-BE49-F238E27FC236}">
                  <a16:creationId xmlns:a16="http://schemas.microsoft.com/office/drawing/2014/main" id="{5E89617A-D946-AB42-87A3-10BE0EADD1DE}"/>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87">
              <a:extLst>
                <a:ext uri="{FF2B5EF4-FFF2-40B4-BE49-F238E27FC236}">
                  <a16:creationId xmlns:a16="http://schemas.microsoft.com/office/drawing/2014/main" id="{A29EE39C-D162-4549-B54E-5BC28CECD72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88">
              <a:extLst>
                <a:ext uri="{FF2B5EF4-FFF2-40B4-BE49-F238E27FC236}">
                  <a16:creationId xmlns:a16="http://schemas.microsoft.com/office/drawing/2014/main" id="{A9B9CC39-8F76-F34D-AF6A-748A8BD73370}"/>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89">
              <a:extLst>
                <a:ext uri="{FF2B5EF4-FFF2-40B4-BE49-F238E27FC236}">
                  <a16:creationId xmlns:a16="http://schemas.microsoft.com/office/drawing/2014/main" id="{7125B603-FF21-BD46-AF5B-F07DEB38BFDD}"/>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90">
              <a:extLst>
                <a:ext uri="{FF2B5EF4-FFF2-40B4-BE49-F238E27FC236}">
                  <a16:creationId xmlns:a16="http://schemas.microsoft.com/office/drawing/2014/main" id="{1F71FC24-5854-D243-A3E4-67E61224DBFB}"/>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descr="dev gear">
            <a:extLst>
              <a:ext uri="{FF2B5EF4-FFF2-40B4-BE49-F238E27FC236}">
                <a16:creationId xmlns:a16="http://schemas.microsoft.com/office/drawing/2014/main" id="{E4C25AC5-A571-E946-8EF2-B02F6A1C2080}"/>
              </a:ext>
            </a:extLst>
          </p:cNvPr>
          <p:cNvGrpSpPr/>
          <p:nvPr/>
        </p:nvGrpSpPr>
        <p:grpSpPr>
          <a:xfrm>
            <a:off x="8239458" y="1956945"/>
            <a:ext cx="1022727" cy="572952"/>
            <a:chOff x="8335688" y="2339148"/>
            <a:chExt cx="884117" cy="495300"/>
          </a:xfrm>
        </p:grpSpPr>
        <p:grpSp>
          <p:nvGrpSpPr>
            <p:cNvPr id="24" name="Group 47">
              <a:extLst>
                <a:ext uri="{FF2B5EF4-FFF2-40B4-BE49-F238E27FC236}">
                  <a16:creationId xmlns:a16="http://schemas.microsoft.com/office/drawing/2014/main" id="{F25EC45F-EAB5-BC4E-9BC3-F09BE498AFC5}"/>
                </a:ext>
              </a:extLst>
            </p:cNvPr>
            <p:cNvGrpSpPr>
              <a:grpSpLocks noChangeAspect="1"/>
            </p:cNvGrpSpPr>
            <p:nvPr/>
          </p:nvGrpSpPr>
          <p:grpSpPr bwMode="auto">
            <a:xfrm>
              <a:off x="8559857" y="2368446"/>
              <a:ext cx="436704" cy="436704"/>
              <a:chOff x="3411" y="999"/>
              <a:chExt cx="312" cy="312"/>
            </a:xfrm>
          </p:grpSpPr>
          <p:sp>
            <p:nvSpPr>
              <p:cNvPr id="27" name="AutoShape 46">
                <a:extLst>
                  <a:ext uri="{FF2B5EF4-FFF2-40B4-BE49-F238E27FC236}">
                    <a16:creationId xmlns:a16="http://schemas.microsoft.com/office/drawing/2014/main" id="{54E24208-B5C0-764E-952A-AD4A5DF96F1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3FE82A5-04BC-3146-A84D-D1D1FA9F43C3}"/>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3D2D9470-90A1-AF47-ABA5-7D664A5B9E8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0">
                <a:extLst>
                  <a:ext uri="{FF2B5EF4-FFF2-40B4-BE49-F238E27FC236}">
                    <a16:creationId xmlns:a16="http://schemas.microsoft.com/office/drawing/2014/main" id="{2CD75582-D70B-A747-B17D-75A00BAB367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51">
                <a:extLst>
                  <a:ext uri="{FF2B5EF4-FFF2-40B4-BE49-F238E27FC236}">
                    <a16:creationId xmlns:a16="http://schemas.microsoft.com/office/drawing/2014/main" id="{C8323F66-6894-AF4E-998B-A7C53F6652EE}"/>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2">
                <a:extLst>
                  <a:ext uri="{FF2B5EF4-FFF2-40B4-BE49-F238E27FC236}">
                    <a16:creationId xmlns:a16="http://schemas.microsoft.com/office/drawing/2014/main" id="{1301D275-03D4-6641-A08C-1E00AD7F553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3">
                <a:extLst>
                  <a:ext uri="{FF2B5EF4-FFF2-40B4-BE49-F238E27FC236}">
                    <a16:creationId xmlns:a16="http://schemas.microsoft.com/office/drawing/2014/main" id="{DF744121-73DE-384D-80C1-B50C39B73AB8}"/>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152C8DE6-6F2C-2B4B-BD21-B5C49591529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5">
                <a:extLst>
                  <a:ext uri="{FF2B5EF4-FFF2-40B4-BE49-F238E27FC236}">
                    <a16:creationId xmlns:a16="http://schemas.microsoft.com/office/drawing/2014/main" id="{E861DC7B-6382-384C-A0D7-7D373D4CD5FD}"/>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56">
                <a:extLst>
                  <a:ext uri="{FF2B5EF4-FFF2-40B4-BE49-F238E27FC236}">
                    <a16:creationId xmlns:a16="http://schemas.microsoft.com/office/drawing/2014/main" id="{A4217E90-E9FD-814F-9777-C2244083818D}"/>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57">
                <a:extLst>
                  <a:ext uri="{FF2B5EF4-FFF2-40B4-BE49-F238E27FC236}">
                    <a16:creationId xmlns:a16="http://schemas.microsoft.com/office/drawing/2014/main" id="{3D22C9FF-D5E1-3B43-BBCF-A56B8CB7A0D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5" name="Freeform 40">
              <a:extLst>
                <a:ext uri="{FF2B5EF4-FFF2-40B4-BE49-F238E27FC236}">
                  <a16:creationId xmlns:a16="http://schemas.microsoft.com/office/drawing/2014/main" id="{164ADF99-F8D5-DB44-9A57-9D199252A746}"/>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41">
              <a:extLst>
                <a:ext uri="{FF2B5EF4-FFF2-40B4-BE49-F238E27FC236}">
                  <a16:creationId xmlns:a16="http://schemas.microsoft.com/office/drawing/2014/main" id="{E1779D12-F77B-3C43-9BBB-B4C1D1922014}"/>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5291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QL Server 2017_EXTERNAL">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E82B93-CC48-4BDD-AE52-4F951A624196}">
  <ds:schemaRefs>
    <ds:schemaRef ds:uri="http://schemas.microsoft.com/sharepoint/v3/contenttype/forms"/>
  </ds:schemaRefs>
</ds:datastoreItem>
</file>

<file path=customXml/itemProps2.xml><?xml version="1.0" encoding="utf-8"?>
<ds:datastoreItem xmlns:ds="http://schemas.openxmlformats.org/officeDocument/2006/customXml" ds:itemID="{C5F576B5-622B-435C-A16D-9EFC994930EE}">
  <ds:schemaRefs>
    <ds:schemaRef ds:uri="http://schemas.microsoft.com/sharepoint/v3"/>
    <ds:schemaRef ds:uri="http://schemas.microsoft.com/office/2006/documentManagement/types"/>
    <ds:schemaRef ds:uri="http://purl.org/dc/dcmitype/"/>
    <ds:schemaRef ds:uri="http://purl.org/dc/terms/"/>
    <ds:schemaRef ds:uri="http://purl.org/dc/elements/1.1/"/>
    <ds:schemaRef ds:uri="http://www.w3.org/XML/1998/namespace"/>
    <ds:schemaRef ds:uri="230e9df3-be65-4c73-a93b-d1236ebd677e"/>
    <ds:schemaRef ds:uri="http://schemas.microsoft.com/office/infopath/2007/PartnerControls"/>
    <ds:schemaRef ds:uri="07c5dfa0-33a3-47dd-bfb7-87fb96739115"/>
    <ds:schemaRef ds:uri="http://schemas.openxmlformats.org/package/2006/metadata/core-properties"/>
    <ds:schemaRef ds:uri="b1c3d6fc-5689-40cc-899d-3b916b4ff5bf"/>
    <ds:schemaRef ds:uri="http://schemas.microsoft.com/office/2006/metadata/properties"/>
  </ds:schemaRefs>
</ds:datastoreItem>
</file>

<file path=customXml/itemProps3.xml><?xml version="1.0" encoding="utf-8"?>
<ds:datastoreItem xmlns:ds="http://schemas.openxmlformats.org/officeDocument/2006/customXml" ds:itemID="{0AD84FAB-8CEA-47EA-81F0-E251DEE0B610}"/>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10842</Words>
  <Application>Microsoft Office PowerPoint</Application>
  <PresentationFormat>Widescreen</PresentationFormat>
  <Paragraphs>1178</Paragraphs>
  <Slides>61</Slides>
  <Notes>47</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Courier New</vt:lpstr>
      <vt:lpstr>Menlo</vt:lpstr>
      <vt:lpstr>Segoe UI</vt:lpstr>
      <vt:lpstr>Segoe UI Light</vt:lpstr>
      <vt:lpstr>Segoe UI Semibold</vt:lpstr>
      <vt:lpstr>Segoe UI Semibold (Headings)</vt:lpstr>
      <vt:lpstr>Segoe UI Semilight</vt:lpstr>
      <vt:lpstr>Wingdings</vt:lpstr>
      <vt:lpstr>2_SQL Server 2017_EXTERNAL</vt:lpstr>
      <vt:lpstr>2_WHITE TEMPLATE</vt:lpstr>
      <vt:lpstr>3_WHITE TEMPLATE</vt:lpstr>
      <vt:lpstr>1_WHITE TEMPLATE</vt:lpstr>
      <vt:lpstr>Instructions for use</vt:lpstr>
      <vt:lpstr>Technical overview Azure Database for MySQL</vt:lpstr>
      <vt:lpstr>Agenda</vt:lpstr>
      <vt:lpstr>Overview</vt:lpstr>
      <vt:lpstr>Azure builds on the core benefits of MySQL</vt:lpstr>
      <vt:lpstr>Build leading apps on Azure Database for MySQL</vt:lpstr>
      <vt:lpstr>The benefits of Azure Database for MySQL</vt:lpstr>
      <vt:lpstr>Easy to build with a fully managed service on Azure</vt:lpstr>
      <vt:lpstr>Maximum control and flexibility to meet your workload needs with Flexible Server</vt:lpstr>
      <vt:lpstr>Azure Database for MySQL - Flexible Server Architecture</vt:lpstr>
      <vt:lpstr>Common use cases</vt:lpstr>
      <vt:lpstr>Top use cases for Azure Database for MySQL Flexible Server</vt:lpstr>
      <vt:lpstr>Azure Database for MySQL use cases by industry </vt:lpstr>
      <vt:lpstr>Performance and scale</vt:lpstr>
      <vt:lpstr>Performance tiers</vt:lpstr>
      <vt:lpstr>Zone collocated service that offers significantly reduced latency Greater control over server parameters Achieve up to a 50% performance boost in Azure Database for MySQL – Flexible Server using thread pools</vt:lpstr>
      <vt:lpstr>Read replicas to scale out workloads</vt:lpstr>
      <vt:lpstr>Read replicas</vt:lpstr>
      <vt:lpstr>Security and compliance</vt:lpstr>
      <vt:lpstr>The safest place for relational data in the cloud​</vt:lpstr>
      <vt:lpstr>Ensuring the right users have the appropriate access when they need it</vt:lpstr>
      <vt:lpstr>Safeguarding your sensitive data</vt:lpstr>
      <vt:lpstr>Encryption-at-rest TDE with customer-managed keys (BYOK)</vt:lpstr>
      <vt:lpstr>Network isolation and security</vt:lpstr>
      <vt:lpstr>Control network isolation and security</vt:lpstr>
      <vt:lpstr>Flexible Server Non-HA of Private Network</vt:lpstr>
      <vt:lpstr>Flexible Server HA of Private Network</vt:lpstr>
      <vt:lpstr>Detect and prevent potential security threats</vt:lpstr>
      <vt:lpstr>Microsoft Defender for Cloud</vt:lpstr>
      <vt:lpstr>Audit logs </vt:lpstr>
      <vt:lpstr>Industry leading privacy, data residency and compliance</vt:lpstr>
      <vt:lpstr>Manageability, monitoring,  and tuning</vt:lpstr>
      <vt:lpstr>Options for monitoring databases in Azure</vt:lpstr>
      <vt:lpstr>Monitoring - Metrics</vt:lpstr>
      <vt:lpstr>Alerts</vt:lpstr>
      <vt:lpstr>Resource health</vt:lpstr>
      <vt:lpstr>Workbooks</vt:lpstr>
      <vt:lpstr>Slow query logs </vt:lpstr>
      <vt:lpstr>Best practices for metrics - Storage</vt:lpstr>
      <vt:lpstr>Best practices for metrics - Storage (cont.)</vt:lpstr>
      <vt:lpstr>Best practices for metrics - Memory</vt:lpstr>
      <vt:lpstr>Best practices for metrics - Networking</vt:lpstr>
      <vt:lpstr>High availability and business continuity</vt:lpstr>
      <vt:lpstr>High Availability Flexible Server</vt:lpstr>
      <vt:lpstr>Flexible Server Zone-redundant HA architecture</vt:lpstr>
      <vt:lpstr>Flexible Server Zone-redundant HA architecture</vt:lpstr>
      <vt:lpstr>Failover</vt:lpstr>
      <vt:lpstr>Disaster recovery – protection from regional failures</vt:lpstr>
      <vt:lpstr>Geo-Redundant Backup overview</vt:lpstr>
      <vt:lpstr>Geo-Redundant Backup workflow</vt:lpstr>
      <vt:lpstr>Data-in replication</vt:lpstr>
      <vt:lpstr>Migration</vt:lpstr>
      <vt:lpstr>Migrating from Single Server to Flexible Server</vt:lpstr>
      <vt:lpstr>Migrating to Azure Database for MySQL - Flexible Server</vt:lpstr>
      <vt:lpstr>Reference architectures</vt:lpstr>
      <vt:lpstr>Build web apps with WordPress and Drupal </vt:lpstr>
      <vt:lpstr>Build custom microservices in the cloud with Azure Kubernetes Service</vt:lpstr>
      <vt:lpstr>Additional reference architecture examples</vt:lpstr>
      <vt:lpstr>Documentation and resources</vt:lpstr>
      <vt:lpstr>Documentation and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2022-11-30T20:27:41Z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MediaServiceImageTags">
    <vt:lpwstr/>
  </property>
</Properties>
</file>